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4" autoAdjust="0"/>
    <p:restoredTop sz="94660"/>
  </p:normalViewPr>
  <p:slideViewPr>
    <p:cSldViewPr snapToGrid="0">
      <p:cViewPr varScale="1">
        <p:scale>
          <a:sx n="82" d="100"/>
          <a:sy n="82" d="100"/>
        </p:scale>
        <p:origin x="432" y="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7378F-BB1D-41BB-B0D4-DCE3B0A7BB9A}" type="datetimeFigureOut">
              <a:rPr lang="en-GB" smtClean="0"/>
              <a:t>07/12/2018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5A02-189C-488C-98AC-E97E6F27D6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890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7378F-BB1D-41BB-B0D4-DCE3B0A7BB9A}" type="datetimeFigureOut">
              <a:rPr lang="en-GB" smtClean="0"/>
              <a:t>07/12/2018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5A02-189C-488C-98AC-E97E6F27D6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498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7378F-BB1D-41BB-B0D4-DCE3B0A7BB9A}" type="datetimeFigureOut">
              <a:rPr lang="en-GB" smtClean="0"/>
              <a:t>07/12/2018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5A02-189C-488C-98AC-E97E6F27D6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021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7378F-BB1D-41BB-B0D4-DCE3B0A7BB9A}" type="datetimeFigureOut">
              <a:rPr lang="en-GB" smtClean="0"/>
              <a:t>07/12/2018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5A02-189C-488C-98AC-E97E6F27D6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152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7378F-BB1D-41BB-B0D4-DCE3B0A7BB9A}" type="datetimeFigureOut">
              <a:rPr lang="en-GB" smtClean="0"/>
              <a:t>07/12/2018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5A02-189C-488C-98AC-E97E6F27D6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7808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7378F-BB1D-41BB-B0D4-DCE3B0A7BB9A}" type="datetimeFigureOut">
              <a:rPr lang="en-GB" smtClean="0"/>
              <a:t>07/12/2018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5A02-189C-488C-98AC-E97E6F27D6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112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7378F-BB1D-41BB-B0D4-DCE3B0A7BB9A}" type="datetimeFigureOut">
              <a:rPr lang="en-GB" smtClean="0"/>
              <a:t>07/12/2018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5A02-189C-488C-98AC-E97E6F27D6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242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7378F-BB1D-41BB-B0D4-DCE3B0A7BB9A}" type="datetimeFigureOut">
              <a:rPr lang="en-GB" smtClean="0"/>
              <a:t>07/12/2018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5A02-189C-488C-98AC-E97E6F27D6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604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7378F-BB1D-41BB-B0D4-DCE3B0A7BB9A}" type="datetimeFigureOut">
              <a:rPr lang="en-GB" smtClean="0"/>
              <a:t>07/12/2018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5A02-189C-488C-98AC-E97E6F27D6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44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7378F-BB1D-41BB-B0D4-DCE3B0A7BB9A}" type="datetimeFigureOut">
              <a:rPr lang="en-GB" smtClean="0"/>
              <a:t>07/12/2018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5A02-189C-488C-98AC-E97E6F27D6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78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7378F-BB1D-41BB-B0D4-DCE3B0A7BB9A}" type="datetimeFigureOut">
              <a:rPr lang="en-GB" smtClean="0"/>
              <a:t>07/12/2018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5A02-189C-488C-98AC-E97E6F27D6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98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7378F-BB1D-41BB-B0D4-DCE3B0A7BB9A}" type="datetimeFigureOut">
              <a:rPr lang="en-GB" smtClean="0"/>
              <a:t>07/12/2018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55A02-189C-488C-98AC-E97E6F27D6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3233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5260" y="125260"/>
            <a:ext cx="11912252" cy="662626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338" y="272611"/>
            <a:ext cx="6906589" cy="20672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338" y="2599149"/>
            <a:ext cx="2600688" cy="274358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300096" y="2569089"/>
            <a:ext cx="847037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accent1">
                    <a:lumMod val="75000"/>
                  </a:schemeClr>
                </a:solidFill>
              </a:rPr>
              <a:t>Have you been diagnosed with osteoarthritis? Do you have joint pain?</a:t>
            </a:r>
          </a:p>
          <a:p>
            <a:endParaRPr lang="en-GB" sz="36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sz="3600" dirty="0" smtClean="0">
                <a:solidFill>
                  <a:schemeClr val="accent1">
                    <a:lumMod val="75000"/>
                  </a:schemeClr>
                </a:solidFill>
              </a:rPr>
              <a:t>Did you know that </a:t>
            </a:r>
            <a:r>
              <a:rPr lang="en-GB" sz="3600" dirty="0" smtClean="0">
                <a:solidFill>
                  <a:schemeClr val="accent1">
                    <a:lumMod val="75000"/>
                  </a:schemeClr>
                </a:solidFill>
              </a:rPr>
              <a:t>&lt;INSERT SURGERY NAME&gt; now </a:t>
            </a:r>
            <a:r>
              <a:rPr lang="en-GB" sz="3600" dirty="0" smtClean="0">
                <a:solidFill>
                  <a:schemeClr val="accent1">
                    <a:lumMod val="75000"/>
                  </a:schemeClr>
                </a:solidFill>
              </a:rPr>
              <a:t>offers a brand new support service especially for you?</a:t>
            </a:r>
            <a:endParaRPr lang="en-GB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469" y="365917"/>
            <a:ext cx="3033812" cy="1540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242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5260" y="125260"/>
            <a:ext cx="11912252" cy="662626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61375" y="231024"/>
            <a:ext cx="827135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b="1" dirty="0" smtClean="0">
                <a:solidFill>
                  <a:srgbClr val="0070C0"/>
                </a:solidFill>
              </a:rPr>
              <a:t>Who leads the service?</a:t>
            </a:r>
            <a:endParaRPr lang="en-GB" sz="66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4340" y="1291918"/>
            <a:ext cx="81085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0070C0"/>
                </a:solidFill>
              </a:rPr>
              <a:t>&lt;Name of GP / Nurse / physio&gt;</a:t>
            </a:r>
            <a:endParaRPr lang="en-GB" sz="3200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4340" y="2546872"/>
            <a:ext cx="697300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The service is based on new research by    </a:t>
            </a:r>
            <a:r>
              <a:rPr lang="en-GB" sz="2800" dirty="0" err="1" smtClean="0">
                <a:solidFill>
                  <a:srgbClr val="0070C0"/>
                </a:solidFill>
              </a:rPr>
              <a:t>Keele</a:t>
            </a:r>
            <a:r>
              <a:rPr lang="en-GB" sz="2800" dirty="0" smtClean="0">
                <a:solidFill>
                  <a:srgbClr val="0070C0"/>
                </a:solidFill>
              </a:rPr>
              <a:t> University and:</a:t>
            </a:r>
          </a:p>
          <a:p>
            <a:endParaRPr lang="en-GB" sz="2800" dirty="0" smtClean="0">
              <a:solidFill>
                <a:srgbClr val="0070C0"/>
              </a:solidFill>
            </a:endParaRPr>
          </a:p>
          <a:p>
            <a:pPr marL="285750" indent="-285750">
              <a:buFontTx/>
              <a:buChar char="-"/>
            </a:pPr>
            <a:r>
              <a:rPr lang="en-GB" sz="2800" dirty="0" smtClean="0">
                <a:solidFill>
                  <a:srgbClr val="0070C0"/>
                </a:solidFill>
              </a:rPr>
              <a:t>Is specifically designed to support people with joint pain</a:t>
            </a:r>
          </a:p>
          <a:p>
            <a:pPr marL="285750" indent="-285750">
              <a:buFontTx/>
              <a:buChar char="-"/>
            </a:pPr>
            <a:r>
              <a:rPr lang="en-GB" sz="2800" dirty="0" smtClean="0">
                <a:solidFill>
                  <a:srgbClr val="0070C0"/>
                </a:solidFill>
              </a:rPr>
              <a:t>Includes assessment, education, written information and management advice</a:t>
            </a:r>
          </a:p>
          <a:p>
            <a:pPr marL="285750" indent="-285750">
              <a:buFontTx/>
              <a:buChar char="-"/>
            </a:pPr>
            <a:r>
              <a:rPr lang="en-GB" sz="2800" dirty="0" smtClean="0">
                <a:solidFill>
                  <a:srgbClr val="0070C0"/>
                </a:solidFill>
              </a:rPr>
              <a:t>Will help you to set achievable goals to work towards</a:t>
            </a:r>
          </a:p>
          <a:p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469" y="365917"/>
            <a:ext cx="3033812" cy="1540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951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5260" y="125260"/>
            <a:ext cx="11912252" cy="662626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63" y="513567"/>
            <a:ext cx="4081465" cy="58078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14230" y="513567"/>
            <a:ext cx="413896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b="1" dirty="0" smtClean="0">
                <a:solidFill>
                  <a:srgbClr val="0070C0"/>
                </a:solidFill>
              </a:rPr>
              <a:t>Guidebook</a:t>
            </a:r>
            <a:endParaRPr lang="en-GB" sz="6600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97468" y="2722379"/>
            <a:ext cx="6973008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To help and support you, you will receive an osteoarthritis guidebook</a:t>
            </a:r>
          </a:p>
          <a:p>
            <a:endParaRPr lang="en-GB" sz="2800" dirty="0" smtClean="0">
              <a:solidFill>
                <a:srgbClr val="0070C0"/>
              </a:solidFill>
            </a:endParaRPr>
          </a:p>
          <a:p>
            <a:pPr marL="285750" indent="-285750">
              <a:buFontTx/>
              <a:buChar char="-"/>
            </a:pPr>
            <a:r>
              <a:rPr lang="en-GB" sz="2800" dirty="0" smtClean="0">
                <a:solidFill>
                  <a:srgbClr val="0070C0"/>
                </a:solidFill>
              </a:rPr>
              <a:t>Put together by patients, researchers, physios and doctors</a:t>
            </a:r>
          </a:p>
          <a:p>
            <a:pPr marL="285750" indent="-285750">
              <a:buFontTx/>
              <a:buChar char="-"/>
            </a:pPr>
            <a:r>
              <a:rPr lang="en-GB" sz="2800" dirty="0" smtClean="0">
                <a:solidFill>
                  <a:srgbClr val="0070C0"/>
                </a:solidFill>
              </a:rPr>
              <a:t>Includes up to date advice on painkillers, exercises, coping tips and ideas to manage your pain</a:t>
            </a:r>
          </a:p>
          <a:p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469" y="365917"/>
            <a:ext cx="3033812" cy="1540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337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5260" y="125260"/>
            <a:ext cx="11912252" cy="662626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01515" y="413359"/>
            <a:ext cx="818714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b="1" dirty="0" smtClean="0">
                <a:solidFill>
                  <a:srgbClr val="0070C0"/>
                </a:solidFill>
              </a:rPr>
              <a:t>Ask your GP or practice nurse for more information</a:t>
            </a:r>
            <a:endParaRPr lang="en-GB" sz="6600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1515" y="4639387"/>
            <a:ext cx="113445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0070C0"/>
                </a:solidFill>
              </a:rPr>
              <a:t>Accessible by referral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514" y="5940245"/>
            <a:ext cx="3543275" cy="49373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469" y="365917"/>
            <a:ext cx="3033812" cy="1540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563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141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Primary Care Sciences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Campbell</dc:creator>
  <cp:lastModifiedBy>Laura Campbell</cp:lastModifiedBy>
  <cp:revision>9</cp:revision>
  <dcterms:created xsi:type="dcterms:W3CDTF">2017-04-24T10:38:54Z</dcterms:created>
  <dcterms:modified xsi:type="dcterms:W3CDTF">2018-12-07T08:53:11Z</dcterms:modified>
</cp:coreProperties>
</file>