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comment1.xml" ContentType="application/vnd.openxmlformats-officedocument.presentationml.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1"/>
    <p:sldMasterId id="2147484229" r:id="rId2"/>
  </p:sldMasterIdLst>
  <p:notesMasterIdLst>
    <p:notesMasterId r:id="rId64"/>
  </p:notesMasterIdLst>
  <p:sldIdLst>
    <p:sldId id="258" r:id="rId3"/>
    <p:sldId id="410" r:id="rId4"/>
    <p:sldId id="409" r:id="rId5"/>
    <p:sldId id="418" r:id="rId6"/>
    <p:sldId id="419" r:id="rId7"/>
    <p:sldId id="333" r:id="rId8"/>
    <p:sldId id="446" r:id="rId9"/>
    <p:sldId id="396" r:id="rId10"/>
    <p:sldId id="444" r:id="rId11"/>
    <p:sldId id="395" r:id="rId12"/>
    <p:sldId id="455" r:id="rId13"/>
    <p:sldId id="336" r:id="rId14"/>
    <p:sldId id="337" r:id="rId15"/>
    <p:sldId id="338" r:id="rId16"/>
    <p:sldId id="365" r:id="rId17"/>
    <p:sldId id="411" r:id="rId18"/>
    <p:sldId id="420" r:id="rId19"/>
    <p:sldId id="445" r:id="rId20"/>
    <p:sldId id="340" r:id="rId21"/>
    <p:sldId id="341" r:id="rId22"/>
    <p:sldId id="456" r:id="rId23"/>
    <p:sldId id="407" r:id="rId24"/>
    <p:sldId id="422" r:id="rId25"/>
    <p:sldId id="412" r:id="rId26"/>
    <p:sldId id="447" r:id="rId27"/>
    <p:sldId id="448" r:id="rId28"/>
    <p:sldId id="348" r:id="rId29"/>
    <p:sldId id="375" r:id="rId30"/>
    <p:sldId id="350" r:id="rId31"/>
    <p:sldId id="354" r:id="rId32"/>
    <p:sldId id="374" r:id="rId33"/>
    <p:sldId id="355" r:id="rId34"/>
    <p:sldId id="386" r:id="rId35"/>
    <p:sldId id="389" r:id="rId36"/>
    <p:sldId id="390" r:id="rId37"/>
    <p:sldId id="392" r:id="rId38"/>
    <p:sldId id="413" r:id="rId39"/>
    <p:sldId id="342" r:id="rId40"/>
    <p:sldId id="268" r:id="rId41"/>
    <p:sldId id="346" r:id="rId42"/>
    <p:sldId id="414" r:id="rId43"/>
    <p:sldId id="430" r:id="rId44"/>
    <p:sldId id="384" r:id="rId45"/>
    <p:sldId id="415" r:id="rId46"/>
    <p:sldId id="450" r:id="rId47"/>
    <p:sldId id="451" r:id="rId48"/>
    <p:sldId id="416" r:id="rId49"/>
    <p:sldId id="452" r:id="rId50"/>
    <p:sldId id="453" r:id="rId51"/>
    <p:sldId id="417" r:id="rId52"/>
    <p:sldId id="310" r:id="rId53"/>
    <p:sldId id="312" r:id="rId54"/>
    <p:sldId id="315" r:id="rId55"/>
    <p:sldId id="318" r:id="rId56"/>
    <p:sldId id="319" r:id="rId57"/>
    <p:sldId id="320" r:id="rId58"/>
    <p:sldId id="360" r:id="rId59"/>
    <p:sldId id="361" r:id="rId60"/>
    <p:sldId id="449" r:id="rId61"/>
    <p:sldId id="322" r:id="rId62"/>
    <p:sldId id="454" r:id="rId63"/>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an Chudyk" initials="AC" lastIdx="5" clrIdx="0">
    <p:extLst>
      <p:ext uri="{19B8F6BF-5375-455C-9EA6-DF929625EA0E}">
        <p15:presenceInfo xmlns:p15="http://schemas.microsoft.com/office/powerpoint/2012/main" userId="Adrian Chudy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24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8"/>
    <p:restoredTop sz="73124"/>
  </p:normalViewPr>
  <p:slideViewPr>
    <p:cSldViewPr snapToGrid="0" snapToObjects="1">
      <p:cViewPr varScale="1">
        <p:scale>
          <a:sx n="70" d="100"/>
          <a:sy n="70" d="100"/>
        </p:scale>
        <p:origin x="152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2-05T10:55:17.863" idx="5">
    <p:pos x="4038" y="0"/>
    <p:text>updated OA guidebook cover</p:text>
    <p:extLst>
      <p:ext uri="{C676402C-5697-4E1C-873F-D02D1690AC5C}">
        <p15:threadingInfo xmlns:p15="http://schemas.microsoft.com/office/powerpoint/2012/main" timeZoneBias="0"/>
      </p:ext>
    </p:extLst>
  </p:cm>
</p:cmLst>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87A3A6-5363-497B-B845-D5668F4459AC}"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CBDB7268-7674-450E-AA8F-A32B01EF1ED9}">
      <dgm:prSet custT="1"/>
      <dgm:spPr/>
      <dgm:t>
        <a:bodyPr/>
        <a:lstStyle/>
        <a:p>
          <a:r>
            <a:rPr lang="en-GB" sz="3200" b="1" dirty="0"/>
            <a:t>In a population of 10,000</a:t>
          </a:r>
          <a:endParaRPr lang="en-US" sz="3200" dirty="0"/>
        </a:p>
      </dgm:t>
    </dgm:pt>
    <dgm:pt modelId="{CE778950-A1AB-47B4-8409-B32A5CDF3AF2}" type="parTrans" cxnId="{FA4C8D88-64DD-40D2-94E8-84D7B73F466B}">
      <dgm:prSet/>
      <dgm:spPr/>
      <dgm:t>
        <a:bodyPr/>
        <a:lstStyle/>
        <a:p>
          <a:endParaRPr lang="en-US"/>
        </a:p>
      </dgm:t>
    </dgm:pt>
    <dgm:pt modelId="{659F91AC-DFE0-44C2-8879-83F5A1014EE0}" type="sibTrans" cxnId="{FA4C8D88-64DD-40D2-94E8-84D7B73F466B}">
      <dgm:prSet/>
      <dgm:spPr/>
      <dgm:t>
        <a:bodyPr/>
        <a:lstStyle/>
        <a:p>
          <a:endParaRPr lang="en-US"/>
        </a:p>
      </dgm:t>
    </dgm:pt>
    <dgm:pt modelId="{4E5CBE51-7070-47F0-8F4F-F169A8E3DCE1}">
      <dgm:prSet custT="1"/>
      <dgm:spPr/>
      <dgm:t>
        <a:bodyPr/>
        <a:lstStyle/>
        <a:p>
          <a:r>
            <a:rPr lang="en-GB" sz="3200" b="1" dirty="0"/>
            <a:t>160</a:t>
          </a:r>
          <a:r>
            <a:rPr lang="en-GB" sz="3200" dirty="0"/>
            <a:t> people have had a hip/knee replacement</a:t>
          </a:r>
          <a:endParaRPr lang="en-US" sz="3200" dirty="0"/>
        </a:p>
      </dgm:t>
    </dgm:pt>
    <dgm:pt modelId="{89047201-AA35-4AD1-862F-93599BB93253}" type="parTrans" cxnId="{0FC67722-31EE-4AA1-9D5A-CCAF08D59731}">
      <dgm:prSet/>
      <dgm:spPr/>
      <dgm:t>
        <a:bodyPr/>
        <a:lstStyle/>
        <a:p>
          <a:endParaRPr lang="en-US"/>
        </a:p>
      </dgm:t>
    </dgm:pt>
    <dgm:pt modelId="{E28441E0-3225-41B5-9037-A4B19239319F}" type="sibTrans" cxnId="{0FC67722-31EE-4AA1-9D5A-CCAF08D59731}">
      <dgm:prSet/>
      <dgm:spPr/>
      <dgm:t>
        <a:bodyPr/>
        <a:lstStyle/>
        <a:p>
          <a:endParaRPr lang="en-US"/>
        </a:p>
      </dgm:t>
    </dgm:pt>
    <dgm:pt modelId="{D77660F5-57B3-452E-A636-175271386125}">
      <dgm:prSet custT="1"/>
      <dgm:spPr/>
      <dgm:t>
        <a:bodyPr/>
        <a:lstStyle/>
        <a:p>
          <a:r>
            <a:rPr lang="en-GB" sz="3200" b="1" dirty="0"/>
            <a:t>490</a:t>
          </a:r>
          <a:r>
            <a:rPr lang="en-GB" sz="3200" dirty="0"/>
            <a:t> people consult for OA per year </a:t>
          </a:r>
          <a:endParaRPr lang="en-US" sz="3200" dirty="0"/>
        </a:p>
      </dgm:t>
    </dgm:pt>
    <dgm:pt modelId="{4FEBE024-4FC4-473D-BE7D-7318851D2E10}" type="parTrans" cxnId="{D26E9E9A-CF10-4D0B-A660-246873DB48BD}">
      <dgm:prSet/>
      <dgm:spPr/>
      <dgm:t>
        <a:bodyPr/>
        <a:lstStyle/>
        <a:p>
          <a:endParaRPr lang="en-US"/>
        </a:p>
      </dgm:t>
    </dgm:pt>
    <dgm:pt modelId="{9FDC63A7-7D81-4193-AEC8-43EB3931FFD3}" type="sibTrans" cxnId="{D26E9E9A-CF10-4D0B-A660-246873DB48BD}">
      <dgm:prSet/>
      <dgm:spPr/>
      <dgm:t>
        <a:bodyPr/>
        <a:lstStyle/>
        <a:p>
          <a:endParaRPr lang="en-US"/>
        </a:p>
      </dgm:t>
    </dgm:pt>
    <dgm:pt modelId="{D1A4057F-E87A-4210-9B35-B3ED763457F7}">
      <dgm:prSet custT="1"/>
      <dgm:spPr/>
      <dgm:t>
        <a:bodyPr/>
        <a:lstStyle/>
        <a:p>
          <a:r>
            <a:rPr lang="en-GB" sz="3200" b="1" dirty="0"/>
            <a:t>1550</a:t>
          </a:r>
          <a:r>
            <a:rPr lang="en-GB" sz="3200" dirty="0"/>
            <a:t> people consult for OA over seven years</a:t>
          </a:r>
          <a:endParaRPr lang="en-US" sz="3200" dirty="0"/>
        </a:p>
      </dgm:t>
    </dgm:pt>
    <dgm:pt modelId="{45F3F22E-F3E1-4662-AE1D-6257C574928F}" type="parTrans" cxnId="{66FD037F-42AE-4CA8-9144-F3C0A123BDD3}">
      <dgm:prSet/>
      <dgm:spPr/>
      <dgm:t>
        <a:bodyPr/>
        <a:lstStyle/>
        <a:p>
          <a:endParaRPr lang="en-US"/>
        </a:p>
      </dgm:t>
    </dgm:pt>
    <dgm:pt modelId="{83766E7C-859B-4F62-9B5F-2A8EF05475DA}" type="sibTrans" cxnId="{66FD037F-42AE-4CA8-9144-F3C0A123BDD3}">
      <dgm:prSet/>
      <dgm:spPr/>
      <dgm:t>
        <a:bodyPr/>
        <a:lstStyle/>
        <a:p>
          <a:endParaRPr lang="en-US"/>
        </a:p>
      </dgm:t>
    </dgm:pt>
    <dgm:pt modelId="{CC5B5E73-40C1-4747-94B5-AF264A1F3DD0}">
      <dgm:prSet custT="1"/>
      <dgm:spPr/>
      <dgm:t>
        <a:bodyPr/>
        <a:lstStyle/>
        <a:p>
          <a:r>
            <a:rPr lang="en-GB" sz="2800" b="1" dirty="0"/>
            <a:t>2080</a:t>
          </a:r>
          <a:r>
            <a:rPr lang="en-GB" sz="2800" dirty="0"/>
            <a:t> people report joint pain (knee / hip / hand / foot) for three months or more in last year</a:t>
          </a:r>
          <a:endParaRPr lang="en-US" sz="2800" dirty="0"/>
        </a:p>
      </dgm:t>
    </dgm:pt>
    <dgm:pt modelId="{2B5869F2-0F2D-4E38-8B58-E100ED0240AA}" type="parTrans" cxnId="{0F96E699-75A0-40B6-97D4-C5A476C2733E}">
      <dgm:prSet/>
      <dgm:spPr/>
      <dgm:t>
        <a:bodyPr/>
        <a:lstStyle/>
        <a:p>
          <a:endParaRPr lang="en-US"/>
        </a:p>
      </dgm:t>
    </dgm:pt>
    <dgm:pt modelId="{A7F33DE7-84D8-4D6B-BBE2-358A4B26AD94}" type="sibTrans" cxnId="{0F96E699-75A0-40B6-97D4-C5A476C2733E}">
      <dgm:prSet/>
      <dgm:spPr/>
      <dgm:t>
        <a:bodyPr/>
        <a:lstStyle/>
        <a:p>
          <a:endParaRPr lang="en-US"/>
        </a:p>
      </dgm:t>
    </dgm:pt>
    <dgm:pt modelId="{D70D26C8-4BCC-408F-B6C6-A0D7D410DABE}" type="pres">
      <dgm:prSet presAssocID="{EA87A3A6-5363-497B-B845-D5668F4459AC}" presName="root" presStyleCnt="0">
        <dgm:presLayoutVars>
          <dgm:dir/>
          <dgm:resizeHandles val="exact"/>
        </dgm:presLayoutVars>
      </dgm:prSet>
      <dgm:spPr/>
    </dgm:pt>
    <dgm:pt modelId="{4C2B0539-CD9A-4622-B2D0-ABB4AAE4EF10}" type="pres">
      <dgm:prSet presAssocID="{CBDB7268-7674-450E-AA8F-A32B01EF1ED9}" presName="compNode" presStyleCnt="0"/>
      <dgm:spPr/>
    </dgm:pt>
    <dgm:pt modelId="{8995ECEA-44E8-4FC9-B1BF-1C36C6DCEE71}" type="pres">
      <dgm:prSet presAssocID="{CBDB7268-7674-450E-AA8F-A32B01EF1ED9}" presName="bgRect" presStyleLbl="bgShp" presStyleIdx="0" presStyleCnt="5" custScaleX="100000"/>
      <dgm:spPr/>
    </dgm:pt>
    <dgm:pt modelId="{F2CDED29-67F8-4844-A1F7-0ABCDAFEC734}" type="pres">
      <dgm:prSet presAssocID="{CBDB7268-7674-450E-AA8F-A32B01EF1ED9}" presName="iconRect" presStyleLbl="node1" presStyleIdx="0" presStyleCnt="5" custScaleX="189975" custScaleY="160197"/>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00B0053D-8657-4A1F-9B89-77DC096AD836}" type="pres">
      <dgm:prSet presAssocID="{CBDB7268-7674-450E-AA8F-A32B01EF1ED9}" presName="spaceRect" presStyleCnt="0"/>
      <dgm:spPr/>
    </dgm:pt>
    <dgm:pt modelId="{67678C08-FBBD-43B0-AB90-12B580C76B39}" type="pres">
      <dgm:prSet presAssocID="{CBDB7268-7674-450E-AA8F-A32B01EF1ED9}" presName="parTx" presStyleLbl="revTx" presStyleIdx="0" presStyleCnt="5">
        <dgm:presLayoutVars>
          <dgm:chMax val="0"/>
          <dgm:chPref val="0"/>
        </dgm:presLayoutVars>
      </dgm:prSet>
      <dgm:spPr/>
    </dgm:pt>
    <dgm:pt modelId="{48499677-4776-49B6-87DA-3CDA39C72E0C}" type="pres">
      <dgm:prSet presAssocID="{659F91AC-DFE0-44C2-8879-83F5A1014EE0}" presName="sibTrans" presStyleCnt="0"/>
      <dgm:spPr/>
    </dgm:pt>
    <dgm:pt modelId="{A1CF7ED5-8076-4C9D-856D-155EAAEA4235}" type="pres">
      <dgm:prSet presAssocID="{4E5CBE51-7070-47F0-8F4F-F169A8E3DCE1}" presName="compNode" presStyleCnt="0"/>
      <dgm:spPr/>
    </dgm:pt>
    <dgm:pt modelId="{33C64790-1DEB-440E-B050-13001BDBD7EE}" type="pres">
      <dgm:prSet presAssocID="{4E5CBE51-7070-47F0-8F4F-F169A8E3DCE1}" presName="bgRect" presStyleLbl="bgShp" presStyleIdx="1" presStyleCnt="5"/>
      <dgm:spPr/>
    </dgm:pt>
    <dgm:pt modelId="{330B1D7D-BAA7-4D9C-978E-0C5F7E6B3F5B}" type="pres">
      <dgm:prSet presAssocID="{4E5CBE51-7070-47F0-8F4F-F169A8E3DCE1}" presName="iconRect" presStyleLbl="node1" presStyleIdx="1" presStyleCnt="5" custScaleX="168867" custScaleY="16345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Cane"/>
        </a:ext>
      </dgm:extLst>
    </dgm:pt>
    <dgm:pt modelId="{AFFFC00A-B1EA-4765-ABAA-3CC46F9C70DF}" type="pres">
      <dgm:prSet presAssocID="{4E5CBE51-7070-47F0-8F4F-F169A8E3DCE1}" presName="spaceRect" presStyleCnt="0"/>
      <dgm:spPr/>
    </dgm:pt>
    <dgm:pt modelId="{775ACEB0-DA51-4F35-B746-BE16FD498D1A}" type="pres">
      <dgm:prSet presAssocID="{4E5CBE51-7070-47F0-8F4F-F169A8E3DCE1}" presName="parTx" presStyleLbl="revTx" presStyleIdx="1" presStyleCnt="5">
        <dgm:presLayoutVars>
          <dgm:chMax val="0"/>
          <dgm:chPref val="0"/>
        </dgm:presLayoutVars>
      </dgm:prSet>
      <dgm:spPr/>
    </dgm:pt>
    <dgm:pt modelId="{C829449F-829F-4EFE-A871-3D20DC8C9062}" type="pres">
      <dgm:prSet presAssocID="{E28441E0-3225-41B5-9037-A4B19239319F}" presName="sibTrans" presStyleCnt="0"/>
      <dgm:spPr/>
    </dgm:pt>
    <dgm:pt modelId="{4E156508-95DE-4D23-B88A-0882B87BCF5D}" type="pres">
      <dgm:prSet presAssocID="{D77660F5-57B3-452E-A636-175271386125}" presName="compNode" presStyleCnt="0"/>
      <dgm:spPr/>
    </dgm:pt>
    <dgm:pt modelId="{448FAC42-AC91-4491-8AD3-F2CFAA7147F4}" type="pres">
      <dgm:prSet presAssocID="{D77660F5-57B3-452E-A636-175271386125}" presName="bgRect" presStyleLbl="bgShp" presStyleIdx="2" presStyleCnt="5"/>
      <dgm:spPr/>
    </dgm:pt>
    <dgm:pt modelId="{9ACE0C56-C958-43F9-8AEF-455ABBD5CE4C}" type="pres">
      <dgm:prSet presAssocID="{D77660F5-57B3-452E-A636-175271386125}" presName="iconRect" presStyleLbl="node1" presStyleIdx="2" presStyleCnt="5" custScaleX="189975" custScaleY="16670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6ED0F21E-9D0F-44AA-A776-494911BAF554}" type="pres">
      <dgm:prSet presAssocID="{D77660F5-57B3-452E-A636-175271386125}" presName="spaceRect" presStyleCnt="0"/>
      <dgm:spPr/>
    </dgm:pt>
    <dgm:pt modelId="{705A6B2D-ECEC-4270-AE4C-AA33FD30302B}" type="pres">
      <dgm:prSet presAssocID="{D77660F5-57B3-452E-A636-175271386125}" presName="parTx" presStyleLbl="revTx" presStyleIdx="2" presStyleCnt="5">
        <dgm:presLayoutVars>
          <dgm:chMax val="0"/>
          <dgm:chPref val="0"/>
        </dgm:presLayoutVars>
      </dgm:prSet>
      <dgm:spPr/>
    </dgm:pt>
    <dgm:pt modelId="{E51335C9-1A67-443D-8966-BA8B5E7606BD}" type="pres">
      <dgm:prSet presAssocID="{9FDC63A7-7D81-4193-AEC8-43EB3931FFD3}" presName="sibTrans" presStyleCnt="0"/>
      <dgm:spPr/>
    </dgm:pt>
    <dgm:pt modelId="{14CFD594-5C31-405B-855E-33EB5F4BFC6A}" type="pres">
      <dgm:prSet presAssocID="{D1A4057F-E87A-4210-9B35-B3ED763457F7}" presName="compNode" presStyleCnt="0"/>
      <dgm:spPr/>
    </dgm:pt>
    <dgm:pt modelId="{D0276BCA-927E-4CCB-A107-7EA4F1111754}" type="pres">
      <dgm:prSet presAssocID="{D1A4057F-E87A-4210-9B35-B3ED763457F7}" presName="bgRect" presStyleLbl="bgShp" presStyleIdx="3" presStyleCnt="5"/>
      <dgm:spPr/>
    </dgm:pt>
    <dgm:pt modelId="{E4461475-CAD3-4100-9063-FBB5C442F53A}" type="pres">
      <dgm:prSet presAssocID="{D1A4057F-E87A-4210-9B35-B3ED763457F7}" presName="iconRect" presStyleLbl="node1" presStyleIdx="3" presStyleCnt="5" custScaleX="189975" custScaleY="169961"/>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0B499B99-3E61-4220-940E-A02924E7E176}" type="pres">
      <dgm:prSet presAssocID="{D1A4057F-E87A-4210-9B35-B3ED763457F7}" presName="spaceRect" presStyleCnt="0"/>
      <dgm:spPr/>
    </dgm:pt>
    <dgm:pt modelId="{013A7AE0-B2C8-49A7-B764-5D734616C7BE}" type="pres">
      <dgm:prSet presAssocID="{D1A4057F-E87A-4210-9B35-B3ED763457F7}" presName="parTx" presStyleLbl="revTx" presStyleIdx="3" presStyleCnt="5">
        <dgm:presLayoutVars>
          <dgm:chMax val="0"/>
          <dgm:chPref val="0"/>
        </dgm:presLayoutVars>
      </dgm:prSet>
      <dgm:spPr/>
    </dgm:pt>
    <dgm:pt modelId="{36533BD8-93F7-44EB-879E-C3BCB8FF1A07}" type="pres">
      <dgm:prSet presAssocID="{83766E7C-859B-4F62-9B5F-2A8EF05475DA}" presName="sibTrans" presStyleCnt="0"/>
      <dgm:spPr/>
    </dgm:pt>
    <dgm:pt modelId="{2811DEF9-A568-4767-8F40-205A0158CD08}" type="pres">
      <dgm:prSet presAssocID="{CC5B5E73-40C1-4747-94B5-AF264A1F3DD0}" presName="compNode" presStyleCnt="0"/>
      <dgm:spPr/>
    </dgm:pt>
    <dgm:pt modelId="{0ACF9014-BBBE-4FD9-A07C-3BF8CA41CD1E}" type="pres">
      <dgm:prSet presAssocID="{CC5B5E73-40C1-4747-94B5-AF264A1F3DD0}" presName="bgRect" presStyleLbl="bgShp" presStyleIdx="4" presStyleCnt="5"/>
      <dgm:spPr/>
    </dgm:pt>
    <dgm:pt modelId="{91545C25-64F8-4C76-B9D6-160C42CC6DD0}" type="pres">
      <dgm:prSet presAssocID="{CC5B5E73-40C1-4747-94B5-AF264A1F3DD0}" presName="iconRect" presStyleLbl="node1" presStyleIdx="4" presStyleCnt="5" custScaleX="132851" custScaleY="14462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42E866D4-828E-4F13-93A4-4754545B00E1}" type="pres">
      <dgm:prSet presAssocID="{CC5B5E73-40C1-4747-94B5-AF264A1F3DD0}" presName="spaceRect" presStyleCnt="0"/>
      <dgm:spPr/>
    </dgm:pt>
    <dgm:pt modelId="{E303E6A2-9378-4D54-B17C-CF7AD08A2C29}" type="pres">
      <dgm:prSet presAssocID="{CC5B5E73-40C1-4747-94B5-AF264A1F3DD0}" presName="parTx" presStyleLbl="revTx" presStyleIdx="4" presStyleCnt="5" custLinFactNeighborX="1103" custLinFactNeighborY="-7089">
        <dgm:presLayoutVars>
          <dgm:chMax val="0"/>
          <dgm:chPref val="0"/>
        </dgm:presLayoutVars>
      </dgm:prSet>
      <dgm:spPr/>
    </dgm:pt>
  </dgm:ptLst>
  <dgm:cxnLst>
    <dgm:cxn modelId="{81B97002-2E9E-409F-A5E6-9DC5E91342FD}" type="presOf" srcId="{D77660F5-57B3-452E-A636-175271386125}" destId="{705A6B2D-ECEC-4270-AE4C-AA33FD30302B}" srcOrd="0" destOrd="0" presId="urn:microsoft.com/office/officeart/2018/2/layout/IconVerticalSolidList"/>
    <dgm:cxn modelId="{0FC67722-31EE-4AA1-9D5A-CCAF08D59731}" srcId="{EA87A3A6-5363-497B-B845-D5668F4459AC}" destId="{4E5CBE51-7070-47F0-8F4F-F169A8E3DCE1}" srcOrd="1" destOrd="0" parTransId="{89047201-AA35-4AD1-862F-93599BB93253}" sibTransId="{E28441E0-3225-41B5-9037-A4B19239319F}"/>
    <dgm:cxn modelId="{EBABBF22-44F6-4936-8F4A-F3E6C44D04AB}" type="presOf" srcId="{EA87A3A6-5363-497B-B845-D5668F4459AC}" destId="{D70D26C8-4BCC-408F-B6C6-A0D7D410DABE}" srcOrd="0" destOrd="0" presId="urn:microsoft.com/office/officeart/2018/2/layout/IconVerticalSolidList"/>
    <dgm:cxn modelId="{70EA8238-2E1D-4BD2-9C7C-F12B621AEB54}" type="presOf" srcId="{D1A4057F-E87A-4210-9B35-B3ED763457F7}" destId="{013A7AE0-B2C8-49A7-B764-5D734616C7BE}" srcOrd="0" destOrd="0" presId="urn:microsoft.com/office/officeart/2018/2/layout/IconVerticalSolidList"/>
    <dgm:cxn modelId="{66FD037F-42AE-4CA8-9144-F3C0A123BDD3}" srcId="{EA87A3A6-5363-497B-B845-D5668F4459AC}" destId="{D1A4057F-E87A-4210-9B35-B3ED763457F7}" srcOrd="3" destOrd="0" parTransId="{45F3F22E-F3E1-4662-AE1D-6257C574928F}" sibTransId="{83766E7C-859B-4F62-9B5F-2A8EF05475DA}"/>
    <dgm:cxn modelId="{FA4C8D88-64DD-40D2-94E8-84D7B73F466B}" srcId="{EA87A3A6-5363-497B-B845-D5668F4459AC}" destId="{CBDB7268-7674-450E-AA8F-A32B01EF1ED9}" srcOrd="0" destOrd="0" parTransId="{CE778950-A1AB-47B4-8409-B32A5CDF3AF2}" sibTransId="{659F91AC-DFE0-44C2-8879-83F5A1014EE0}"/>
    <dgm:cxn modelId="{0F96E699-75A0-40B6-97D4-C5A476C2733E}" srcId="{EA87A3A6-5363-497B-B845-D5668F4459AC}" destId="{CC5B5E73-40C1-4747-94B5-AF264A1F3DD0}" srcOrd="4" destOrd="0" parTransId="{2B5869F2-0F2D-4E38-8B58-E100ED0240AA}" sibTransId="{A7F33DE7-84D8-4D6B-BBE2-358A4B26AD94}"/>
    <dgm:cxn modelId="{D26E9E9A-CF10-4D0B-A660-246873DB48BD}" srcId="{EA87A3A6-5363-497B-B845-D5668F4459AC}" destId="{D77660F5-57B3-452E-A636-175271386125}" srcOrd="2" destOrd="0" parTransId="{4FEBE024-4FC4-473D-BE7D-7318851D2E10}" sibTransId="{9FDC63A7-7D81-4193-AEC8-43EB3931FFD3}"/>
    <dgm:cxn modelId="{95E3B5E7-0247-4686-B8FE-971235455189}" type="presOf" srcId="{CBDB7268-7674-450E-AA8F-A32B01EF1ED9}" destId="{67678C08-FBBD-43B0-AB90-12B580C76B39}" srcOrd="0" destOrd="0" presId="urn:microsoft.com/office/officeart/2018/2/layout/IconVerticalSolidList"/>
    <dgm:cxn modelId="{5E85D9E7-3DF0-41BE-A9DC-7E149E3CF6E9}" type="presOf" srcId="{CC5B5E73-40C1-4747-94B5-AF264A1F3DD0}" destId="{E303E6A2-9378-4D54-B17C-CF7AD08A2C29}" srcOrd="0" destOrd="0" presId="urn:microsoft.com/office/officeart/2018/2/layout/IconVerticalSolidList"/>
    <dgm:cxn modelId="{20820FFE-629B-47B8-A047-BEB57D38BAF3}" type="presOf" srcId="{4E5CBE51-7070-47F0-8F4F-F169A8E3DCE1}" destId="{775ACEB0-DA51-4F35-B746-BE16FD498D1A}" srcOrd="0" destOrd="0" presId="urn:microsoft.com/office/officeart/2018/2/layout/IconVerticalSolidList"/>
    <dgm:cxn modelId="{27F97C04-91B0-48C4-A623-289AF509BB6B}" type="presParOf" srcId="{D70D26C8-4BCC-408F-B6C6-A0D7D410DABE}" destId="{4C2B0539-CD9A-4622-B2D0-ABB4AAE4EF10}" srcOrd="0" destOrd="0" presId="urn:microsoft.com/office/officeart/2018/2/layout/IconVerticalSolidList"/>
    <dgm:cxn modelId="{97E4F8F3-B335-4F18-8FF2-506E909F1327}" type="presParOf" srcId="{4C2B0539-CD9A-4622-B2D0-ABB4AAE4EF10}" destId="{8995ECEA-44E8-4FC9-B1BF-1C36C6DCEE71}" srcOrd="0" destOrd="0" presId="urn:microsoft.com/office/officeart/2018/2/layout/IconVerticalSolidList"/>
    <dgm:cxn modelId="{07587741-720E-4B81-B250-FEDD25CDBB75}" type="presParOf" srcId="{4C2B0539-CD9A-4622-B2D0-ABB4AAE4EF10}" destId="{F2CDED29-67F8-4844-A1F7-0ABCDAFEC734}" srcOrd="1" destOrd="0" presId="urn:microsoft.com/office/officeart/2018/2/layout/IconVerticalSolidList"/>
    <dgm:cxn modelId="{9E601844-9CC9-43F6-ABBA-02EE0B45BC75}" type="presParOf" srcId="{4C2B0539-CD9A-4622-B2D0-ABB4AAE4EF10}" destId="{00B0053D-8657-4A1F-9B89-77DC096AD836}" srcOrd="2" destOrd="0" presId="urn:microsoft.com/office/officeart/2018/2/layout/IconVerticalSolidList"/>
    <dgm:cxn modelId="{5F206AA8-5C76-4ECF-840D-C051EC16977F}" type="presParOf" srcId="{4C2B0539-CD9A-4622-B2D0-ABB4AAE4EF10}" destId="{67678C08-FBBD-43B0-AB90-12B580C76B39}" srcOrd="3" destOrd="0" presId="urn:microsoft.com/office/officeart/2018/2/layout/IconVerticalSolidList"/>
    <dgm:cxn modelId="{5ADD8026-46FA-4F73-AF8B-132053B9AD3C}" type="presParOf" srcId="{D70D26C8-4BCC-408F-B6C6-A0D7D410DABE}" destId="{48499677-4776-49B6-87DA-3CDA39C72E0C}" srcOrd="1" destOrd="0" presId="urn:microsoft.com/office/officeart/2018/2/layout/IconVerticalSolidList"/>
    <dgm:cxn modelId="{CBB176E6-8478-4FF5-9EF8-B48EABD2A88E}" type="presParOf" srcId="{D70D26C8-4BCC-408F-B6C6-A0D7D410DABE}" destId="{A1CF7ED5-8076-4C9D-856D-155EAAEA4235}" srcOrd="2" destOrd="0" presId="urn:microsoft.com/office/officeart/2018/2/layout/IconVerticalSolidList"/>
    <dgm:cxn modelId="{3FE119EB-F121-454C-AE3E-E3361079B089}" type="presParOf" srcId="{A1CF7ED5-8076-4C9D-856D-155EAAEA4235}" destId="{33C64790-1DEB-440E-B050-13001BDBD7EE}" srcOrd="0" destOrd="0" presId="urn:microsoft.com/office/officeart/2018/2/layout/IconVerticalSolidList"/>
    <dgm:cxn modelId="{C2739F8A-83E6-4DB2-8E3C-03B480A0074E}" type="presParOf" srcId="{A1CF7ED5-8076-4C9D-856D-155EAAEA4235}" destId="{330B1D7D-BAA7-4D9C-978E-0C5F7E6B3F5B}" srcOrd="1" destOrd="0" presId="urn:microsoft.com/office/officeart/2018/2/layout/IconVerticalSolidList"/>
    <dgm:cxn modelId="{31A580D9-1B31-4A17-A13C-2B467B430309}" type="presParOf" srcId="{A1CF7ED5-8076-4C9D-856D-155EAAEA4235}" destId="{AFFFC00A-B1EA-4765-ABAA-3CC46F9C70DF}" srcOrd="2" destOrd="0" presId="urn:microsoft.com/office/officeart/2018/2/layout/IconVerticalSolidList"/>
    <dgm:cxn modelId="{6D53BC65-1FD1-4002-8821-2EBECA3DC620}" type="presParOf" srcId="{A1CF7ED5-8076-4C9D-856D-155EAAEA4235}" destId="{775ACEB0-DA51-4F35-B746-BE16FD498D1A}" srcOrd="3" destOrd="0" presId="urn:microsoft.com/office/officeart/2018/2/layout/IconVerticalSolidList"/>
    <dgm:cxn modelId="{6365EB7C-5593-40C1-A2A7-E2CBC5E8AFE8}" type="presParOf" srcId="{D70D26C8-4BCC-408F-B6C6-A0D7D410DABE}" destId="{C829449F-829F-4EFE-A871-3D20DC8C9062}" srcOrd="3" destOrd="0" presId="urn:microsoft.com/office/officeart/2018/2/layout/IconVerticalSolidList"/>
    <dgm:cxn modelId="{3011D4DD-47BA-4873-A584-E7DA46CFE6E4}" type="presParOf" srcId="{D70D26C8-4BCC-408F-B6C6-A0D7D410DABE}" destId="{4E156508-95DE-4D23-B88A-0882B87BCF5D}" srcOrd="4" destOrd="0" presId="urn:microsoft.com/office/officeart/2018/2/layout/IconVerticalSolidList"/>
    <dgm:cxn modelId="{77DBB2D1-A0C1-48D0-8520-E458BF11BA14}" type="presParOf" srcId="{4E156508-95DE-4D23-B88A-0882B87BCF5D}" destId="{448FAC42-AC91-4491-8AD3-F2CFAA7147F4}" srcOrd="0" destOrd="0" presId="urn:microsoft.com/office/officeart/2018/2/layout/IconVerticalSolidList"/>
    <dgm:cxn modelId="{70C81191-725F-4E22-B18B-9E27DC4298B8}" type="presParOf" srcId="{4E156508-95DE-4D23-B88A-0882B87BCF5D}" destId="{9ACE0C56-C958-43F9-8AEF-455ABBD5CE4C}" srcOrd="1" destOrd="0" presId="urn:microsoft.com/office/officeart/2018/2/layout/IconVerticalSolidList"/>
    <dgm:cxn modelId="{B67ADE2B-94E9-420D-8677-E3457BC4BFFC}" type="presParOf" srcId="{4E156508-95DE-4D23-B88A-0882B87BCF5D}" destId="{6ED0F21E-9D0F-44AA-A776-494911BAF554}" srcOrd="2" destOrd="0" presId="urn:microsoft.com/office/officeart/2018/2/layout/IconVerticalSolidList"/>
    <dgm:cxn modelId="{D3A5D4AF-FBB6-411A-9159-730AC556D784}" type="presParOf" srcId="{4E156508-95DE-4D23-B88A-0882B87BCF5D}" destId="{705A6B2D-ECEC-4270-AE4C-AA33FD30302B}" srcOrd="3" destOrd="0" presId="urn:microsoft.com/office/officeart/2018/2/layout/IconVerticalSolidList"/>
    <dgm:cxn modelId="{7A519611-B9A6-482C-A964-8F1F8B6E4E11}" type="presParOf" srcId="{D70D26C8-4BCC-408F-B6C6-A0D7D410DABE}" destId="{E51335C9-1A67-443D-8966-BA8B5E7606BD}" srcOrd="5" destOrd="0" presId="urn:microsoft.com/office/officeart/2018/2/layout/IconVerticalSolidList"/>
    <dgm:cxn modelId="{92656C2E-A2EC-4DF5-8B34-0E98FB717F2D}" type="presParOf" srcId="{D70D26C8-4BCC-408F-B6C6-A0D7D410DABE}" destId="{14CFD594-5C31-405B-855E-33EB5F4BFC6A}" srcOrd="6" destOrd="0" presId="urn:microsoft.com/office/officeart/2018/2/layout/IconVerticalSolidList"/>
    <dgm:cxn modelId="{71513F42-84B1-4C39-9311-657F4425821B}" type="presParOf" srcId="{14CFD594-5C31-405B-855E-33EB5F4BFC6A}" destId="{D0276BCA-927E-4CCB-A107-7EA4F1111754}" srcOrd="0" destOrd="0" presId="urn:microsoft.com/office/officeart/2018/2/layout/IconVerticalSolidList"/>
    <dgm:cxn modelId="{EC25ACFB-074B-45FB-9514-37F80EB58D5A}" type="presParOf" srcId="{14CFD594-5C31-405B-855E-33EB5F4BFC6A}" destId="{E4461475-CAD3-4100-9063-FBB5C442F53A}" srcOrd="1" destOrd="0" presId="urn:microsoft.com/office/officeart/2018/2/layout/IconVerticalSolidList"/>
    <dgm:cxn modelId="{E5CF1026-C9B3-4A4D-94F1-6CB280E75862}" type="presParOf" srcId="{14CFD594-5C31-405B-855E-33EB5F4BFC6A}" destId="{0B499B99-3E61-4220-940E-A02924E7E176}" srcOrd="2" destOrd="0" presId="urn:microsoft.com/office/officeart/2018/2/layout/IconVerticalSolidList"/>
    <dgm:cxn modelId="{1EA7793B-1FE2-41FE-A3B9-043A00EB3D0A}" type="presParOf" srcId="{14CFD594-5C31-405B-855E-33EB5F4BFC6A}" destId="{013A7AE0-B2C8-49A7-B764-5D734616C7BE}" srcOrd="3" destOrd="0" presId="urn:microsoft.com/office/officeart/2018/2/layout/IconVerticalSolidList"/>
    <dgm:cxn modelId="{801D6A04-6368-4F3E-9067-1B28FACA7983}" type="presParOf" srcId="{D70D26C8-4BCC-408F-B6C6-A0D7D410DABE}" destId="{36533BD8-93F7-44EB-879E-C3BCB8FF1A07}" srcOrd="7" destOrd="0" presId="urn:microsoft.com/office/officeart/2018/2/layout/IconVerticalSolidList"/>
    <dgm:cxn modelId="{FE8B3131-5CC1-44EE-BA9A-EF7996356CE5}" type="presParOf" srcId="{D70D26C8-4BCC-408F-B6C6-A0D7D410DABE}" destId="{2811DEF9-A568-4767-8F40-205A0158CD08}" srcOrd="8" destOrd="0" presId="urn:microsoft.com/office/officeart/2018/2/layout/IconVerticalSolidList"/>
    <dgm:cxn modelId="{8323D9C0-532E-4F1B-8F2E-48A999737173}" type="presParOf" srcId="{2811DEF9-A568-4767-8F40-205A0158CD08}" destId="{0ACF9014-BBBE-4FD9-A07C-3BF8CA41CD1E}" srcOrd="0" destOrd="0" presId="urn:microsoft.com/office/officeart/2018/2/layout/IconVerticalSolidList"/>
    <dgm:cxn modelId="{73C0906F-BC01-433B-AEA9-B911E0B6D0F2}" type="presParOf" srcId="{2811DEF9-A568-4767-8F40-205A0158CD08}" destId="{91545C25-64F8-4C76-B9D6-160C42CC6DD0}" srcOrd="1" destOrd="0" presId="urn:microsoft.com/office/officeart/2018/2/layout/IconVerticalSolidList"/>
    <dgm:cxn modelId="{1CB55B0D-75DF-4546-BD4B-3F8CC2566716}" type="presParOf" srcId="{2811DEF9-A568-4767-8F40-205A0158CD08}" destId="{42E866D4-828E-4F13-93A4-4754545B00E1}" srcOrd="2" destOrd="0" presId="urn:microsoft.com/office/officeart/2018/2/layout/IconVerticalSolidList"/>
    <dgm:cxn modelId="{DB2CA882-677F-44D9-87BF-A7B096DD3E57}" type="presParOf" srcId="{2811DEF9-A568-4767-8F40-205A0158CD08}" destId="{E303E6A2-9378-4D54-B17C-CF7AD08A2C2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A2898A-FD28-4642-BA61-F11D8FF04C22}" type="doc">
      <dgm:prSet loTypeId="urn:microsoft.com/office/officeart/2008/layout/AlternatingPictureBlocks" loCatId="list" qsTypeId="urn:microsoft.com/office/officeart/2005/8/quickstyle/simple1" qsCatId="simple" csTypeId="urn:microsoft.com/office/officeart/2005/8/colors/colorful1" csCatId="colorful" phldr="1"/>
      <dgm:spPr/>
      <dgm:t>
        <a:bodyPr/>
        <a:lstStyle/>
        <a:p>
          <a:endParaRPr lang="en-GB"/>
        </a:p>
      </dgm:t>
    </dgm:pt>
    <dgm:pt modelId="{6686E099-5EAC-44D7-9E72-ECDAD508386F}">
      <dgm:prSet phldrT="[Text]"/>
      <dgm:spPr/>
      <dgm:t>
        <a:bodyPr/>
        <a:lstStyle/>
        <a:p>
          <a:r>
            <a:rPr lang="en-GB" dirty="0"/>
            <a:t>There is no clear tested ‘best’ explanation</a:t>
          </a:r>
        </a:p>
      </dgm:t>
    </dgm:pt>
    <dgm:pt modelId="{65D3FD68-CA88-43C8-BBC6-FBC3DF59EE36}" type="parTrans" cxnId="{317CE085-939A-4458-89F7-0B52CDED15DE}">
      <dgm:prSet/>
      <dgm:spPr/>
      <dgm:t>
        <a:bodyPr/>
        <a:lstStyle/>
        <a:p>
          <a:endParaRPr lang="en-GB"/>
        </a:p>
      </dgm:t>
    </dgm:pt>
    <dgm:pt modelId="{A02903E5-0451-49E9-89B8-7E7CCA9F509A}" type="sibTrans" cxnId="{317CE085-939A-4458-89F7-0B52CDED15DE}">
      <dgm:prSet/>
      <dgm:spPr/>
      <dgm:t>
        <a:bodyPr/>
        <a:lstStyle/>
        <a:p>
          <a:endParaRPr lang="en-GB"/>
        </a:p>
      </dgm:t>
    </dgm:pt>
    <dgm:pt modelId="{EAA6D398-9C07-4AD4-B142-1CD92A99D899}">
      <dgm:prSet phldrT="[Text]"/>
      <dgm:spPr>
        <a:solidFill>
          <a:srgbClr val="00B050"/>
        </a:solidFill>
      </dgm:spPr>
      <dgm:t>
        <a:bodyPr/>
        <a:lstStyle/>
        <a:p>
          <a:r>
            <a:rPr lang="en-GB" dirty="0"/>
            <a:t>Zero tolerance for jargon!</a:t>
          </a:r>
        </a:p>
      </dgm:t>
    </dgm:pt>
    <dgm:pt modelId="{BB481E73-8F8E-4D55-AA82-E7FFCD66373D}" type="parTrans" cxnId="{1049CBC8-A6D4-46FD-9F62-AF829BDBCEEE}">
      <dgm:prSet/>
      <dgm:spPr/>
      <dgm:t>
        <a:bodyPr/>
        <a:lstStyle/>
        <a:p>
          <a:endParaRPr lang="en-GB"/>
        </a:p>
      </dgm:t>
    </dgm:pt>
    <dgm:pt modelId="{7CF16D47-3C3E-443B-B602-733B3C4113C0}" type="sibTrans" cxnId="{1049CBC8-A6D4-46FD-9F62-AF829BDBCEEE}">
      <dgm:prSet/>
      <dgm:spPr/>
      <dgm:t>
        <a:bodyPr/>
        <a:lstStyle/>
        <a:p>
          <a:endParaRPr lang="en-GB"/>
        </a:p>
      </dgm:t>
    </dgm:pt>
    <dgm:pt modelId="{99C99BA7-9512-4107-A18F-73566656D5DA}">
      <dgm:prSet phldrT="[Text]"/>
      <dgm:spPr>
        <a:solidFill>
          <a:srgbClr val="002060"/>
        </a:solidFill>
      </dgm:spPr>
      <dgm:t>
        <a:bodyPr/>
        <a:lstStyle/>
        <a:p>
          <a:r>
            <a:rPr lang="en-GB" dirty="0"/>
            <a:t>Back it up with written information</a:t>
          </a:r>
        </a:p>
      </dgm:t>
    </dgm:pt>
    <dgm:pt modelId="{1BFC1FA3-F9DD-4074-8CD6-850BC5382B58}" type="parTrans" cxnId="{DBCE2709-3EAB-4134-BA42-7BC85D37ED1B}">
      <dgm:prSet/>
      <dgm:spPr/>
      <dgm:t>
        <a:bodyPr/>
        <a:lstStyle/>
        <a:p>
          <a:endParaRPr lang="en-GB"/>
        </a:p>
      </dgm:t>
    </dgm:pt>
    <dgm:pt modelId="{86B4C489-7C84-49DE-8EF9-F8D82562459A}" type="sibTrans" cxnId="{DBCE2709-3EAB-4134-BA42-7BC85D37ED1B}">
      <dgm:prSet/>
      <dgm:spPr/>
      <dgm:t>
        <a:bodyPr/>
        <a:lstStyle/>
        <a:p>
          <a:endParaRPr lang="en-GB"/>
        </a:p>
      </dgm:t>
    </dgm:pt>
    <dgm:pt modelId="{F6AA0E9C-D305-4F2B-BB9D-FBE04E69CC92}" type="pres">
      <dgm:prSet presAssocID="{D1A2898A-FD28-4642-BA61-F11D8FF04C22}" presName="linearFlow" presStyleCnt="0">
        <dgm:presLayoutVars>
          <dgm:dir/>
          <dgm:resizeHandles val="exact"/>
        </dgm:presLayoutVars>
      </dgm:prSet>
      <dgm:spPr/>
    </dgm:pt>
    <dgm:pt modelId="{6FC73E31-F52D-44A6-B693-845B5D0E28AF}" type="pres">
      <dgm:prSet presAssocID="{6686E099-5EAC-44D7-9E72-ECDAD508386F}" presName="comp" presStyleCnt="0"/>
      <dgm:spPr/>
    </dgm:pt>
    <dgm:pt modelId="{98E3595F-E0E6-4A86-813A-16FAA1D2917E}" type="pres">
      <dgm:prSet presAssocID="{6686E099-5EAC-44D7-9E72-ECDAD508386F}" presName="rect2" presStyleLbl="node1" presStyleIdx="0" presStyleCnt="3">
        <dgm:presLayoutVars>
          <dgm:bulletEnabled val="1"/>
        </dgm:presLayoutVars>
      </dgm:prSet>
      <dgm:spPr/>
    </dgm:pt>
    <dgm:pt modelId="{C2536473-5210-423E-B091-2E3609E178AB}" type="pres">
      <dgm:prSet presAssocID="{6686E099-5EAC-44D7-9E72-ECDAD508386F}" presName="rect1" presStyleLbl="lnNode1" presStyleIdx="0" presStyleCnt="3"/>
      <dgm:spPr/>
    </dgm:pt>
    <dgm:pt modelId="{80E8E577-2FC8-4918-88A9-79EB400B5AB9}" type="pres">
      <dgm:prSet presAssocID="{A02903E5-0451-49E9-89B8-7E7CCA9F509A}" presName="sibTrans" presStyleCnt="0"/>
      <dgm:spPr/>
    </dgm:pt>
    <dgm:pt modelId="{342B22C2-9B5B-4623-A224-52EC083A72C7}" type="pres">
      <dgm:prSet presAssocID="{EAA6D398-9C07-4AD4-B142-1CD92A99D899}" presName="comp" presStyleCnt="0"/>
      <dgm:spPr/>
    </dgm:pt>
    <dgm:pt modelId="{81A92417-F832-4F0B-B713-0919FDF38F68}" type="pres">
      <dgm:prSet presAssocID="{EAA6D398-9C07-4AD4-B142-1CD92A99D899}" presName="rect2" presStyleLbl="node1" presStyleIdx="1" presStyleCnt="3">
        <dgm:presLayoutVars>
          <dgm:bulletEnabled val="1"/>
        </dgm:presLayoutVars>
      </dgm:prSet>
      <dgm:spPr/>
    </dgm:pt>
    <dgm:pt modelId="{F5CB0A5C-A4EA-460A-AB34-2642F1C1BC38}" type="pres">
      <dgm:prSet presAssocID="{EAA6D398-9C07-4AD4-B142-1CD92A99D899}" presName="rect1" presStyleLbl="lnNode1" presStyleIdx="1" presStyleCnt="3"/>
      <dgm:spPr>
        <a:solidFill>
          <a:srgbClr val="00B050"/>
        </a:solidFill>
      </dgm:spPr>
    </dgm:pt>
    <dgm:pt modelId="{4A6CB542-D7C0-4541-B555-786F821DD7A2}" type="pres">
      <dgm:prSet presAssocID="{7CF16D47-3C3E-443B-B602-733B3C4113C0}" presName="sibTrans" presStyleCnt="0"/>
      <dgm:spPr/>
    </dgm:pt>
    <dgm:pt modelId="{F3E46704-D3D3-491A-A1FC-2628273DFEEF}" type="pres">
      <dgm:prSet presAssocID="{99C99BA7-9512-4107-A18F-73566656D5DA}" presName="comp" presStyleCnt="0"/>
      <dgm:spPr/>
    </dgm:pt>
    <dgm:pt modelId="{2641D34D-E0A7-4ECA-9F2A-9C14F903327E}" type="pres">
      <dgm:prSet presAssocID="{99C99BA7-9512-4107-A18F-73566656D5DA}" presName="rect2" presStyleLbl="node1" presStyleIdx="2" presStyleCnt="3">
        <dgm:presLayoutVars>
          <dgm:bulletEnabled val="1"/>
        </dgm:presLayoutVars>
      </dgm:prSet>
      <dgm:spPr/>
    </dgm:pt>
    <dgm:pt modelId="{48AB1A9D-E64F-4B75-934E-8BF6D4288B90}" type="pres">
      <dgm:prSet presAssocID="{99C99BA7-9512-4107-A18F-73566656D5DA}" presName="rect1" presStyleLbl="lnNode1" presStyleIdx="2" presStyleCnt="3"/>
      <dgm:spPr>
        <a:solidFill>
          <a:srgbClr val="002060"/>
        </a:solidFill>
      </dgm:spPr>
    </dgm:pt>
  </dgm:ptLst>
  <dgm:cxnLst>
    <dgm:cxn modelId="{DBCE2709-3EAB-4134-BA42-7BC85D37ED1B}" srcId="{D1A2898A-FD28-4642-BA61-F11D8FF04C22}" destId="{99C99BA7-9512-4107-A18F-73566656D5DA}" srcOrd="2" destOrd="0" parTransId="{1BFC1FA3-F9DD-4074-8CD6-850BC5382B58}" sibTransId="{86B4C489-7C84-49DE-8EF9-F8D82562459A}"/>
    <dgm:cxn modelId="{317CE085-939A-4458-89F7-0B52CDED15DE}" srcId="{D1A2898A-FD28-4642-BA61-F11D8FF04C22}" destId="{6686E099-5EAC-44D7-9E72-ECDAD508386F}" srcOrd="0" destOrd="0" parTransId="{65D3FD68-CA88-43C8-BBC6-FBC3DF59EE36}" sibTransId="{A02903E5-0451-49E9-89B8-7E7CCA9F509A}"/>
    <dgm:cxn modelId="{6138A1A0-5C8E-4C2C-BEEA-9A749A8D73AE}" type="presOf" srcId="{6686E099-5EAC-44D7-9E72-ECDAD508386F}" destId="{98E3595F-E0E6-4A86-813A-16FAA1D2917E}" srcOrd="0" destOrd="0" presId="urn:microsoft.com/office/officeart/2008/layout/AlternatingPictureBlocks"/>
    <dgm:cxn modelId="{9E828FA9-42FA-477D-95E4-6A03094E4407}" type="presOf" srcId="{99C99BA7-9512-4107-A18F-73566656D5DA}" destId="{2641D34D-E0A7-4ECA-9F2A-9C14F903327E}" srcOrd="0" destOrd="0" presId="urn:microsoft.com/office/officeart/2008/layout/AlternatingPictureBlocks"/>
    <dgm:cxn modelId="{1049CBC8-A6D4-46FD-9F62-AF829BDBCEEE}" srcId="{D1A2898A-FD28-4642-BA61-F11D8FF04C22}" destId="{EAA6D398-9C07-4AD4-B142-1CD92A99D899}" srcOrd="1" destOrd="0" parTransId="{BB481E73-8F8E-4D55-AA82-E7FFCD66373D}" sibTransId="{7CF16D47-3C3E-443B-B602-733B3C4113C0}"/>
    <dgm:cxn modelId="{E0A73BD3-3DEB-4222-BFB7-DAD8F54DAF0D}" type="presOf" srcId="{EAA6D398-9C07-4AD4-B142-1CD92A99D899}" destId="{81A92417-F832-4F0B-B713-0919FDF38F68}" srcOrd="0" destOrd="0" presId="urn:microsoft.com/office/officeart/2008/layout/AlternatingPictureBlocks"/>
    <dgm:cxn modelId="{6860D7F3-5D9C-4209-A8BC-FCA68B4FC728}" type="presOf" srcId="{D1A2898A-FD28-4642-BA61-F11D8FF04C22}" destId="{F6AA0E9C-D305-4F2B-BB9D-FBE04E69CC92}" srcOrd="0" destOrd="0" presId="urn:microsoft.com/office/officeart/2008/layout/AlternatingPictureBlocks"/>
    <dgm:cxn modelId="{566F7B42-3681-4828-B2FF-6E5E5AF928B9}" type="presParOf" srcId="{F6AA0E9C-D305-4F2B-BB9D-FBE04E69CC92}" destId="{6FC73E31-F52D-44A6-B693-845B5D0E28AF}" srcOrd="0" destOrd="0" presId="urn:microsoft.com/office/officeart/2008/layout/AlternatingPictureBlocks"/>
    <dgm:cxn modelId="{673F15AD-B4DE-41A2-8E27-FA13CE3D335B}" type="presParOf" srcId="{6FC73E31-F52D-44A6-B693-845B5D0E28AF}" destId="{98E3595F-E0E6-4A86-813A-16FAA1D2917E}" srcOrd="0" destOrd="0" presId="urn:microsoft.com/office/officeart/2008/layout/AlternatingPictureBlocks"/>
    <dgm:cxn modelId="{608FD004-74F7-4E64-8A0C-DB92FB4C51FD}" type="presParOf" srcId="{6FC73E31-F52D-44A6-B693-845B5D0E28AF}" destId="{C2536473-5210-423E-B091-2E3609E178AB}" srcOrd="1" destOrd="0" presId="urn:microsoft.com/office/officeart/2008/layout/AlternatingPictureBlocks"/>
    <dgm:cxn modelId="{33261A20-5A45-4385-BC80-16C3D54E3D8F}" type="presParOf" srcId="{F6AA0E9C-D305-4F2B-BB9D-FBE04E69CC92}" destId="{80E8E577-2FC8-4918-88A9-79EB400B5AB9}" srcOrd="1" destOrd="0" presId="urn:microsoft.com/office/officeart/2008/layout/AlternatingPictureBlocks"/>
    <dgm:cxn modelId="{B7A2E5C7-EAE4-40F1-A248-1CFE3BD4F4EE}" type="presParOf" srcId="{F6AA0E9C-D305-4F2B-BB9D-FBE04E69CC92}" destId="{342B22C2-9B5B-4623-A224-52EC083A72C7}" srcOrd="2" destOrd="0" presId="urn:microsoft.com/office/officeart/2008/layout/AlternatingPictureBlocks"/>
    <dgm:cxn modelId="{28674F90-3A27-4297-93F5-243B2DA43BD3}" type="presParOf" srcId="{342B22C2-9B5B-4623-A224-52EC083A72C7}" destId="{81A92417-F832-4F0B-B713-0919FDF38F68}" srcOrd="0" destOrd="0" presId="urn:microsoft.com/office/officeart/2008/layout/AlternatingPictureBlocks"/>
    <dgm:cxn modelId="{F7FB4DCA-9DBC-4081-AB8C-BFF9A1A7DD77}" type="presParOf" srcId="{342B22C2-9B5B-4623-A224-52EC083A72C7}" destId="{F5CB0A5C-A4EA-460A-AB34-2642F1C1BC38}" srcOrd="1" destOrd="0" presId="urn:microsoft.com/office/officeart/2008/layout/AlternatingPictureBlocks"/>
    <dgm:cxn modelId="{904E620E-79F3-494E-90B7-0992086D8129}" type="presParOf" srcId="{F6AA0E9C-D305-4F2B-BB9D-FBE04E69CC92}" destId="{4A6CB542-D7C0-4541-B555-786F821DD7A2}" srcOrd="3" destOrd="0" presId="urn:microsoft.com/office/officeart/2008/layout/AlternatingPictureBlocks"/>
    <dgm:cxn modelId="{2E9C8525-7242-43AC-A1F5-0753E3AEA138}" type="presParOf" srcId="{F6AA0E9C-D305-4F2B-BB9D-FBE04E69CC92}" destId="{F3E46704-D3D3-491A-A1FC-2628273DFEEF}" srcOrd="4" destOrd="0" presId="urn:microsoft.com/office/officeart/2008/layout/AlternatingPictureBlocks"/>
    <dgm:cxn modelId="{D433E3FB-44D1-4D93-811F-03C88E6C17BD}" type="presParOf" srcId="{F3E46704-D3D3-491A-A1FC-2628273DFEEF}" destId="{2641D34D-E0A7-4ECA-9F2A-9C14F903327E}" srcOrd="0" destOrd="0" presId="urn:microsoft.com/office/officeart/2008/layout/AlternatingPictureBlocks"/>
    <dgm:cxn modelId="{54331915-22C9-4732-A7A5-66FB5B7E2449}" type="presParOf" srcId="{F3E46704-D3D3-491A-A1FC-2628273DFEEF}" destId="{48AB1A9D-E64F-4B75-934E-8BF6D4288B90}"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888832-8BF7-4C72-AB98-0A2E80E2AF4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0C7B0C4B-D49E-45DC-8397-EFCFE8AFD981}">
      <dgm:prSet phldrT="[Text]"/>
      <dgm:spPr/>
      <dgm:t>
        <a:bodyPr/>
        <a:lstStyle/>
        <a:p>
          <a:r>
            <a:rPr lang="en-GB" dirty="0"/>
            <a:t>Inaccurate</a:t>
          </a:r>
        </a:p>
      </dgm:t>
    </dgm:pt>
    <dgm:pt modelId="{C49DAC1E-F8FB-471E-AAD7-D3F2FE33FC5F}" type="parTrans" cxnId="{488DBAC1-4838-4520-A1AF-290AEB8D2FBB}">
      <dgm:prSet/>
      <dgm:spPr/>
      <dgm:t>
        <a:bodyPr/>
        <a:lstStyle/>
        <a:p>
          <a:endParaRPr lang="en-GB"/>
        </a:p>
      </dgm:t>
    </dgm:pt>
    <dgm:pt modelId="{8E15A9B9-354B-45EB-8D5D-6F76C1B352D1}" type="sibTrans" cxnId="{488DBAC1-4838-4520-A1AF-290AEB8D2FBB}">
      <dgm:prSet/>
      <dgm:spPr/>
      <dgm:t>
        <a:bodyPr/>
        <a:lstStyle/>
        <a:p>
          <a:endParaRPr lang="en-GB"/>
        </a:p>
      </dgm:t>
    </dgm:pt>
    <dgm:pt modelId="{DD28C510-0179-48BD-8628-32AAC865EA89}">
      <dgm:prSet phldrT="[Text]"/>
      <dgm:spPr>
        <a:solidFill>
          <a:srgbClr val="00B050"/>
        </a:solidFill>
      </dgm:spPr>
      <dgm:t>
        <a:bodyPr/>
        <a:lstStyle/>
        <a:p>
          <a:r>
            <a:rPr lang="en-GB" dirty="0"/>
            <a:t>Neglects likely inflammatory and reparative processes</a:t>
          </a:r>
        </a:p>
      </dgm:t>
    </dgm:pt>
    <dgm:pt modelId="{823BCED1-A402-4AFC-B1E0-3D07559BF24C}" type="parTrans" cxnId="{5F44CC20-24CF-4365-A78F-B8CCC5A0E53B}">
      <dgm:prSet/>
      <dgm:spPr/>
      <dgm:t>
        <a:bodyPr/>
        <a:lstStyle/>
        <a:p>
          <a:endParaRPr lang="en-GB"/>
        </a:p>
      </dgm:t>
    </dgm:pt>
    <dgm:pt modelId="{C089A597-1A7E-4322-99D0-CA266DDCBE43}" type="sibTrans" cxnId="{5F44CC20-24CF-4365-A78F-B8CCC5A0E53B}">
      <dgm:prSet/>
      <dgm:spPr/>
      <dgm:t>
        <a:bodyPr/>
        <a:lstStyle/>
        <a:p>
          <a:endParaRPr lang="en-GB"/>
        </a:p>
      </dgm:t>
    </dgm:pt>
    <dgm:pt modelId="{C76E15EE-CDF1-47AE-8489-45409FBD3664}">
      <dgm:prSet phldrT="[Text]"/>
      <dgm:spPr>
        <a:solidFill>
          <a:srgbClr val="002060"/>
        </a:solidFill>
      </dgm:spPr>
      <dgm:t>
        <a:bodyPr/>
        <a:lstStyle/>
        <a:p>
          <a:r>
            <a:rPr lang="en-GB" dirty="0"/>
            <a:t>Too simplistic for this metabolically active condition</a:t>
          </a:r>
        </a:p>
      </dgm:t>
    </dgm:pt>
    <dgm:pt modelId="{4FC57AEB-9A6B-4168-8C48-950ACF4C52EF}" type="parTrans" cxnId="{EB22B1DC-4CEC-4722-9D09-CF3554021075}">
      <dgm:prSet/>
      <dgm:spPr/>
      <dgm:t>
        <a:bodyPr/>
        <a:lstStyle/>
        <a:p>
          <a:endParaRPr lang="en-GB"/>
        </a:p>
      </dgm:t>
    </dgm:pt>
    <dgm:pt modelId="{33A0D2C9-3C46-47CC-858C-FA48EFB90E17}" type="sibTrans" cxnId="{EB22B1DC-4CEC-4722-9D09-CF3554021075}">
      <dgm:prSet/>
      <dgm:spPr/>
      <dgm:t>
        <a:bodyPr/>
        <a:lstStyle/>
        <a:p>
          <a:endParaRPr lang="en-GB"/>
        </a:p>
      </dgm:t>
    </dgm:pt>
    <dgm:pt modelId="{B4D7120F-B802-4E6B-BC94-DADF822A2FC8}">
      <dgm:prSet phldrT="[Text]"/>
      <dgm:spPr>
        <a:solidFill>
          <a:srgbClr val="FFC000"/>
        </a:solidFill>
      </dgm:spPr>
      <dgm:t>
        <a:bodyPr/>
        <a:lstStyle/>
        <a:p>
          <a:r>
            <a:rPr lang="en-GB" dirty="0"/>
            <a:t>Suggests that given adequate longevity we would all get it</a:t>
          </a:r>
        </a:p>
      </dgm:t>
    </dgm:pt>
    <dgm:pt modelId="{975EAF8B-BAAF-4552-A0AB-820C065844CB}" type="parTrans" cxnId="{D2DEC73F-A4B7-4736-9DE4-82A6A38ED9E4}">
      <dgm:prSet/>
      <dgm:spPr/>
      <dgm:t>
        <a:bodyPr/>
        <a:lstStyle/>
        <a:p>
          <a:endParaRPr lang="en-GB"/>
        </a:p>
      </dgm:t>
    </dgm:pt>
    <dgm:pt modelId="{0F45CC96-1BEC-4DA0-9EFA-68574BEB8454}" type="sibTrans" cxnId="{D2DEC73F-A4B7-4736-9DE4-82A6A38ED9E4}">
      <dgm:prSet/>
      <dgm:spPr/>
      <dgm:t>
        <a:bodyPr/>
        <a:lstStyle/>
        <a:p>
          <a:endParaRPr lang="en-GB"/>
        </a:p>
      </dgm:t>
    </dgm:pt>
    <dgm:pt modelId="{E4FED2AA-9A13-4370-AF2C-52A48785F4B0}" type="pres">
      <dgm:prSet presAssocID="{3E888832-8BF7-4C72-AB98-0A2E80E2AF45}" presName="diagram" presStyleCnt="0">
        <dgm:presLayoutVars>
          <dgm:dir/>
          <dgm:resizeHandles val="exact"/>
        </dgm:presLayoutVars>
      </dgm:prSet>
      <dgm:spPr/>
    </dgm:pt>
    <dgm:pt modelId="{BC27464C-BB81-4BB0-9F7E-33B4725AAFE6}" type="pres">
      <dgm:prSet presAssocID="{0C7B0C4B-D49E-45DC-8397-EFCFE8AFD981}" presName="node" presStyleLbl="node1" presStyleIdx="0" presStyleCnt="4">
        <dgm:presLayoutVars>
          <dgm:bulletEnabled val="1"/>
        </dgm:presLayoutVars>
      </dgm:prSet>
      <dgm:spPr/>
    </dgm:pt>
    <dgm:pt modelId="{1DBEE6E8-2466-4265-9CE1-8EAFA43313A7}" type="pres">
      <dgm:prSet presAssocID="{8E15A9B9-354B-45EB-8D5D-6F76C1B352D1}" presName="sibTrans" presStyleCnt="0"/>
      <dgm:spPr/>
    </dgm:pt>
    <dgm:pt modelId="{84A22C8E-5BAD-41A5-9A17-FFF124FC79B3}" type="pres">
      <dgm:prSet presAssocID="{DD28C510-0179-48BD-8628-32AAC865EA89}" presName="node" presStyleLbl="node1" presStyleIdx="1" presStyleCnt="4">
        <dgm:presLayoutVars>
          <dgm:bulletEnabled val="1"/>
        </dgm:presLayoutVars>
      </dgm:prSet>
      <dgm:spPr/>
    </dgm:pt>
    <dgm:pt modelId="{B4D73AD4-4C7F-494C-B2F6-1C6832AA8015}" type="pres">
      <dgm:prSet presAssocID="{C089A597-1A7E-4322-99D0-CA266DDCBE43}" presName="sibTrans" presStyleCnt="0"/>
      <dgm:spPr/>
    </dgm:pt>
    <dgm:pt modelId="{D2ED345D-F0D2-43BB-98C6-BD23A8D43C27}" type="pres">
      <dgm:prSet presAssocID="{C76E15EE-CDF1-47AE-8489-45409FBD3664}" presName="node" presStyleLbl="node1" presStyleIdx="2" presStyleCnt="4">
        <dgm:presLayoutVars>
          <dgm:bulletEnabled val="1"/>
        </dgm:presLayoutVars>
      </dgm:prSet>
      <dgm:spPr/>
    </dgm:pt>
    <dgm:pt modelId="{E6DA3397-154B-429D-AF89-6FCBB16C3C7C}" type="pres">
      <dgm:prSet presAssocID="{33A0D2C9-3C46-47CC-858C-FA48EFB90E17}" presName="sibTrans" presStyleCnt="0"/>
      <dgm:spPr/>
    </dgm:pt>
    <dgm:pt modelId="{DE28CB8A-83E5-4CB9-B0BF-6468DCFD918D}" type="pres">
      <dgm:prSet presAssocID="{B4D7120F-B802-4E6B-BC94-DADF822A2FC8}" presName="node" presStyleLbl="node1" presStyleIdx="3" presStyleCnt="4">
        <dgm:presLayoutVars>
          <dgm:bulletEnabled val="1"/>
        </dgm:presLayoutVars>
      </dgm:prSet>
      <dgm:spPr/>
    </dgm:pt>
  </dgm:ptLst>
  <dgm:cxnLst>
    <dgm:cxn modelId="{9F5C831D-C569-4A9B-B8CD-35A2AF65ECA8}" type="presOf" srcId="{B4D7120F-B802-4E6B-BC94-DADF822A2FC8}" destId="{DE28CB8A-83E5-4CB9-B0BF-6468DCFD918D}" srcOrd="0" destOrd="0" presId="urn:microsoft.com/office/officeart/2005/8/layout/default"/>
    <dgm:cxn modelId="{5F44CC20-24CF-4365-A78F-B8CCC5A0E53B}" srcId="{3E888832-8BF7-4C72-AB98-0A2E80E2AF45}" destId="{DD28C510-0179-48BD-8628-32AAC865EA89}" srcOrd="1" destOrd="0" parTransId="{823BCED1-A402-4AFC-B1E0-3D07559BF24C}" sibTransId="{C089A597-1A7E-4322-99D0-CA266DDCBE43}"/>
    <dgm:cxn modelId="{ECE7D426-75BD-4569-BD9A-D7F81AA6F771}" type="presOf" srcId="{DD28C510-0179-48BD-8628-32AAC865EA89}" destId="{84A22C8E-5BAD-41A5-9A17-FFF124FC79B3}" srcOrd="0" destOrd="0" presId="urn:microsoft.com/office/officeart/2005/8/layout/default"/>
    <dgm:cxn modelId="{CFBC6A27-806F-4DC1-9AF1-963DB96383EC}" type="presOf" srcId="{C76E15EE-CDF1-47AE-8489-45409FBD3664}" destId="{D2ED345D-F0D2-43BB-98C6-BD23A8D43C27}" srcOrd="0" destOrd="0" presId="urn:microsoft.com/office/officeart/2005/8/layout/default"/>
    <dgm:cxn modelId="{D2DEC73F-A4B7-4736-9DE4-82A6A38ED9E4}" srcId="{3E888832-8BF7-4C72-AB98-0A2E80E2AF45}" destId="{B4D7120F-B802-4E6B-BC94-DADF822A2FC8}" srcOrd="3" destOrd="0" parTransId="{975EAF8B-BAAF-4552-A0AB-820C065844CB}" sibTransId="{0F45CC96-1BEC-4DA0-9EFA-68574BEB8454}"/>
    <dgm:cxn modelId="{7D8C0277-AAB3-4E62-9E35-0FFA98578433}" type="presOf" srcId="{0C7B0C4B-D49E-45DC-8397-EFCFE8AFD981}" destId="{BC27464C-BB81-4BB0-9F7E-33B4725AAFE6}" srcOrd="0" destOrd="0" presId="urn:microsoft.com/office/officeart/2005/8/layout/default"/>
    <dgm:cxn modelId="{488DBAC1-4838-4520-A1AF-290AEB8D2FBB}" srcId="{3E888832-8BF7-4C72-AB98-0A2E80E2AF45}" destId="{0C7B0C4B-D49E-45DC-8397-EFCFE8AFD981}" srcOrd="0" destOrd="0" parTransId="{C49DAC1E-F8FB-471E-AAD7-D3F2FE33FC5F}" sibTransId="{8E15A9B9-354B-45EB-8D5D-6F76C1B352D1}"/>
    <dgm:cxn modelId="{5EE72CC4-01A7-41BE-AA97-C995E613E795}" type="presOf" srcId="{3E888832-8BF7-4C72-AB98-0A2E80E2AF45}" destId="{E4FED2AA-9A13-4370-AF2C-52A48785F4B0}" srcOrd="0" destOrd="0" presId="urn:microsoft.com/office/officeart/2005/8/layout/default"/>
    <dgm:cxn modelId="{EB22B1DC-4CEC-4722-9D09-CF3554021075}" srcId="{3E888832-8BF7-4C72-AB98-0A2E80E2AF45}" destId="{C76E15EE-CDF1-47AE-8489-45409FBD3664}" srcOrd="2" destOrd="0" parTransId="{4FC57AEB-9A6B-4168-8C48-950ACF4C52EF}" sibTransId="{33A0D2C9-3C46-47CC-858C-FA48EFB90E17}"/>
    <dgm:cxn modelId="{DB33BEAA-285E-4942-B3BE-3A3C139E59B1}" type="presParOf" srcId="{E4FED2AA-9A13-4370-AF2C-52A48785F4B0}" destId="{BC27464C-BB81-4BB0-9F7E-33B4725AAFE6}" srcOrd="0" destOrd="0" presId="urn:microsoft.com/office/officeart/2005/8/layout/default"/>
    <dgm:cxn modelId="{BB3C4481-9EA3-41BA-B7C7-BD3E2D001074}" type="presParOf" srcId="{E4FED2AA-9A13-4370-AF2C-52A48785F4B0}" destId="{1DBEE6E8-2466-4265-9CE1-8EAFA43313A7}" srcOrd="1" destOrd="0" presId="urn:microsoft.com/office/officeart/2005/8/layout/default"/>
    <dgm:cxn modelId="{0792932A-4942-4288-8E25-0F7930C1B77B}" type="presParOf" srcId="{E4FED2AA-9A13-4370-AF2C-52A48785F4B0}" destId="{84A22C8E-5BAD-41A5-9A17-FFF124FC79B3}" srcOrd="2" destOrd="0" presId="urn:microsoft.com/office/officeart/2005/8/layout/default"/>
    <dgm:cxn modelId="{D82E2BFF-753B-47A9-B249-DCDCB4C83070}" type="presParOf" srcId="{E4FED2AA-9A13-4370-AF2C-52A48785F4B0}" destId="{B4D73AD4-4C7F-494C-B2F6-1C6832AA8015}" srcOrd="3" destOrd="0" presId="urn:microsoft.com/office/officeart/2005/8/layout/default"/>
    <dgm:cxn modelId="{13DB94F8-F7F7-4CB5-AC64-5DB12C10617E}" type="presParOf" srcId="{E4FED2AA-9A13-4370-AF2C-52A48785F4B0}" destId="{D2ED345D-F0D2-43BB-98C6-BD23A8D43C27}" srcOrd="4" destOrd="0" presId="urn:microsoft.com/office/officeart/2005/8/layout/default"/>
    <dgm:cxn modelId="{E21B4985-CC0D-4628-BE62-4B0D30598831}" type="presParOf" srcId="{E4FED2AA-9A13-4370-AF2C-52A48785F4B0}" destId="{E6DA3397-154B-429D-AF89-6FCBB16C3C7C}" srcOrd="5" destOrd="0" presId="urn:microsoft.com/office/officeart/2005/8/layout/default"/>
    <dgm:cxn modelId="{90DB770B-225F-4642-B5C2-1BBEB13B8819}" type="presParOf" srcId="{E4FED2AA-9A13-4370-AF2C-52A48785F4B0}" destId="{DE28CB8A-83E5-4CB9-B0BF-6468DCFD918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5ECEA-44E8-4FC9-B1BF-1C36C6DCEE71}">
      <dsp:nvSpPr>
        <dsp:cNvPr id="0" name=""/>
        <dsp:cNvSpPr/>
      </dsp:nvSpPr>
      <dsp:spPr>
        <a:xfrm>
          <a:off x="0" y="7863"/>
          <a:ext cx="8748712" cy="969705"/>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2CDED29-67F8-4844-A1F7-0ABCDAFEC734}">
      <dsp:nvSpPr>
        <dsp:cNvPr id="0" name=""/>
        <dsp:cNvSpPr/>
      </dsp:nvSpPr>
      <dsp:spPr>
        <a:xfrm>
          <a:off x="53165" y="65520"/>
          <a:ext cx="1014199" cy="8543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7678C08-FBBD-43B0-AB90-12B580C76B39}">
      <dsp:nvSpPr>
        <dsp:cNvPr id="0" name=""/>
        <dsp:cNvSpPr/>
      </dsp:nvSpPr>
      <dsp:spPr>
        <a:xfrm>
          <a:off x="1120531" y="7863"/>
          <a:ext cx="7594240" cy="10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041" tIns="109041" rIns="109041" bIns="109041" numCol="1" spcCol="1270" anchor="ctr" anchorCtr="0">
          <a:noAutofit/>
        </a:bodyPr>
        <a:lstStyle/>
        <a:p>
          <a:pPr marL="0" lvl="0" indent="0" algn="l" defTabSz="1422400">
            <a:lnSpc>
              <a:spcPct val="90000"/>
            </a:lnSpc>
            <a:spcBef>
              <a:spcPct val="0"/>
            </a:spcBef>
            <a:spcAft>
              <a:spcPct val="35000"/>
            </a:spcAft>
            <a:buNone/>
          </a:pPr>
          <a:r>
            <a:rPr lang="en-GB" sz="3200" b="1" kern="1200" dirty="0"/>
            <a:t>In a population of 10,000</a:t>
          </a:r>
          <a:endParaRPr lang="en-US" sz="3200" kern="1200" dirty="0"/>
        </a:p>
      </dsp:txBody>
      <dsp:txXfrm>
        <a:off x="1120531" y="7863"/>
        <a:ext cx="7594240" cy="1030312"/>
      </dsp:txXfrm>
    </dsp:sp>
    <dsp:sp modelId="{33C64790-1DEB-440E-B050-13001BDBD7EE}">
      <dsp:nvSpPr>
        <dsp:cNvPr id="0" name=""/>
        <dsp:cNvSpPr/>
      </dsp:nvSpPr>
      <dsp:spPr>
        <a:xfrm>
          <a:off x="0" y="1295753"/>
          <a:ext cx="8748712" cy="969705"/>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30B1D7D-BAA7-4D9C-978E-0C5F7E6B3F5B}">
      <dsp:nvSpPr>
        <dsp:cNvPr id="0" name=""/>
        <dsp:cNvSpPr/>
      </dsp:nvSpPr>
      <dsp:spPr>
        <a:xfrm>
          <a:off x="109509" y="1344730"/>
          <a:ext cx="901512" cy="87175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75ACEB0-DA51-4F35-B746-BE16FD498D1A}">
      <dsp:nvSpPr>
        <dsp:cNvPr id="0" name=""/>
        <dsp:cNvSpPr/>
      </dsp:nvSpPr>
      <dsp:spPr>
        <a:xfrm>
          <a:off x="1120531" y="1295753"/>
          <a:ext cx="7594240" cy="10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041" tIns="109041" rIns="109041" bIns="109041" numCol="1" spcCol="1270" anchor="ctr" anchorCtr="0">
          <a:noAutofit/>
        </a:bodyPr>
        <a:lstStyle/>
        <a:p>
          <a:pPr marL="0" lvl="0" indent="0" algn="l" defTabSz="1422400">
            <a:lnSpc>
              <a:spcPct val="90000"/>
            </a:lnSpc>
            <a:spcBef>
              <a:spcPct val="0"/>
            </a:spcBef>
            <a:spcAft>
              <a:spcPct val="35000"/>
            </a:spcAft>
            <a:buNone/>
          </a:pPr>
          <a:r>
            <a:rPr lang="en-GB" sz="3200" b="1" kern="1200" dirty="0"/>
            <a:t>160</a:t>
          </a:r>
          <a:r>
            <a:rPr lang="en-GB" sz="3200" kern="1200" dirty="0"/>
            <a:t> people have had a hip/knee replacement</a:t>
          </a:r>
          <a:endParaRPr lang="en-US" sz="3200" kern="1200" dirty="0"/>
        </a:p>
      </dsp:txBody>
      <dsp:txXfrm>
        <a:off x="1120531" y="1295753"/>
        <a:ext cx="7594240" cy="1030312"/>
      </dsp:txXfrm>
    </dsp:sp>
    <dsp:sp modelId="{448FAC42-AC91-4491-8AD3-F2CFAA7147F4}">
      <dsp:nvSpPr>
        <dsp:cNvPr id="0" name=""/>
        <dsp:cNvSpPr/>
      </dsp:nvSpPr>
      <dsp:spPr>
        <a:xfrm>
          <a:off x="0" y="2583643"/>
          <a:ext cx="8748712" cy="969705"/>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ACE0C56-C958-43F9-8AEF-455ABBD5CE4C}">
      <dsp:nvSpPr>
        <dsp:cNvPr id="0" name=""/>
        <dsp:cNvSpPr/>
      </dsp:nvSpPr>
      <dsp:spPr>
        <a:xfrm>
          <a:off x="53165" y="2623943"/>
          <a:ext cx="1014199" cy="88910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05A6B2D-ECEC-4270-AE4C-AA33FD30302B}">
      <dsp:nvSpPr>
        <dsp:cNvPr id="0" name=""/>
        <dsp:cNvSpPr/>
      </dsp:nvSpPr>
      <dsp:spPr>
        <a:xfrm>
          <a:off x="1120531" y="2583643"/>
          <a:ext cx="7594240" cy="10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041" tIns="109041" rIns="109041" bIns="109041" numCol="1" spcCol="1270" anchor="ctr" anchorCtr="0">
          <a:noAutofit/>
        </a:bodyPr>
        <a:lstStyle/>
        <a:p>
          <a:pPr marL="0" lvl="0" indent="0" algn="l" defTabSz="1422400">
            <a:lnSpc>
              <a:spcPct val="90000"/>
            </a:lnSpc>
            <a:spcBef>
              <a:spcPct val="0"/>
            </a:spcBef>
            <a:spcAft>
              <a:spcPct val="35000"/>
            </a:spcAft>
            <a:buNone/>
          </a:pPr>
          <a:r>
            <a:rPr lang="en-GB" sz="3200" b="1" kern="1200" dirty="0"/>
            <a:t>490</a:t>
          </a:r>
          <a:r>
            <a:rPr lang="en-GB" sz="3200" kern="1200" dirty="0"/>
            <a:t> people consult for OA per year </a:t>
          </a:r>
          <a:endParaRPr lang="en-US" sz="3200" kern="1200" dirty="0"/>
        </a:p>
      </dsp:txBody>
      <dsp:txXfrm>
        <a:off x="1120531" y="2583643"/>
        <a:ext cx="7594240" cy="1030312"/>
      </dsp:txXfrm>
    </dsp:sp>
    <dsp:sp modelId="{D0276BCA-927E-4CCB-A107-7EA4F1111754}">
      <dsp:nvSpPr>
        <dsp:cNvPr id="0" name=""/>
        <dsp:cNvSpPr/>
      </dsp:nvSpPr>
      <dsp:spPr>
        <a:xfrm>
          <a:off x="0" y="3871534"/>
          <a:ext cx="8748712" cy="969705"/>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4461475-CAD3-4100-9063-FBB5C442F53A}">
      <dsp:nvSpPr>
        <dsp:cNvPr id="0" name=""/>
        <dsp:cNvSpPr/>
      </dsp:nvSpPr>
      <dsp:spPr>
        <a:xfrm>
          <a:off x="53165" y="3903153"/>
          <a:ext cx="1014199" cy="90646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13A7AE0-B2C8-49A7-B764-5D734616C7BE}">
      <dsp:nvSpPr>
        <dsp:cNvPr id="0" name=""/>
        <dsp:cNvSpPr/>
      </dsp:nvSpPr>
      <dsp:spPr>
        <a:xfrm>
          <a:off x="1120531" y="3871534"/>
          <a:ext cx="7594240" cy="10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041" tIns="109041" rIns="109041" bIns="109041" numCol="1" spcCol="1270" anchor="ctr" anchorCtr="0">
          <a:noAutofit/>
        </a:bodyPr>
        <a:lstStyle/>
        <a:p>
          <a:pPr marL="0" lvl="0" indent="0" algn="l" defTabSz="1422400">
            <a:lnSpc>
              <a:spcPct val="90000"/>
            </a:lnSpc>
            <a:spcBef>
              <a:spcPct val="0"/>
            </a:spcBef>
            <a:spcAft>
              <a:spcPct val="35000"/>
            </a:spcAft>
            <a:buNone/>
          </a:pPr>
          <a:r>
            <a:rPr lang="en-GB" sz="3200" b="1" kern="1200" dirty="0"/>
            <a:t>1550</a:t>
          </a:r>
          <a:r>
            <a:rPr lang="en-GB" sz="3200" kern="1200" dirty="0"/>
            <a:t> people consult for OA over seven years</a:t>
          </a:r>
          <a:endParaRPr lang="en-US" sz="3200" kern="1200" dirty="0"/>
        </a:p>
      </dsp:txBody>
      <dsp:txXfrm>
        <a:off x="1120531" y="3871534"/>
        <a:ext cx="7594240" cy="1030312"/>
      </dsp:txXfrm>
    </dsp:sp>
    <dsp:sp modelId="{0ACF9014-BBBE-4FD9-A07C-3BF8CA41CD1E}">
      <dsp:nvSpPr>
        <dsp:cNvPr id="0" name=""/>
        <dsp:cNvSpPr/>
      </dsp:nvSpPr>
      <dsp:spPr>
        <a:xfrm>
          <a:off x="0" y="5159424"/>
          <a:ext cx="8748712" cy="969705"/>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1545C25-64F8-4C76-B9D6-160C42CC6DD0}">
      <dsp:nvSpPr>
        <dsp:cNvPr id="0" name=""/>
        <dsp:cNvSpPr/>
      </dsp:nvSpPr>
      <dsp:spPr>
        <a:xfrm>
          <a:off x="205646" y="5258607"/>
          <a:ext cx="709237" cy="771340"/>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303E6A2-9378-4D54-B17C-CF7AD08A2C29}">
      <dsp:nvSpPr>
        <dsp:cNvPr id="0" name=""/>
        <dsp:cNvSpPr/>
      </dsp:nvSpPr>
      <dsp:spPr>
        <a:xfrm>
          <a:off x="1154471" y="5086385"/>
          <a:ext cx="7594240" cy="10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041" tIns="109041" rIns="109041" bIns="109041" numCol="1" spcCol="1270" anchor="ctr" anchorCtr="0">
          <a:noAutofit/>
        </a:bodyPr>
        <a:lstStyle/>
        <a:p>
          <a:pPr marL="0" lvl="0" indent="0" algn="l" defTabSz="1244600">
            <a:lnSpc>
              <a:spcPct val="90000"/>
            </a:lnSpc>
            <a:spcBef>
              <a:spcPct val="0"/>
            </a:spcBef>
            <a:spcAft>
              <a:spcPct val="35000"/>
            </a:spcAft>
            <a:buNone/>
          </a:pPr>
          <a:r>
            <a:rPr lang="en-GB" sz="2800" b="1" kern="1200" dirty="0"/>
            <a:t>2080</a:t>
          </a:r>
          <a:r>
            <a:rPr lang="en-GB" sz="2800" kern="1200" dirty="0"/>
            <a:t> people report joint pain (knee / hip / hand / foot) for three months or more in last year</a:t>
          </a:r>
          <a:endParaRPr lang="en-US" sz="2800" kern="1200" dirty="0"/>
        </a:p>
      </dsp:txBody>
      <dsp:txXfrm>
        <a:off x="1154471" y="5086385"/>
        <a:ext cx="7594240" cy="1030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3595F-E0E6-4A86-813A-16FAA1D2917E}">
      <dsp:nvSpPr>
        <dsp:cNvPr id="0" name=""/>
        <dsp:cNvSpPr/>
      </dsp:nvSpPr>
      <dsp:spPr>
        <a:xfrm>
          <a:off x="3339512" y="2705"/>
          <a:ext cx="2966732" cy="134180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There is no clear tested ‘best’ explanation</a:t>
          </a:r>
        </a:p>
      </dsp:txBody>
      <dsp:txXfrm>
        <a:off x="3339512" y="2705"/>
        <a:ext cx="2966732" cy="1341805"/>
      </dsp:txXfrm>
    </dsp:sp>
    <dsp:sp modelId="{C2536473-5210-423E-B091-2E3609E178AB}">
      <dsp:nvSpPr>
        <dsp:cNvPr id="0" name=""/>
        <dsp:cNvSpPr/>
      </dsp:nvSpPr>
      <dsp:spPr>
        <a:xfrm>
          <a:off x="1878286" y="2705"/>
          <a:ext cx="1328387" cy="134180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A92417-F832-4F0B-B713-0919FDF38F68}">
      <dsp:nvSpPr>
        <dsp:cNvPr id="0" name=""/>
        <dsp:cNvSpPr/>
      </dsp:nvSpPr>
      <dsp:spPr>
        <a:xfrm>
          <a:off x="1878286" y="1565909"/>
          <a:ext cx="2966732" cy="1341805"/>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Zero tolerance for jargon!</a:t>
          </a:r>
        </a:p>
      </dsp:txBody>
      <dsp:txXfrm>
        <a:off x="1878286" y="1565909"/>
        <a:ext cx="2966732" cy="1341805"/>
      </dsp:txXfrm>
    </dsp:sp>
    <dsp:sp modelId="{F5CB0A5C-A4EA-460A-AB34-2642F1C1BC38}">
      <dsp:nvSpPr>
        <dsp:cNvPr id="0" name=""/>
        <dsp:cNvSpPr/>
      </dsp:nvSpPr>
      <dsp:spPr>
        <a:xfrm>
          <a:off x="4977857" y="1565909"/>
          <a:ext cx="1328387" cy="1341805"/>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41D34D-E0A7-4ECA-9F2A-9C14F903327E}">
      <dsp:nvSpPr>
        <dsp:cNvPr id="0" name=""/>
        <dsp:cNvSpPr/>
      </dsp:nvSpPr>
      <dsp:spPr>
        <a:xfrm>
          <a:off x="3339512" y="3129112"/>
          <a:ext cx="2966732" cy="1341805"/>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Back it up with written information</a:t>
          </a:r>
        </a:p>
      </dsp:txBody>
      <dsp:txXfrm>
        <a:off x="3339512" y="3129112"/>
        <a:ext cx="2966732" cy="1341805"/>
      </dsp:txXfrm>
    </dsp:sp>
    <dsp:sp modelId="{48AB1A9D-E64F-4B75-934E-8BF6D4288B90}">
      <dsp:nvSpPr>
        <dsp:cNvPr id="0" name=""/>
        <dsp:cNvSpPr/>
      </dsp:nvSpPr>
      <dsp:spPr>
        <a:xfrm>
          <a:off x="1878286" y="3129112"/>
          <a:ext cx="1328387" cy="1341805"/>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7464C-BB81-4BB0-9F7E-33B4725AAFE6}">
      <dsp:nvSpPr>
        <dsp:cNvPr id="0" name=""/>
        <dsp:cNvSpPr/>
      </dsp:nvSpPr>
      <dsp:spPr>
        <a:xfrm>
          <a:off x="460905" y="1047"/>
          <a:ext cx="3479899" cy="208793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Inaccurate</a:t>
          </a:r>
        </a:p>
      </dsp:txBody>
      <dsp:txXfrm>
        <a:off x="460905" y="1047"/>
        <a:ext cx="3479899" cy="2087939"/>
      </dsp:txXfrm>
    </dsp:sp>
    <dsp:sp modelId="{84A22C8E-5BAD-41A5-9A17-FFF124FC79B3}">
      <dsp:nvSpPr>
        <dsp:cNvPr id="0" name=""/>
        <dsp:cNvSpPr/>
      </dsp:nvSpPr>
      <dsp:spPr>
        <a:xfrm>
          <a:off x="4288794" y="1047"/>
          <a:ext cx="3479899" cy="2087939"/>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Neglects likely inflammatory and reparative processes</a:t>
          </a:r>
        </a:p>
      </dsp:txBody>
      <dsp:txXfrm>
        <a:off x="4288794" y="1047"/>
        <a:ext cx="3479899" cy="2087939"/>
      </dsp:txXfrm>
    </dsp:sp>
    <dsp:sp modelId="{D2ED345D-F0D2-43BB-98C6-BD23A8D43C27}">
      <dsp:nvSpPr>
        <dsp:cNvPr id="0" name=""/>
        <dsp:cNvSpPr/>
      </dsp:nvSpPr>
      <dsp:spPr>
        <a:xfrm>
          <a:off x="460905" y="2436976"/>
          <a:ext cx="3479899" cy="2087939"/>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Too simplistic for this metabolically active condition</a:t>
          </a:r>
        </a:p>
      </dsp:txBody>
      <dsp:txXfrm>
        <a:off x="460905" y="2436976"/>
        <a:ext cx="3479899" cy="2087939"/>
      </dsp:txXfrm>
    </dsp:sp>
    <dsp:sp modelId="{DE28CB8A-83E5-4CB9-B0BF-6468DCFD918D}">
      <dsp:nvSpPr>
        <dsp:cNvPr id="0" name=""/>
        <dsp:cNvSpPr/>
      </dsp:nvSpPr>
      <dsp:spPr>
        <a:xfrm>
          <a:off x="4288794" y="2436976"/>
          <a:ext cx="3479899" cy="2087939"/>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Suggests that given adequate longevity we would all get it</a:t>
          </a:r>
        </a:p>
      </dsp:txBody>
      <dsp:txXfrm>
        <a:off x="4288794" y="2436976"/>
        <a:ext cx="3479899" cy="20879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8C722-D549-8441-BF5C-A8F1A63AB024}" type="datetimeFigureOut">
              <a:rPr lang="en-US" smtClean="0"/>
              <a:t>12/13/19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8966C-5D01-3E4D-ADB9-D11734C4CB91}" type="slidenum">
              <a:rPr lang="en-US" smtClean="0"/>
              <a:t>‹#›</a:t>
            </a:fld>
            <a:endParaRPr lang="en-US"/>
          </a:p>
        </p:txBody>
      </p:sp>
    </p:spTree>
    <p:extLst>
      <p:ext uri="{BB962C8B-B14F-4D97-AF65-F5344CB8AC3E}">
        <p14:creationId xmlns:p14="http://schemas.microsoft.com/office/powerpoint/2010/main" val="926020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see the separate MSWord file for an outline programme and timings for this workshop, intended as about a 3 hour session.</a:t>
            </a:r>
          </a:p>
          <a:p>
            <a:r>
              <a:rPr lang="en-GB" dirty="0"/>
              <a:t>A separate slide set has some introductory information on the MOSAICS and JIGSAW projects, which underpin this workshop</a:t>
            </a:r>
          </a:p>
        </p:txBody>
      </p:sp>
      <p:sp>
        <p:nvSpPr>
          <p:cNvPr id="4" name="Slide Number Placeholder 3"/>
          <p:cNvSpPr>
            <a:spLocks noGrp="1"/>
          </p:cNvSpPr>
          <p:nvPr>
            <p:ph type="sldNum" sz="quarter" idx="5"/>
          </p:nvPr>
        </p:nvSpPr>
        <p:spPr/>
        <p:txBody>
          <a:bodyPr/>
          <a:lstStyle/>
          <a:p>
            <a:fld id="{C618966C-5D01-3E4D-ADB9-D11734C4CB91}" type="slidenum">
              <a:rPr lang="en-US" smtClean="0"/>
              <a:t>1</a:t>
            </a:fld>
            <a:endParaRPr lang="en-US"/>
          </a:p>
        </p:txBody>
      </p:sp>
    </p:spTree>
    <p:extLst>
      <p:ext uri="{BB962C8B-B14F-4D97-AF65-F5344CB8AC3E}">
        <p14:creationId xmlns:p14="http://schemas.microsoft.com/office/powerpoint/2010/main" val="2044150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OBESITY IS a major risk factor for developing Osteoarthritis and we know that reducing weight helps the pain from affected joints. New research has shown that it isn’t just the weight that is doing the damage, which is how we used to think of OA, but a much more complex picture of fatty tissue producing inflammatory chemicals, so-called cytokines, that can damage the joints and cause pain. This is why obese people are more likely to suffer osteoarthritis in their hand joints as well as in the weight bearing joints such as the knee and hip.</a:t>
            </a:r>
          </a:p>
          <a:p>
            <a:endParaRPr lang="en-GB" dirty="0"/>
          </a:p>
          <a:p>
            <a:endParaRPr lang="en-GB" dirty="0"/>
          </a:p>
        </p:txBody>
      </p:sp>
      <p:sp>
        <p:nvSpPr>
          <p:cNvPr id="4" name="Slide Number Placeholder 3"/>
          <p:cNvSpPr>
            <a:spLocks noGrp="1"/>
          </p:cNvSpPr>
          <p:nvPr>
            <p:ph type="sldNum" sz="quarter" idx="5"/>
          </p:nvPr>
        </p:nvSpPr>
        <p:spPr/>
        <p:txBody>
          <a:bodyPr/>
          <a:lstStyle/>
          <a:p>
            <a:fld id="{A5AA8AF6-0518-8D4A-AAF0-94CD7A6AC2AB}" type="slidenum">
              <a:rPr lang="en-GB" smtClean="0"/>
              <a:t>10</a:t>
            </a:fld>
            <a:endParaRPr lang="en-GB"/>
          </a:p>
        </p:txBody>
      </p:sp>
    </p:spTree>
    <p:extLst>
      <p:ext uri="{BB962C8B-B14F-4D97-AF65-F5344CB8AC3E}">
        <p14:creationId xmlns:p14="http://schemas.microsoft.com/office/powerpoint/2010/main" val="237766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a:t>Unfortunately, a purely biomedical model still prevails amongst many health professionals: some GPs, radiographers, radiologists, surgeons. It is also the commonest paradigm amongst the general public and in the media. Resulting from this can be undue reliance on imaging, a view that little can be done to help and a readiness to resort to surgical intervention. </a:t>
            </a:r>
          </a:p>
          <a:p>
            <a:pPr>
              <a:spcBef>
                <a:spcPct val="0"/>
              </a:spcBef>
            </a:pPr>
            <a:r>
              <a:rPr lang="en-GB" dirty="0"/>
              <a:t>Physiotherapists are more familiar with a biopsychosocial approach and it is helpful to discuss this in the context of understanding others’ less helpful approaches. </a:t>
            </a:r>
          </a:p>
          <a:p>
            <a:pPr>
              <a:spcBef>
                <a:spcPct val="0"/>
              </a:spcBef>
            </a:pPr>
            <a:r>
              <a:rPr lang="en-GB" dirty="0"/>
              <a:t>With patients, it is much more effective to get the right message across from the start than to try to undo myths and unhelpful advice</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BF06FA-238A-4897-BBB7-5055A83272E7}" type="slidenum">
              <a:rPr lang="en-US"/>
              <a:pPr fontAlgn="base">
                <a:spcBef>
                  <a:spcPct val="0"/>
                </a:spcBef>
                <a:spcAft>
                  <a:spcPct val="0"/>
                </a:spcAft>
              </a:pPr>
              <a:t>11</a:t>
            </a:fld>
            <a:endParaRPr lang="en-US"/>
          </a:p>
        </p:txBody>
      </p:sp>
    </p:spTree>
    <p:extLst>
      <p:ext uri="{BB962C8B-B14F-4D97-AF65-F5344CB8AC3E}">
        <p14:creationId xmlns:p14="http://schemas.microsoft.com/office/powerpoint/2010/main" val="296420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Imaging is a controversial subject – many patients expect X-rays and many clinicians lack the confidence to diagnose OA without imaging. However, patients can have troublesome joint pain/OA without X-ray abnormalities, whilst many can have X-ray changes with minimal or no symptoms. Imaging can certainly be justified before planning surgery but clinicians and patients can get trapped into a pattern of repeated X-rays to “check progression”. Reporting of X-rays is very subjective and commonly used reporting terms like “degenerative joint disease” are unhelpful and demotivating.</a:t>
            </a:r>
          </a:p>
          <a:p>
            <a:r>
              <a:rPr lang="en-GB" dirty="0"/>
              <a:t>For any clinical test, the crucial question is “How will the result change my management?”</a:t>
            </a:r>
          </a:p>
          <a:p>
            <a:r>
              <a:rPr lang="en-GB" dirty="0"/>
              <a:t>Imaging can be the first step on a narrow path to surgery, which may not be best for the patient</a:t>
            </a:r>
          </a:p>
        </p:txBody>
      </p:sp>
      <p:sp>
        <p:nvSpPr>
          <p:cNvPr id="4" name="Slide Number Placeholder 3"/>
          <p:cNvSpPr>
            <a:spLocks noGrp="1"/>
          </p:cNvSpPr>
          <p:nvPr>
            <p:ph type="sldNum" sz="quarter" idx="10"/>
          </p:nvPr>
        </p:nvSpPr>
        <p:spPr/>
        <p:txBody>
          <a:bodyPr/>
          <a:lstStyle/>
          <a:p>
            <a:fld id="{33A9B2FA-5F92-4382-935E-E080C83E0236}" type="slidenum">
              <a:rPr lang="en-GB" smtClean="0"/>
              <a:t>12</a:t>
            </a:fld>
            <a:endParaRPr lang="en-GB" dirty="0"/>
          </a:p>
        </p:txBody>
      </p:sp>
    </p:spTree>
    <p:extLst>
      <p:ext uri="{BB962C8B-B14F-4D97-AF65-F5344CB8AC3E}">
        <p14:creationId xmlns:p14="http://schemas.microsoft.com/office/powerpoint/2010/main" val="2737603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line with the concept of a biopsychosocial approach, NICE characterises OA as a clinical syndrome, not a biomedical entity</a:t>
            </a:r>
          </a:p>
        </p:txBody>
      </p:sp>
      <p:sp>
        <p:nvSpPr>
          <p:cNvPr id="4" name="Slide Number Placeholder 3"/>
          <p:cNvSpPr>
            <a:spLocks noGrp="1"/>
          </p:cNvSpPr>
          <p:nvPr>
            <p:ph type="sldNum" sz="quarter" idx="10"/>
          </p:nvPr>
        </p:nvSpPr>
        <p:spPr/>
        <p:txBody>
          <a:bodyPr/>
          <a:lstStyle/>
          <a:p>
            <a:fld id="{33A9B2FA-5F92-4382-935E-E080C83E0236}" type="slidenum">
              <a:rPr lang="en-GB" smtClean="0"/>
              <a:t>13</a:t>
            </a:fld>
            <a:endParaRPr lang="en-GB" dirty="0"/>
          </a:p>
        </p:txBody>
      </p:sp>
    </p:spTree>
    <p:extLst>
      <p:ext uri="{BB962C8B-B14F-4D97-AF65-F5344CB8AC3E}">
        <p14:creationId xmlns:p14="http://schemas.microsoft.com/office/powerpoint/2010/main" val="454716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Gaining a clear understanding of the patient’s background, limitations, expectations, concerns and health beliefs is key to giving personalised advice and to shared decision-making. </a:t>
            </a:r>
          </a:p>
          <a:p>
            <a:r>
              <a:rPr lang="en-GB" dirty="0"/>
              <a:t>Exploring what they have tried already may reveal unhelpful beliefs or behaviour e.g. reluctance to take prescribed medication or use of unproven and expensive products which they can ill-afford but have been advised to continue</a:t>
            </a:r>
          </a:p>
        </p:txBody>
      </p:sp>
      <p:sp>
        <p:nvSpPr>
          <p:cNvPr id="4" name="Slide Number Placeholder 3"/>
          <p:cNvSpPr>
            <a:spLocks noGrp="1"/>
          </p:cNvSpPr>
          <p:nvPr>
            <p:ph type="sldNum" sz="quarter" idx="10"/>
          </p:nvPr>
        </p:nvSpPr>
        <p:spPr/>
        <p:txBody>
          <a:bodyPr/>
          <a:lstStyle/>
          <a:p>
            <a:fld id="{33A9B2FA-5F92-4382-935E-E080C83E0236}" type="slidenum">
              <a:rPr lang="en-GB" smtClean="0"/>
              <a:t>14</a:t>
            </a:fld>
            <a:endParaRPr lang="en-GB" dirty="0"/>
          </a:p>
        </p:txBody>
      </p:sp>
    </p:spTree>
    <p:extLst>
      <p:ext uri="{BB962C8B-B14F-4D97-AF65-F5344CB8AC3E}">
        <p14:creationId xmlns:p14="http://schemas.microsoft.com/office/powerpoint/2010/main" val="1069988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This slide is just to provide a quick reminder of “red flags” and is not exhaustive</a:t>
            </a:r>
          </a:p>
        </p:txBody>
      </p:sp>
      <p:sp>
        <p:nvSpPr>
          <p:cNvPr id="4" name="Slide Number Placeholder 3"/>
          <p:cNvSpPr>
            <a:spLocks noGrp="1"/>
          </p:cNvSpPr>
          <p:nvPr>
            <p:ph type="sldNum" sz="quarter" idx="10"/>
          </p:nvPr>
        </p:nvSpPr>
        <p:spPr/>
        <p:txBody>
          <a:bodyPr/>
          <a:lstStyle/>
          <a:p>
            <a:fld id="{33A9B2FA-5F92-4382-935E-E080C83E0236}" type="slidenum">
              <a:rPr lang="en-GB" smtClean="0"/>
              <a:t>15</a:t>
            </a:fld>
            <a:endParaRPr lang="en-GB" dirty="0"/>
          </a:p>
        </p:txBody>
      </p:sp>
    </p:spTree>
    <p:extLst>
      <p:ext uri="{BB962C8B-B14F-4D97-AF65-F5344CB8AC3E}">
        <p14:creationId xmlns:p14="http://schemas.microsoft.com/office/powerpoint/2010/main" val="2781931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session should occupy about 15 minutes</a:t>
            </a:r>
          </a:p>
        </p:txBody>
      </p:sp>
      <p:sp>
        <p:nvSpPr>
          <p:cNvPr id="4" name="Slide Number Placeholder 3"/>
          <p:cNvSpPr>
            <a:spLocks noGrp="1"/>
          </p:cNvSpPr>
          <p:nvPr>
            <p:ph type="sldNum" sz="quarter" idx="5"/>
          </p:nvPr>
        </p:nvSpPr>
        <p:spPr/>
        <p:txBody>
          <a:bodyPr/>
          <a:lstStyle/>
          <a:p>
            <a:fld id="{C618966C-5D01-3E4D-ADB9-D11734C4CB91}" type="slidenum">
              <a:rPr lang="en-US" smtClean="0"/>
              <a:t>16</a:t>
            </a:fld>
            <a:endParaRPr lang="en-US"/>
          </a:p>
        </p:txBody>
      </p:sp>
    </p:spTree>
    <p:extLst>
      <p:ext uri="{BB962C8B-B14F-4D97-AF65-F5344CB8AC3E}">
        <p14:creationId xmlns:p14="http://schemas.microsoft.com/office/powerpoint/2010/main" val="3863388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health beliefs, experiences of family and friends, media and comments of professionals can all influence their view of the condition</a:t>
            </a:r>
          </a:p>
          <a:p>
            <a:r>
              <a:rPr lang="en-US" dirty="0"/>
              <a:t>Positive or negative expectations can affect engagement with management strategies and eventual outcomes</a:t>
            </a:r>
          </a:p>
          <a:p>
            <a:r>
              <a:rPr lang="en-US" dirty="0"/>
              <a:t>It is often difficult to counteract negative messages already delivered, especially by health professionals </a:t>
            </a:r>
          </a:p>
          <a:p>
            <a:r>
              <a:rPr lang="en-US" dirty="0"/>
              <a:t>(e.g. anecdotal report of radiographers commenting to patients immediately after knee imaging that they have degenerative changes and should see their GPs to discuss the result and get a referral to a specialist)</a:t>
            </a:r>
          </a:p>
          <a:p>
            <a:endParaRPr lang="en-US" dirty="0"/>
          </a:p>
        </p:txBody>
      </p:sp>
      <p:sp>
        <p:nvSpPr>
          <p:cNvPr id="4" name="Slide Number Placeholder 3"/>
          <p:cNvSpPr>
            <a:spLocks noGrp="1"/>
          </p:cNvSpPr>
          <p:nvPr>
            <p:ph type="sldNum" sz="quarter" idx="5"/>
          </p:nvPr>
        </p:nvSpPr>
        <p:spPr/>
        <p:txBody>
          <a:bodyPr/>
          <a:lstStyle/>
          <a:p>
            <a:fld id="{C618966C-5D01-3E4D-ADB9-D11734C4CB91}" type="slidenum">
              <a:rPr lang="en-US" smtClean="0"/>
              <a:t>17</a:t>
            </a:fld>
            <a:endParaRPr lang="en-US"/>
          </a:p>
        </p:txBody>
      </p:sp>
    </p:spTree>
    <p:extLst>
      <p:ext uri="{BB962C8B-B14F-4D97-AF65-F5344CB8AC3E}">
        <p14:creationId xmlns:p14="http://schemas.microsoft.com/office/powerpoint/2010/main" val="1629006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z="1000" dirty="0"/>
              <a:t>Keele University has a strong track record in MSK research, both in epidemiology and clinical trials. One of our studies found that people reporting knee pain could be divided into 5 groups in terms of their pain scores, self-reported prospectively over 6 years </a:t>
            </a:r>
          </a:p>
          <a:p>
            <a:pPr>
              <a:spcBef>
                <a:spcPct val="0"/>
              </a:spcBef>
            </a:pPr>
            <a:r>
              <a:rPr lang="en-GB" sz="1000" dirty="0"/>
              <a:t>What proportion would participants think belong in each group?</a:t>
            </a:r>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0E1847-D5C5-4072-840B-6D99E48750AC}" type="slidenum">
              <a:rPr lang="en-GB"/>
              <a:pPr fontAlgn="base">
                <a:spcBef>
                  <a:spcPct val="0"/>
                </a:spcBef>
                <a:spcAft>
                  <a:spcPct val="0"/>
                </a:spcAft>
              </a:pPr>
              <a:t>18</a:t>
            </a:fld>
            <a:endParaRPr lang="en-GB" dirty="0"/>
          </a:p>
        </p:txBody>
      </p:sp>
    </p:spTree>
    <p:extLst>
      <p:ext uri="{BB962C8B-B14F-4D97-AF65-F5344CB8AC3E}">
        <p14:creationId xmlns:p14="http://schemas.microsoft.com/office/powerpoint/2010/main" val="2801933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z="1000" dirty="0"/>
              <a:t>Figure shows the knee pain trajectories of 600 people aged 50 and over with knee pain who responded to a community survey. WOMAC pain is a measurement of pain on activity which sums the scores from five questions: no pain (0) to severe pain (4). Further details in abstract below. Similar pattern is seen in hip OA other than for hip OA there is a rapidly progressive group.</a:t>
            </a:r>
          </a:p>
          <a:p>
            <a:pPr>
              <a:spcBef>
                <a:spcPct val="0"/>
              </a:spcBef>
            </a:pPr>
            <a:endParaRPr lang="en-GB" sz="1000" dirty="0"/>
          </a:p>
          <a:p>
            <a:pPr>
              <a:spcBef>
                <a:spcPct val="0"/>
              </a:spcBef>
            </a:pPr>
            <a:r>
              <a:rPr lang="en-GB" sz="1000" dirty="0"/>
              <a:t>Slide to illustrate that OA is not inevitably progressive, and in some pain improves over time, but for some there is severe ongoing pain.</a:t>
            </a:r>
          </a:p>
          <a:p>
            <a:pPr>
              <a:spcBef>
                <a:spcPct val="0"/>
              </a:spcBef>
            </a:pPr>
            <a:endParaRPr lang="en-GB" sz="1000" dirty="0"/>
          </a:p>
          <a:p>
            <a:pPr>
              <a:spcBef>
                <a:spcPct val="0"/>
              </a:spcBef>
            </a:pPr>
            <a:r>
              <a:rPr lang="en-GB" sz="800" dirty="0"/>
              <a:t>Nicholls E, Thomas E, van der Windt DA, Croft PR, Peat G. Pain trajectory groups in persons with, or at high risk of, knee osteoarthritis: findings from the Knee Clinical Assessment Study and the Osteoarthritis Initiative. Osteoarthritis Cartilage. 2014 Dec;22(12):2041-50. doi:10.1016/j.joca.2014.09.026.</a:t>
            </a:r>
          </a:p>
          <a:p>
            <a:pPr>
              <a:spcBef>
                <a:spcPct val="0"/>
              </a:spcBef>
            </a:pPr>
            <a:endParaRPr lang="en-GB" sz="800" dirty="0"/>
          </a:p>
          <a:p>
            <a:r>
              <a:rPr lang="en-GB" sz="800" b="1" i="0" kern="1200" cap="all" dirty="0">
                <a:solidFill>
                  <a:schemeClr val="tx1"/>
                </a:solidFill>
                <a:effectLst/>
              </a:rPr>
              <a:t>OBJECTIVE:</a:t>
            </a:r>
          </a:p>
          <a:p>
            <a:r>
              <a:rPr lang="en-GB" sz="800" b="0" i="0" kern="1200" dirty="0">
                <a:solidFill>
                  <a:schemeClr val="tx1"/>
                </a:solidFill>
                <a:effectLst/>
              </a:rPr>
              <a:t>The authors aimed to characterize distinct trajectories of knee pain in adults who had, or were at high risk of, knee osteoarthritis using data from two population-based cohorts.</a:t>
            </a:r>
          </a:p>
          <a:p>
            <a:r>
              <a:rPr lang="en-GB" sz="800" b="1" i="0" kern="1200" cap="all" dirty="0">
                <a:solidFill>
                  <a:schemeClr val="tx1"/>
                </a:solidFill>
                <a:effectLst/>
              </a:rPr>
              <a:t>METHOD:</a:t>
            </a:r>
          </a:p>
          <a:p>
            <a:r>
              <a:rPr lang="en-GB" sz="800" b="0" i="0" kern="1200" dirty="0">
                <a:solidFill>
                  <a:schemeClr val="tx1"/>
                </a:solidFill>
                <a:effectLst/>
              </a:rPr>
              <a:t>Latent class growth analysis was applied to measures of knee pain severity on activity obtained at 18-month intervals for up to 6 years between 2002 and 2009 from symptomatic participants aged over 50 years in the Knee Clinical Assessment Study (CAS-K) in the United Kingdom. The optimum latent class growth model from CAS-K was then tested for reproducibility in a matched sample of participants from the Osteoarthritis Initiative (OAI) in the United States.</a:t>
            </a:r>
          </a:p>
          <a:p>
            <a:r>
              <a:rPr lang="en-GB" sz="800" b="1" i="0" kern="1200" cap="all" dirty="0">
                <a:solidFill>
                  <a:schemeClr val="tx1"/>
                </a:solidFill>
                <a:effectLst/>
              </a:rPr>
              <a:t>RESULTS:</a:t>
            </a:r>
          </a:p>
          <a:p>
            <a:r>
              <a:rPr lang="en-GB" sz="800" b="0" i="0" kern="1200" dirty="0">
                <a:solidFill>
                  <a:schemeClr val="tx1"/>
                </a:solidFill>
                <a:effectLst/>
              </a:rPr>
              <a:t>A 5-class linear model produced interpretable trajectories in CAS-K with reasonable goodness of fit and which were labelled "Mild, non-progressive" (N = 201, 35%), "Progressive" (N = 162, 28%), "Moderate" (N = 124, 22%) "Improving" (N = 68, 12%), and "Severe, non-improving" (N = 15, 3%). We were able to reproduce "Mild, non-progressive", "Moderate", and "Severe, non-improving" classes in the matched sample of participants from the OAI, however, absence of a "Progressive" class and instability of the "Improving" classes in the OAI was observed.</a:t>
            </a:r>
          </a:p>
          <a:p>
            <a:r>
              <a:rPr lang="en-GB" sz="800" b="1" i="0" kern="1200" cap="all" dirty="0">
                <a:solidFill>
                  <a:schemeClr val="tx1"/>
                </a:solidFill>
                <a:effectLst/>
              </a:rPr>
              <a:t>CONCLUSIONS:</a:t>
            </a:r>
          </a:p>
          <a:p>
            <a:r>
              <a:rPr lang="en-GB" sz="800" b="0" i="0" kern="1200" dirty="0">
                <a:solidFill>
                  <a:schemeClr val="tx1"/>
                </a:solidFill>
                <a:effectLst/>
              </a:rPr>
              <a:t>Our findings strengthen the grounds for moving beyond a simple stereotype of osteoarthritis as "slowly progressive". Mild, non-progressive or improving symptom trajectories, although difficult to reproduce, can nevertheless represent a genuinely favourable prognosis for a sizeable minority.</a:t>
            </a:r>
          </a:p>
          <a:p>
            <a:r>
              <a:rPr lang="en-GB" sz="800" b="0" i="0" kern="1200" dirty="0">
                <a:solidFill>
                  <a:schemeClr val="tx1"/>
                </a:solidFill>
                <a:effectLst/>
              </a:rPr>
              <a:t>Copyright © 2014 The Authors. Published by Elsevier Ltd.. All rights reserved.</a:t>
            </a:r>
          </a:p>
          <a:p>
            <a:pPr>
              <a:spcBef>
                <a:spcPct val="0"/>
              </a:spcBef>
            </a:pPr>
            <a:endParaRPr lang="en-GB" sz="1000" dirty="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0E1847-D5C5-4072-840B-6D99E48750AC}" type="slidenum">
              <a:rPr lang="en-GB"/>
              <a:pPr fontAlgn="base">
                <a:spcBef>
                  <a:spcPct val="0"/>
                </a:spcBef>
                <a:spcAft>
                  <a:spcPct val="0"/>
                </a:spcAft>
              </a:pPr>
              <a:t>19</a:t>
            </a:fld>
            <a:endParaRPr lang="en-GB" dirty="0"/>
          </a:p>
        </p:txBody>
      </p:sp>
    </p:spTree>
    <p:extLst>
      <p:ext uri="{BB962C8B-B14F-4D97-AF65-F5344CB8AC3E}">
        <p14:creationId xmlns:p14="http://schemas.microsoft.com/office/powerpoint/2010/main" val="2233045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opportunity for participants to say something about themselves, their roles and experience. This is an informal workshop and sharing ideas and discussion of the material is key to its success. Setting the right atmosphere is important</a:t>
            </a:r>
          </a:p>
        </p:txBody>
      </p:sp>
      <p:sp>
        <p:nvSpPr>
          <p:cNvPr id="4" name="Slide Number Placeholder 3"/>
          <p:cNvSpPr>
            <a:spLocks noGrp="1"/>
          </p:cNvSpPr>
          <p:nvPr>
            <p:ph type="sldNum" sz="quarter" idx="5"/>
          </p:nvPr>
        </p:nvSpPr>
        <p:spPr/>
        <p:txBody>
          <a:bodyPr/>
          <a:lstStyle/>
          <a:p>
            <a:fld id="{C618966C-5D01-3E4D-ADB9-D11734C4CB91}" type="slidenum">
              <a:rPr lang="en-US" smtClean="0"/>
              <a:t>2</a:t>
            </a:fld>
            <a:endParaRPr lang="en-US"/>
          </a:p>
        </p:txBody>
      </p:sp>
    </p:spTree>
    <p:extLst>
      <p:ext uri="{BB962C8B-B14F-4D97-AF65-F5344CB8AC3E}">
        <p14:creationId xmlns:p14="http://schemas.microsoft.com/office/powerpoint/2010/main" val="4127276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key points from the research. Only about 20% of patients consulting with knee OA ever have surgery, though a greater proportion of patients with hip OA require surgery.</a:t>
            </a:r>
          </a:p>
          <a:p>
            <a:r>
              <a:rPr lang="en-GB" dirty="0"/>
              <a:t>Many clinicians and patients don’t understand and don’t respond appropriately to the temporary exacerbations or “flares” that are characteristic of OA. Patients may consult for the first time or recurrently during or just after a flare and it is common for them and their clinicians to interpret these events as worsening or progression. This can lead to inappropriate referrals and a risk of unnecessary surgery, when explanation, advice and possibly analgesia and some physiotherapy input could be more helpful</a:t>
            </a:r>
          </a:p>
        </p:txBody>
      </p:sp>
      <p:sp>
        <p:nvSpPr>
          <p:cNvPr id="4" name="Slide Number Placeholder 3"/>
          <p:cNvSpPr>
            <a:spLocks noGrp="1"/>
          </p:cNvSpPr>
          <p:nvPr>
            <p:ph type="sldNum" sz="quarter" idx="10"/>
          </p:nvPr>
        </p:nvSpPr>
        <p:spPr/>
        <p:txBody>
          <a:bodyPr/>
          <a:lstStyle/>
          <a:p>
            <a:fld id="{33A9B2FA-5F92-4382-935E-E080C83E0236}" type="slidenum">
              <a:rPr lang="en-GB" smtClean="0"/>
              <a:t>20</a:t>
            </a:fld>
            <a:endParaRPr lang="en-GB" dirty="0"/>
          </a:p>
        </p:txBody>
      </p:sp>
    </p:spTree>
    <p:extLst>
      <p:ext uri="{BB962C8B-B14F-4D97-AF65-F5344CB8AC3E}">
        <p14:creationId xmlns:p14="http://schemas.microsoft.com/office/powerpoint/2010/main" val="467222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just emphasizes the scale of the problem</a:t>
            </a:r>
          </a:p>
        </p:txBody>
      </p:sp>
      <p:sp>
        <p:nvSpPr>
          <p:cNvPr id="4" name="Slide Number Placeholder 3"/>
          <p:cNvSpPr>
            <a:spLocks noGrp="1"/>
          </p:cNvSpPr>
          <p:nvPr>
            <p:ph type="sldNum" sz="quarter" idx="5"/>
          </p:nvPr>
        </p:nvSpPr>
        <p:spPr/>
        <p:txBody>
          <a:bodyPr/>
          <a:lstStyle/>
          <a:p>
            <a:fld id="{C618966C-5D01-3E4D-ADB9-D11734C4CB91}" type="slidenum">
              <a:rPr lang="en-US" smtClean="0"/>
              <a:t>21</a:t>
            </a:fld>
            <a:endParaRPr lang="en-US"/>
          </a:p>
        </p:txBody>
      </p:sp>
    </p:spTree>
    <p:extLst>
      <p:ext uri="{BB962C8B-B14F-4D97-AF65-F5344CB8AC3E}">
        <p14:creationId xmlns:p14="http://schemas.microsoft.com/office/powerpoint/2010/main" val="2367242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 town of 10,000 people, 160 people will have had hip or knee joint replacements.  5% will have consulted their GP in the past 12 months, and over 1500 or 15%  will have consulted their GP about joint pain in the past 7 years. Amongst those 10,000 people ONE IN FIVE will have reported joint pain in the knee, hip, hand or foot lasting for at least 3 months within a twelve month period.</a:t>
            </a:r>
          </a:p>
          <a:p>
            <a:endParaRPr lang="en-GB" dirty="0"/>
          </a:p>
        </p:txBody>
      </p:sp>
      <p:sp>
        <p:nvSpPr>
          <p:cNvPr id="4" name="Slide Number Placeholder 3"/>
          <p:cNvSpPr>
            <a:spLocks noGrp="1"/>
          </p:cNvSpPr>
          <p:nvPr>
            <p:ph type="sldNum" sz="quarter" idx="5"/>
          </p:nvPr>
        </p:nvSpPr>
        <p:spPr/>
        <p:txBody>
          <a:bodyPr/>
          <a:lstStyle/>
          <a:p>
            <a:fld id="{A5AA8AF6-0518-8D4A-AAF0-94CD7A6AC2AB}" type="slidenum">
              <a:rPr lang="en-GB" smtClean="0"/>
              <a:t>22</a:t>
            </a:fld>
            <a:endParaRPr lang="en-GB"/>
          </a:p>
        </p:txBody>
      </p:sp>
    </p:spTree>
    <p:extLst>
      <p:ext uri="{BB962C8B-B14F-4D97-AF65-F5344CB8AC3E}">
        <p14:creationId xmlns:p14="http://schemas.microsoft.com/office/powerpoint/2010/main" val="926771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burden of DISABILITY for the individual affected AND the cost in terms of hours of work lost or in terms of NHS spend is HUGE.  In the UK in 2012,  £850 million was spent on 116,000 hip and knee replacements and  indirect costs of OA, including hours of work lost and  loss of economic production, were estimated at £3.5 billion</a:t>
            </a:r>
          </a:p>
          <a:p>
            <a:r>
              <a:rPr lang="en-US" dirty="0"/>
              <a:t>Source – Office for National Statistics</a:t>
            </a:r>
          </a:p>
          <a:p>
            <a:r>
              <a:rPr lang="en-US" dirty="0"/>
              <a:t>Original review article: Chen A et al. Arthritis Vol. 2012, Article ID 698709. http://</a:t>
            </a:r>
            <a:r>
              <a:rPr lang="en-US" dirty="0" err="1"/>
              <a:t>downloads.hindawi.com</a:t>
            </a:r>
            <a:r>
              <a:rPr lang="en-US" dirty="0"/>
              <a:t>/archive/2012/698709.pdf</a:t>
            </a:r>
          </a:p>
        </p:txBody>
      </p:sp>
      <p:sp>
        <p:nvSpPr>
          <p:cNvPr id="4" name="Slide Number Placeholder 3"/>
          <p:cNvSpPr>
            <a:spLocks noGrp="1"/>
          </p:cNvSpPr>
          <p:nvPr>
            <p:ph type="sldNum" sz="quarter" idx="5"/>
          </p:nvPr>
        </p:nvSpPr>
        <p:spPr/>
        <p:txBody>
          <a:bodyPr/>
          <a:lstStyle/>
          <a:p>
            <a:fld id="{C618966C-5D01-3E4D-ADB9-D11734C4CB91}" type="slidenum">
              <a:rPr lang="en-US" smtClean="0"/>
              <a:t>23</a:t>
            </a:fld>
            <a:endParaRPr lang="en-US"/>
          </a:p>
        </p:txBody>
      </p:sp>
    </p:spTree>
    <p:extLst>
      <p:ext uri="{BB962C8B-B14F-4D97-AF65-F5344CB8AC3E}">
        <p14:creationId xmlns:p14="http://schemas.microsoft.com/office/powerpoint/2010/main" val="1425633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major section, involving some practical skills development. It could occupy about 45 minutes.</a:t>
            </a:r>
          </a:p>
        </p:txBody>
      </p:sp>
      <p:sp>
        <p:nvSpPr>
          <p:cNvPr id="4" name="Slide Number Placeholder 3"/>
          <p:cNvSpPr>
            <a:spLocks noGrp="1"/>
          </p:cNvSpPr>
          <p:nvPr>
            <p:ph type="sldNum" sz="quarter" idx="5"/>
          </p:nvPr>
        </p:nvSpPr>
        <p:spPr/>
        <p:txBody>
          <a:bodyPr/>
          <a:lstStyle/>
          <a:p>
            <a:fld id="{C618966C-5D01-3E4D-ADB9-D11734C4CB91}" type="slidenum">
              <a:rPr lang="en-US" smtClean="0"/>
              <a:t>24</a:t>
            </a:fld>
            <a:endParaRPr lang="en-US"/>
          </a:p>
        </p:txBody>
      </p:sp>
    </p:spTree>
    <p:extLst>
      <p:ext uri="{BB962C8B-B14F-4D97-AF65-F5344CB8AC3E}">
        <p14:creationId xmlns:p14="http://schemas.microsoft.com/office/powerpoint/2010/main" val="3789197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key to giving effective explanations is to think first “What does the patient need/want to know?” not “What information do I need to get across?” Think about framing it in terms of their health beliefs and level of health literacy. Clinicians often resort to jargon and this can cover up their own lack of a clear understanding about a condition.</a:t>
            </a:r>
          </a:p>
          <a:p>
            <a:r>
              <a:rPr lang="en-GB" dirty="0"/>
              <a:t>Each group could produce a framework for an explanation to try out in the next practical exercise</a:t>
            </a:r>
          </a:p>
        </p:txBody>
      </p:sp>
      <p:sp>
        <p:nvSpPr>
          <p:cNvPr id="4" name="Slide Number Placeholder 3"/>
          <p:cNvSpPr>
            <a:spLocks noGrp="1"/>
          </p:cNvSpPr>
          <p:nvPr>
            <p:ph type="sldNum" sz="quarter" idx="5"/>
          </p:nvPr>
        </p:nvSpPr>
        <p:spPr/>
        <p:txBody>
          <a:bodyPr/>
          <a:lstStyle/>
          <a:p>
            <a:fld id="{C618966C-5D01-3E4D-ADB9-D11734C4CB91}" type="slidenum">
              <a:rPr lang="en-US" smtClean="0"/>
              <a:t>25</a:t>
            </a:fld>
            <a:endParaRPr lang="en-US"/>
          </a:p>
        </p:txBody>
      </p:sp>
    </p:spTree>
    <p:extLst>
      <p:ext uri="{BB962C8B-B14F-4D97-AF65-F5344CB8AC3E}">
        <p14:creationId xmlns:p14="http://schemas.microsoft.com/office/powerpoint/2010/main" val="3070507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just a simple simulation exercise to try out a structure and form of words that might work with patients. Members of a group may have particular phrases or analogies that they find helpful and that others can learn from. Everyone in the group is a competent/expert practitioner and no one should feel threatened by trying out explanations amongst colleagues – the whole group owns the exercise any no one’s skills are under scrutiny.</a:t>
            </a:r>
          </a:p>
          <a:p>
            <a:endParaRPr lang="en-GB" dirty="0"/>
          </a:p>
          <a:p>
            <a:r>
              <a:rPr lang="en-GB" dirty="0"/>
              <a:t>Just having a theoretical discussion about the explanations we give or we think we might give just doesn’t work the same, so persuade everyone to give it a go</a:t>
            </a:r>
          </a:p>
        </p:txBody>
      </p:sp>
      <p:sp>
        <p:nvSpPr>
          <p:cNvPr id="4" name="Slide Number Placeholder 3"/>
          <p:cNvSpPr>
            <a:spLocks noGrp="1"/>
          </p:cNvSpPr>
          <p:nvPr>
            <p:ph type="sldNum" sz="quarter" idx="5"/>
          </p:nvPr>
        </p:nvSpPr>
        <p:spPr/>
        <p:txBody>
          <a:bodyPr/>
          <a:lstStyle/>
          <a:p>
            <a:fld id="{C618966C-5D01-3E4D-ADB9-D11734C4CB91}" type="slidenum">
              <a:rPr lang="en-US" smtClean="0"/>
              <a:t>26</a:t>
            </a:fld>
            <a:endParaRPr lang="en-US"/>
          </a:p>
        </p:txBody>
      </p:sp>
    </p:spTree>
    <p:extLst>
      <p:ext uri="{BB962C8B-B14F-4D97-AF65-F5344CB8AC3E}">
        <p14:creationId xmlns:p14="http://schemas.microsoft.com/office/powerpoint/2010/main" val="1384170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GB" dirty="0"/>
              <a:t>The next few slides provide some ideas derived from Keele research</a:t>
            </a:r>
          </a:p>
        </p:txBody>
      </p:sp>
      <p:sp>
        <p:nvSpPr>
          <p:cNvPr id="4" name="Slide Number Placeholder 3"/>
          <p:cNvSpPr>
            <a:spLocks noGrp="1"/>
          </p:cNvSpPr>
          <p:nvPr>
            <p:ph type="sldNum" sz="quarter" idx="10"/>
          </p:nvPr>
        </p:nvSpPr>
        <p:spPr/>
        <p:txBody>
          <a:bodyPr/>
          <a:lstStyle/>
          <a:p>
            <a:fld id="{2F7A2DCB-F719-4BC6-B068-C953FA6B3CCB}" type="slidenum">
              <a:rPr lang="en-GB" smtClean="0"/>
              <a:pPr/>
              <a:t>27</a:t>
            </a:fld>
            <a:endParaRPr lang="en-GB" dirty="0"/>
          </a:p>
        </p:txBody>
      </p:sp>
    </p:spTree>
    <p:extLst>
      <p:ext uri="{BB962C8B-B14F-4D97-AF65-F5344CB8AC3E}">
        <p14:creationId xmlns:p14="http://schemas.microsoft.com/office/powerpoint/2010/main" val="1419053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guidebook and Versus Arthritis leaflets (some still badged as ARUK) are helpful. The “Keep Moving” leaflet has a pull-out chart of simple exercises</a:t>
            </a:r>
          </a:p>
        </p:txBody>
      </p:sp>
      <p:sp>
        <p:nvSpPr>
          <p:cNvPr id="4" name="Slide Number Placeholder 3"/>
          <p:cNvSpPr>
            <a:spLocks noGrp="1"/>
          </p:cNvSpPr>
          <p:nvPr>
            <p:ph type="sldNum" sz="quarter" idx="5"/>
          </p:nvPr>
        </p:nvSpPr>
        <p:spPr/>
        <p:txBody>
          <a:bodyPr/>
          <a:lstStyle/>
          <a:p>
            <a:fld id="{C618966C-5D01-3E4D-ADB9-D11734C4CB91}" type="slidenum">
              <a:rPr lang="en-US" smtClean="0"/>
              <a:t>28</a:t>
            </a:fld>
            <a:endParaRPr lang="en-US"/>
          </a:p>
        </p:txBody>
      </p:sp>
    </p:spTree>
    <p:extLst>
      <p:ext uri="{BB962C8B-B14F-4D97-AF65-F5344CB8AC3E}">
        <p14:creationId xmlns:p14="http://schemas.microsoft.com/office/powerpoint/2010/main" val="2752659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Patient-facing literature, websites, etc. use the label “Osteoarthritis” and patients don’t always know this relates to them unless someone has said they have OA</a:t>
            </a:r>
          </a:p>
        </p:txBody>
      </p:sp>
      <p:sp>
        <p:nvSpPr>
          <p:cNvPr id="4" name="Slide Number Placeholder 3"/>
          <p:cNvSpPr>
            <a:spLocks noGrp="1"/>
          </p:cNvSpPr>
          <p:nvPr>
            <p:ph type="sldNum" sz="quarter" idx="10"/>
          </p:nvPr>
        </p:nvSpPr>
        <p:spPr/>
        <p:txBody>
          <a:bodyPr/>
          <a:lstStyle/>
          <a:p>
            <a:fld id="{CC1E9937-FB53-4127-814F-C8B82436328E}" type="slidenum">
              <a:rPr lang="en-GB" smtClean="0"/>
              <a:t>29</a:t>
            </a:fld>
            <a:endParaRPr lang="en-GB" dirty="0"/>
          </a:p>
        </p:txBody>
      </p:sp>
    </p:spTree>
    <p:extLst>
      <p:ext uri="{BB962C8B-B14F-4D97-AF65-F5344CB8AC3E}">
        <p14:creationId xmlns:p14="http://schemas.microsoft.com/office/powerpoint/2010/main" val="2950111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workshop is divided into sections. The discussion on impact is about 15 minutes, then 30 minutes on concepts and diagnosis</a:t>
            </a:r>
          </a:p>
        </p:txBody>
      </p:sp>
      <p:sp>
        <p:nvSpPr>
          <p:cNvPr id="4" name="Slide Number Placeholder 3"/>
          <p:cNvSpPr>
            <a:spLocks noGrp="1"/>
          </p:cNvSpPr>
          <p:nvPr>
            <p:ph type="sldNum" sz="quarter" idx="5"/>
          </p:nvPr>
        </p:nvSpPr>
        <p:spPr/>
        <p:txBody>
          <a:bodyPr/>
          <a:lstStyle/>
          <a:p>
            <a:fld id="{C618966C-5D01-3E4D-ADB9-D11734C4CB91}" type="slidenum">
              <a:rPr lang="en-US" smtClean="0"/>
              <a:t>3</a:t>
            </a:fld>
            <a:endParaRPr lang="en-US"/>
          </a:p>
        </p:txBody>
      </p:sp>
    </p:spTree>
    <p:extLst>
      <p:ext uri="{BB962C8B-B14F-4D97-AF65-F5344CB8AC3E}">
        <p14:creationId xmlns:p14="http://schemas.microsoft.com/office/powerpoint/2010/main" val="1018783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let’s start with the most commonly used phrase</a:t>
            </a:r>
            <a:r>
              <a:rPr lang="en-GB" baseline="0" dirty="0"/>
              <a:t> “wear and tear”</a:t>
            </a:r>
          </a:p>
          <a:p>
            <a:r>
              <a:rPr lang="en-GB" dirty="0"/>
              <a:t>W</a:t>
            </a:r>
            <a:r>
              <a:rPr lang="en-GB" baseline="0" dirty="0"/>
              <a:t>e think it is used by HCPs because it is unintimidating, reassuring and avoids jargon – Barker et al stated that patients find the phrase </a:t>
            </a:r>
            <a:r>
              <a:rPr lang="en-GB" sz="1200" b="0" i="0" u="none" strike="noStrike" kern="1200" baseline="0" dirty="0">
                <a:solidFill>
                  <a:schemeClr val="tx1"/>
                </a:solidFill>
                <a:latin typeface="+mn-lt"/>
                <a:ea typeface="+mn-ea"/>
                <a:cs typeface="+mn-cs"/>
              </a:rPr>
              <a:t>approachable and easy to understand, – particularly compared to what is seen as the alternative, and alarming, phrase ‘‘degenerative changes’’</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Some people prefer to have a diagnosis as they feel this validates their symptoms – however others feel reassured by a non-medical term</a:t>
            </a:r>
          </a:p>
          <a:p>
            <a:r>
              <a:rPr lang="en-GB" baseline="0" dirty="0"/>
              <a:t>In my work, the term osteoarthritis was recognised as “disastrous” by one GP</a:t>
            </a:r>
          </a:p>
          <a:p>
            <a:r>
              <a:rPr lang="en-GB" baseline="0" dirty="0"/>
              <a:t>However, we know that wear and tear is this is interpreted in a whole host of different ways by patients</a:t>
            </a:r>
          </a:p>
          <a:p>
            <a:endParaRPr lang="en-GB" baseline="0" dirty="0"/>
          </a:p>
          <a:p>
            <a:r>
              <a:rPr lang="en-GB" sz="1200" b="0" i="0" u="none" strike="noStrike" kern="1200" baseline="0" dirty="0">
                <a:solidFill>
                  <a:schemeClr val="tx1"/>
                </a:solidFill>
                <a:latin typeface="+mn-lt"/>
                <a:ea typeface="+mn-ea"/>
                <a:cs typeface="+mn-cs"/>
              </a:rPr>
              <a:t>Barker found that:</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 women consistently and strongly tended to respond negatively to the implication that ‘‘wear and tear’’ was a sign of getting old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he term also had unhelpful connotations some several of the participants that arthritis is untreatable or that the GP is not taking their condition seriously</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Discussing wear and tear could lead to talking about feelings of guilt or resentment at having pursued enjoyable and healthy activities that were implied to have caused the wear and tear.</a:t>
            </a:r>
            <a:endParaRPr lang="en-GB" dirty="0"/>
          </a:p>
        </p:txBody>
      </p:sp>
      <p:sp>
        <p:nvSpPr>
          <p:cNvPr id="4" name="Slide Number Placeholder 3"/>
          <p:cNvSpPr>
            <a:spLocks noGrp="1"/>
          </p:cNvSpPr>
          <p:nvPr>
            <p:ph type="sldNum" sz="quarter" idx="10"/>
          </p:nvPr>
        </p:nvSpPr>
        <p:spPr/>
        <p:txBody>
          <a:bodyPr/>
          <a:lstStyle/>
          <a:p>
            <a:fld id="{CC1E9937-FB53-4127-814F-C8B82436328E}" type="slidenum">
              <a:rPr lang="en-GB" smtClean="0"/>
              <a:t>30</a:t>
            </a:fld>
            <a:endParaRPr lang="en-GB" dirty="0"/>
          </a:p>
        </p:txBody>
      </p:sp>
    </p:spTree>
    <p:extLst>
      <p:ext uri="{BB962C8B-B14F-4D97-AF65-F5344CB8AC3E}">
        <p14:creationId xmlns:p14="http://schemas.microsoft.com/office/powerpoint/2010/main" val="4167716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These were some quotes from real patients in our research</a:t>
            </a:r>
          </a:p>
        </p:txBody>
      </p:sp>
      <p:sp>
        <p:nvSpPr>
          <p:cNvPr id="4" name="Slide Number Placeholder 3"/>
          <p:cNvSpPr>
            <a:spLocks noGrp="1"/>
          </p:cNvSpPr>
          <p:nvPr>
            <p:ph type="sldNum" sz="quarter" idx="10"/>
          </p:nvPr>
        </p:nvSpPr>
        <p:spPr/>
        <p:txBody>
          <a:bodyPr/>
          <a:lstStyle/>
          <a:p>
            <a:fld id="{33A9B2FA-5F92-4382-935E-E080C83E0236}" type="slidenum">
              <a:rPr lang="en-GB" smtClean="0"/>
              <a:t>31</a:t>
            </a:fld>
            <a:endParaRPr lang="en-GB" dirty="0"/>
          </a:p>
        </p:txBody>
      </p:sp>
    </p:spTree>
    <p:extLst>
      <p:ext uri="{BB962C8B-B14F-4D97-AF65-F5344CB8AC3E}">
        <p14:creationId xmlns:p14="http://schemas.microsoft.com/office/powerpoint/2010/main" val="2454655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587F7-DB9B-4480-BFD3-295D0E02A8CF}" type="slidenum">
              <a:rPr lang="en-GB" smtClean="0"/>
              <a:t>32</a:t>
            </a:fld>
            <a:endParaRPr lang="en-GB" dirty="0"/>
          </a:p>
        </p:txBody>
      </p:sp>
    </p:spTree>
    <p:extLst>
      <p:ext uri="{BB962C8B-B14F-4D97-AF65-F5344CB8AC3E}">
        <p14:creationId xmlns:p14="http://schemas.microsoft.com/office/powerpoint/2010/main" val="12980390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Osteoarthritis is far less familiar term than arthritis</a:t>
            </a:r>
          </a:p>
          <a:p>
            <a:r>
              <a:rPr lang="en-GB" sz="1200" b="0" i="0" u="none" strike="noStrike" kern="1200" baseline="0" dirty="0">
                <a:solidFill>
                  <a:schemeClr val="tx1"/>
                </a:solidFill>
                <a:latin typeface="+mn-lt"/>
                <a:ea typeface="+mn-ea"/>
                <a:cs typeface="+mn-cs"/>
              </a:rPr>
              <a:t>It is often confused with osteoporosis and, linked to this, may be interpreted as thinning of the joints</a:t>
            </a:r>
          </a:p>
          <a:p>
            <a:r>
              <a:rPr lang="en-GB" sz="1200" b="0" i="0" u="none" strike="noStrike" kern="1200" baseline="0" dirty="0">
                <a:solidFill>
                  <a:schemeClr val="tx1"/>
                </a:solidFill>
                <a:latin typeface="+mn-lt"/>
                <a:ea typeface="+mn-ea"/>
                <a:cs typeface="+mn-cs"/>
              </a:rPr>
              <a:t>Some consider it less serious than rheumatoid arthritis. </a:t>
            </a:r>
          </a:p>
          <a:p>
            <a:r>
              <a:rPr lang="en-GB" sz="1200" b="0" i="0" u="none" strike="noStrike" kern="1200" baseline="0" dirty="0">
                <a:solidFill>
                  <a:schemeClr val="tx1"/>
                </a:solidFill>
                <a:latin typeface="+mn-lt"/>
                <a:ea typeface="+mn-ea"/>
                <a:cs typeface="+mn-cs"/>
              </a:rPr>
              <a:t>Others think it may be more serious and more worrying, than arthritis</a:t>
            </a:r>
          </a:p>
          <a:p>
            <a:r>
              <a:rPr lang="en-GB" sz="1200" b="0" i="0" u="none" strike="noStrike" kern="1200" baseline="0" dirty="0">
                <a:solidFill>
                  <a:schemeClr val="tx1"/>
                </a:solidFill>
                <a:latin typeface="+mn-lt"/>
                <a:ea typeface="+mn-ea"/>
                <a:cs typeface="+mn-cs"/>
              </a:rPr>
              <a:t>Some people are very clear that they have osteoarthritis which is the ‘‘wear and tear’’ version of arthritis.</a:t>
            </a:r>
          </a:p>
        </p:txBody>
      </p:sp>
      <p:sp>
        <p:nvSpPr>
          <p:cNvPr id="4" name="Slide Number Placeholder 3"/>
          <p:cNvSpPr>
            <a:spLocks noGrp="1"/>
          </p:cNvSpPr>
          <p:nvPr>
            <p:ph type="sldNum" sz="quarter" idx="10"/>
          </p:nvPr>
        </p:nvSpPr>
        <p:spPr/>
        <p:txBody>
          <a:bodyPr/>
          <a:lstStyle/>
          <a:p>
            <a:fld id="{CC1E9937-FB53-4127-814F-C8B82436328E}" type="slidenum">
              <a:rPr lang="en-GB" smtClean="0"/>
              <a:t>33</a:t>
            </a:fld>
            <a:endParaRPr lang="en-GB" dirty="0"/>
          </a:p>
        </p:txBody>
      </p:sp>
    </p:spTree>
    <p:extLst>
      <p:ext uri="{BB962C8B-B14F-4D97-AF65-F5344CB8AC3E}">
        <p14:creationId xmlns:p14="http://schemas.microsoft.com/office/powerpoint/2010/main" val="27304204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“Wear and repair”</a:t>
            </a:r>
          </a:p>
          <a:p>
            <a:r>
              <a:rPr lang="en-GB" baseline="0" dirty="0"/>
              <a:t>However, we don’t really know what patients understand by this</a:t>
            </a:r>
            <a:endParaRPr lang="en-GB" dirty="0"/>
          </a:p>
        </p:txBody>
      </p:sp>
      <p:sp>
        <p:nvSpPr>
          <p:cNvPr id="4" name="Slide Number Placeholder 3"/>
          <p:cNvSpPr>
            <a:spLocks noGrp="1"/>
          </p:cNvSpPr>
          <p:nvPr>
            <p:ph type="sldNum" sz="quarter" idx="10"/>
          </p:nvPr>
        </p:nvSpPr>
        <p:spPr/>
        <p:txBody>
          <a:bodyPr/>
          <a:lstStyle/>
          <a:p>
            <a:fld id="{CC1E9937-FB53-4127-814F-C8B82436328E}" type="slidenum">
              <a:rPr lang="en-GB" smtClean="0"/>
              <a:t>34</a:t>
            </a:fld>
            <a:endParaRPr lang="en-GB" dirty="0"/>
          </a:p>
        </p:txBody>
      </p:sp>
    </p:spTree>
    <p:extLst>
      <p:ext uri="{BB962C8B-B14F-4D97-AF65-F5344CB8AC3E}">
        <p14:creationId xmlns:p14="http://schemas.microsoft.com/office/powerpoint/2010/main" val="24230094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wear and repair is recommend</a:t>
            </a:r>
            <a:r>
              <a:rPr lang="en-GB" baseline="0" dirty="0"/>
              <a:t>ed in Versus Arthritis guidelines as a way of communicating the diagnosis </a:t>
            </a:r>
          </a:p>
          <a:p>
            <a:r>
              <a:rPr lang="en-GB" dirty="0"/>
              <a:t>It is argued it aligns</a:t>
            </a:r>
            <a:r>
              <a:rPr lang="en-GB" baseline="0" dirty="0"/>
              <a:t> with the concept of flares and episodes of being more settled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Some feel it is a bit clumsy and may still lack clarity</a:t>
            </a:r>
          </a:p>
          <a:p>
            <a:r>
              <a:rPr lang="en-GB" baseline="0" dirty="0"/>
              <a:t>Although there is experimental evidence that cartilage can repair if load is removed – it maintains emphasis on bone and cartilage and current understanding of joints is that it is more than just bone and cartilage</a:t>
            </a:r>
          </a:p>
          <a:p>
            <a:r>
              <a:rPr lang="en-GB" baseline="0" dirty="0"/>
              <a:t>It may therefore be better to think about, and communicate, repair more broadly – for example – strengthening weakened muscles and tightening ligaments and improving poor posture</a:t>
            </a:r>
          </a:p>
          <a:p>
            <a:r>
              <a:rPr lang="en-GB" baseline="0" dirty="0"/>
              <a:t>These process will improve function and reduce pain which can be argued to be a type of repair</a:t>
            </a:r>
            <a:endParaRPr lang="en-GB" dirty="0"/>
          </a:p>
        </p:txBody>
      </p:sp>
      <p:sp>
        <p:nvSpPr>
          <p:cNvPr id="4" name="Slide Number Placeholder 3"/>
          <p:cNvSpPr>
            <a:spLocks noGrp="1"/>
          </p:cNvSpPr>
          <p:nvPr>
            <p:ph type="sldNum" sz="quarter" idx="10"/>
          </p:nvPr>
        </p:nvSpPr>
        <p:spPr/>
        <p:txBody>
          <a:bodyPr/>
          <a:lstStyle/>
          <a:p>
            <a:fld id="{CC1E9937-FB53-4127-814F-C8B82436328E}" type="slidenum">
              <a:rPr lang="en-GB" smtClean="0"/>
              <a:t>35</a:t>
            </a:fld>
            <a:endParaRPr lang="en-GB" dirty="0"/>
          </a:p>
        </p:txBody>
      </p:sp>
    </p:spTree>
    <p:extLst>
      <p:ext uri="{BB962C8B-B14F-4D97-AF65-F5344CB8AC3E}">
        <p14:creationId xmlns:p14="http://schemas.microsoft.com/office/powerpoint/2010/main" val="884370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Keele research team proposes that this type of structure could be used </a:t>
            </a:r>
          </a:p>
          <a:p>
            <a:r>
              <a:rPr lang="en-GB" dirty="0"/>
              <a:t>…</a:t>
            </a:r>
          </a:p>
          <a:p>
            <a:r>
              <a:rPr lang="en-GB" dirty="0"/>
              <a:t>However</a:t>
            </a:r>
            <a:r>
              <a:rPr lang="en-GB" baseline="0" dirty="0"/>
              <a:t> we need to be careful about the language we use to convey this information</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33A9B2FA-5F92-4382-935E-E080C83E0236}" type="slidenum">
              <a:rPr lang="en-GB" smtClean="0"/>
              <a:t>36</a:t>
            </a:fld>
            <a:endParaRPr lang="en-GB" dirty="0"/>
          </a:p>
        </p:txBody>
      </p:sp>
    </p:spTree>
    <p:extLst>
      <p:ext uri="{BB962C8B-B14F-4D97-AF65-F5344CB8AC3E}">
        <p14:creationId xmlns:p14="http://schemas.microsoft.com/office/powerpoint/2010/main" val="35580856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intended as a section of about 45 minutes</a:t>
            </a:r>
          </a:p>
        </p:txBody>
      </p:sp>
      <p:sp>
        <p:nvSpPr>
          <p:cNvPr id="4" name="Slide Number Placeholder 3"/>
          <p:cNvSpPr>
            <a:spLocks noGrp="1"/>
          </p:cNvSpPr>
          <p:nvPr>
            <p:ph type="sldNum" sz="quarter" idx="5"/>
          </p:nvPr>
        </p:nvSpPr>
        <p:spPr/>
        <p:txBody>
          <a:bodyPr/>
          <a:lstStyle/>
          <a:p>
            <a:fld id="{C618966C-5D01-3E4D-ADB9-D11734C4CB91}" type="slidenum">
              <a:rPr lang="en-US" smtClean="0"/>
              <a:t>37</a:t>
            </a:fld>
            <a:endParaRPr lang="en-US"/>
          </a:p>
        </p:txBody>
      </p:sp>
    </p:spTree>
    <p:extLst>
      <p:ext uri="{BB962C8B-B14F-4D97-AF65-F5344CB8AC3E}">
        <p14:creationId xmlns:p14="http://schemas.microsoft.com/office/powerpoint/2010/main" val="12210007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separate MSWord file are 3 short vignettes of patients to consider. The first two are fairly straightforward, whilst the </a:t>
            </a:r>
            <a:r>
              <a:rPr lang="en-US" dirty="0" err="1"/>
              <a:t>thirs</a:t>
            </a:r>
            <a:r>
              <a:rPr lang="en-US" dirty="0"/>
              <a:t> is intended to get participants to think about other conditions and potential red flags. A past history of breast cancer may be relevant; the story of girdle type pain might suggest early stages of PMR. You might need to prompt participants a bit.</a:t>
            </a:r>
          </a:p>
          <a:p>
            <a:r>
              <a:rPr lang="en-US" dirty="0"/>
              <a:t>In general, we are looking for holistic goals that take account of the patient’s story</a:t>
            </a:r>
          </a:p>
        </p:txBody>
      </p:sp>
      <p:sp>
        <p:nvSpPr>
          <p:cNvPr id="4" name="Slide Number Placeholder 3"/>
          <p:cNvSpPr>
            <a:spLocks noGrp="1"/>
          </p:cNvSpPr>
          <p:nvPr>
            <p:ph type="sldNum" sz="quarter" idx="5"/>
          </p:nvPr>
        </p:nvSpPr>
        <p:spPr/>
        <p:txBody>
          <a:bodyPr/>
          <a:lstStyle/>
          <a:p>
            <a:fld id="{C618966C-5D01-3E4D-ADB9-D11734C4CB91}" type="slidenum">
              <a:rPr lang="en-US" smtClean="0"/>
              <a:t>38</a:t>
            </a:fld>
            <a:endParaRPr lang="en-US"/>
          </a:p>
        </p:txBody>
      </p:sp>
    </p:spTree>
    <p:extLst>
      <p:ext uri="{BB962C8B-B14F-4D97-AF65-F5344CB8AC3E}">
        <p14:creationId xmlns:p14="http://schemas.microsoft.com/office/powerpoint/2010/main" val="42786345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NICE guidance is all evidence-based and reviewed regularly. They condense their recommendations for treating OA in this dart board style diagram. The red bullseye or core is the first line of attack. Supporting patients with education about their condition, giving good advice and access to information are the very first elements of high quality OA care. Strengthening exercises, aerobic fitness training, and weight loss if needed, follow on as core interventions. Further out we find the old favourites of paracetamol and topical NSAIDs. In the outer ring are other options which may be helpful to some and these range from supports, braces, assistive devices, local heat and cold applications, other medications such as capsaicin or oral NSAIDs to joint injections or joint replacement surgery.</a:t>
            </a:r>
          </a:p>
          <a:p>
            <a:endParaRPr lang="en-GB" dirty="0"/>
          </a:p>
        </p:txBody>
      </p:sp>
      <p:sp>
        <p:nvSpPr>
          <p:cNvPr id="4" name="Slide Number Placeholder 3"/>
          <p:cNvSpPr>
            <a:spLocks noGrp="1"/>
          </p:cNvSpPr>
          <p:nvPr>
            <p:ph type="sldNum" sz="quarter" idx="10"/>
          </p:nvPr>
        </p:nvSpPr>
        <p:spPr/>
        <p:txBody>
          <a:bodyPr/>
          <a:lstStyle/>
          <a:p>
            <a:fld id="{CC1E9937-FB53-4127-814F-C8B82436328E}" type="slidenum">
              <a:rPr lang="en-GB" smtClean="0"/>
              <a:t>39</a:t>
            </a:fld>
            <a:endParaRPr lang="en-GB" dirty="0"/>
          </a:p>
        </p:txBody>
      </p:sp>
    </p:spTree>
    <p:extLst>
      <p:ext uri="{BB962C8B-B14F-4D97-AF65-F5344CB8AC3E}">
        <p14:creationId xmlns:p14="http://schemas.microsoft.com/office/powerpoint/2010/main" val="3506501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to </a:t>
            </a:r>
            <a:r>
              <a:rPr lang="en-US" dirty="0" err="1"/>
              <a:t>emphasise</a:t>
            </a:r>
            <a:r>
              <a:rPr lang="en-US" dirty="0"/>
              <a:t> the key element of holistic care:</a:t>
            </a:r>
          </a:p>
          <a:p>
            <a:pPr marL="171450" indent="-171450">
              <a:buFont typeface="Arial" panose="020B0604020202020204" pitchFamily="34" charset="0"/>
              <a:buChar char="•"/>
            </a:pPr>
            <a:r>
              <a:rPr lang="en-US" dirty="0"/>
              <a:t>It’s a person and not just a patient – most of life happens outside a consulting room</a:t>
            </a:r>
          </a:p>
          <a:p>
            <a:pPr marL="171450" indent="-171450">
              <a:buFont typeface="Arial" panose="020B0604020202020204" pitchFamily="34" charset="0"/>
              <a:buChar char="•"/>
            </a:pPr>
            <a:r>
              <a:rPr lang="en-US" dirty="0"/>
              <a:t>We all have expectations and aspirations, sometimes frustrated by physical limitations</a:t>
            </a:r>
          </a:p>
          <a:p>
            <a:pPr marL="171450" indent="-171450">
              <a:buFont typeface="Arial" panose="020B0604020202020204" pitchFamily="34" charset="0"/>
              <a:buChar char="•"/>
            </a:pPr>
            <a:r>
              <a:rPr lang="en-US" dirty="0"/>
              <a:t>People’s circumstances can affect the impact of a condition – work, housing, being a </a:t>
            </a:r>
            <a:r>
              <a:rPr lang="en-US" dirty="0" err="1"/>
              <a:t>carer</a:t>
            </a:r>
            <a:r>
              <a:rPr lang="en-US" dirty="0"/>
              <a:t>, </a:t>
            </a:r>
            <a:r>
              <a:rPr lang="en-US" dirty="0" err="1"/>
              <a:t>etc</a:t>
            </a:r>
            <a:endParaRPr lang="en-US" dirty="0"/>
          </a:p>
          <a:p>
            <a:pPr marL="171450" indent="-171450">
              <a:buFont typeface="Arial" panose="020B0604020202020204" pitchFamily="34" charset="0"/>
              <a:buChar char="•"/>
            </a:pPr>
            <a:r>
              <a:rPr lang="en-US" dirty="0"/>
              <a:t>Understanding impact and health beliefs is key to providing appropriate care and support</a:t>
            </a:r>
          </a:p>
          <a:p>
            <a:endParaRPr lang="en-US" dirty="0"/>
          </a:p>
        </p:txBody>
      </p:sp>
      <p:sp>
        <p:nvSpPr>
          <p:cNvPr id="4" name="Slide Number Placeholder 3"/>
          <p:cNvSpPr>
            <a:spLocks noGrp="1"/>
          </p:cNvSpPr>
          <p:nvPr>
            <p:ph type="sldNum" sz="quarter" idx="5"/>
          </p:nvPr>
        </p:nvSpPr>
        <p:spPr/>
        <p:txBody>
          <a:bodyPr/>
          <a:lstStyle/>
          <a:p>
            <a:fld id="{C618966C-5D01-3E4D-ADB9-D11734C4CB91}" type="slidenum">
              <a:rPr lang="en-US" smtClean="0"/>
              <a:t>4</a:t>
            </a:fld>
            <a:endParaRPr lang="en-US"/>
          </a:p>
        </p:txBody>
      </p:sp>
    </p:spTree>
    <p:extLst>
      <p:ext uri="{BB962C8B-B14F-4D97-AF65-F5344CB8AC3E}">
        <p14:creationId xmlns:p14="http://schemas.microsoft.com/office/powerpoint/2010/main" val="23056292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This is an alternative way of looking at the core treatments, the adjuncts and things that are not recommended because of lack of evidence for efficacy</a:t>
            </a:r>
          </a:p>
        </p:txBody>
      </p:sp>
      <p:sp>
        <p:nvSpPr>
          <p:cNvPr id="4" name="Slide Number Placeholder 3"/>
          <p:cNvSpPr>
            <a:spLocks noGrp="1"/>
          </p:cNvSpPr>
          <p:nvPr>
            <p:ph type="sldNum" sz="quarter" idx="10"/>
          </p:nvPr>
        </p:nvSpPr>
        <p:spPr/>
        <p:txBody>
          <a:bodyPr/>
          <a:lstStyle/>
          <a:p>
            <a:fld id="{33A9B2FA-5F92-4382-935E-E080C83E0236}" type="slidenum">
              <a:rPr lang="en-GB" smtClean="0">
                <a:solidFill>
                  <a:prstClr val="black"/>
                </a:solidFill>
              </a:rPr>
              <a:pPr/>
              <a:t>40</a:t>
            </a:fld>
            <a:endParaRPr lang="en-GB">
              <a:solidFill>
                <a:prstClr val="black"/>
              </a:solidFill>
            </a:endParaRPr>
          </a:p>
        </p:txBody>
      </p:sp>
    </p:spTree>
    <p:extLst>
      <p:ext uri="{BB962C8B-B14F-4D97-AF65-F5344CB8AC3E}">
        <p14:creationId xmlns:p14="http://schemas.microsoft.com/office/powerpoint/2010/main" val="33849273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central parts of the JIGSAW approach to helping people to help themselves is the </a:t>
            </a:r>
            <a:r>
              <a:rPr lang="en-GB" dirty="0" err="1"/>
              <a:t>Keele</a:t>
            </a:r>
            <a:r>
              <a:rPr lang="en-GB" dirty="0"/>
              <a:t> Guide for people who have Osteoarthritis.</a:t>
            </a:r>
          </a:p>
          <a:p>
            <a:endParaRPr lang="en-GB" dirty="0"/>
          </a:p>
          <a:p>
            <a:r>
              <a:rPr lang="en-GB" dirty="0"/>
              <a:t>This booklet was written together</a:t>
            </a:r>
            <a:r>
              <a:rPr lang="en-GB" baseline="0" dirty="0"/>
              <a:t> with people who have OA</a:t>
            </a:r>
            <a:r>
              <a:rPr lang="en-GB" dirty="0"/>
              <a:t>. It can be downloaded from the JIGSAW-E website and is also on the </a:t>
            </a:r>
            <a:r>
              <a:rPr lang="en-GB" dirty="0" err="1"/>
              <a:t>Keele</a:t>
            </a:r>
            <a:r>
              <a:rPr lang="en-GB" dirty="0"/>
              <a:t> Pain Recorder app.  It is a super resource for people to dip in and out of.</a:t>
            </a:r>
          </a:p>
          <a:p>
            <a:endParaRPr lang="en-GB" dirty="0"/>
          </a:p>
          <a:p>
            <a:r>
              <a:rPr lang="en-GB" dirty="0"/>
              <a:t>We have also recently produced a brief 4 page osteoarthritis patient-guide.</a:t>
            </a:r>
          </a:p>
          <a:p>
            <a:endParaRPr lang="en-GB" dirty="0"/>
          </a:p>
          <a:p>
            <a:r>
              <a:rPr lang="en-GB" dirty="0"/>
              <a:t>Very popular with patients and professionals alike are the Versus Arthritis leaflets for specific joints and the Keep Moving leaflet with its pull out poster demonstrating techniques to exercise various joints. These are free and can be requested from Versus Arthritis (previously known as Arthritis</a:t>
            </a:r>
            <a:r>
              <a:rPr lang="en-GB" baseline="0" dirty="0"/>
              <a:t> Research UK)</a:t>
            </a:r>
            <a:r>
              <a:rPr lang="en-GB" dirty="0"/>
              <a:t>. </a:t>
            </a:r>
          </a:p>
          <a:p>
            <a:endParaRPr lang="en-GB" dirty="0"/>
          </a:p>
        </p:txBody>
      </p:sp>
      <p:sp>
        <p:nvSpPr>
          <p:cNvPr id="4" name="Slide Number Placeholder 3"/>
          <p:cNvSpPr>
            <a:spLocks noGrp="1"/>
          </p:cNvSpPr>
          <p:nvPr>
            <p:ph type="sldNum" sz="quarter" idx="10"/>
          </p:nvPr>
        </p:nvSpPr>
        <p:spPr/>
        <p:txBody>
          <a:bodyPr/>
          <a:lstStyle/>
          <a:p>
            <a:fld id="{DD4C43FD-B1CB-4A03-AF97-5712E4B58C61}" type="slidenum">
              <a:rPr lang="en-GB" smtClean="0"/>
              <a:t>42</a:t>
            </a:fld>
            <a:endParaRPr lang="en-GB"/>
          </a:p>
        </p:txBody>
      </p:sp>
    </p:spTree>
    <p:extLst>
      <p:ext uri="{BB962C8B-B14F-4D97-AF65-F5344CB8AC3E}">
        <p14:creationId xmlns:p14="http://schemas.microsoft.com/office/powerpoint/2010/main" val="11802175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Versus Arthritis website is a good resource for patients</a:t>
            </a:r>
          </a:p>
        </p:txBody>
      </p:sp>
      <p:sp>
        <p:nvSpPr>
          <p:cNvPr id="4" name="Slide Number Placeholder 3"/>
          <p:cNvSpPr>
            <a:spLocks noGrp="1"/>
          </p:cNvSpPr>
          <p:nvPr>
            <p:ph type="sldNum" sz="quarter" idx="5"/>
          </p:nvPr>
        </p:nvSpPr>
        <p:spPr/>
        <p:txBody>
          <a:bodyPr/>
          <a:lstStyle/>
          <a:p>
            <a:fld id="{C618966C-5D01-3E4D-ADB9-D11734C4CB91}" type="slidenum">
              <a:rPr lang="en-US" smtClean="0"/>
              <a:t>43</a:t>
            </a:fld>
            <a:endParaRPr lang="en-US"/>
          </a:p>
        </p:txBody>
      </p:sp>
    </p:spTree>
    <p:extLst>
      <p:ext uri="{BB962C8B-B14F-4D97-AF65-F5344CB8AC3E}">
        <p14:creationId xmlns:p14="http://schemas.microsoft.com/office/powerpoint/2010/main" val="3844787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Within the professional boundaries, physios can contribute to medication management. Encouraging patients to take medication as prescribed or to time doses to anticipate exercise or times of worse symptoms can be helpful. It may be important to communicate to the prescriber, issues disclosed by patients, such as side-effects, using “complementary” remedies that may have adverse interactions, alcohol use as an analgesic, etc</a:t>
            </a:r>
          </a:p>
        </p:txBody>
      </p:sp>
      <p:sp>
        <p:nvSpPr>
          <p:cNvPr id="4" name="Slide Number Placeholder 3"/>
          <p:cNvSpPr>
            <a:spLocks noGrp="1"/>
          </p:cNvSpPr>
          <p:nvPr>
            <p:ph type="sldNum" sz="quarter" idx="5"/>
          </p:nvPr>
        </p:nvSpPr>
        <p:spPr/>
        <p:txBody>
          <a:bodyPr/>
          <a:lstStyle/>
          <a:p>
            <a:fld id="{C618966C-5D01-3E4D-ADB9-D11734C4CB91}" type="slidenum">
              <a:rPr lang="en-US" smtClean="0"/>
              <a:t>45</a:t>
            </a:fld>
            <a:endParaRPr lang="en-US"/>
          </a:p>
        </p:txBody>
      </p:sp>
    </p:spTree>
    <p:extLst>
      <p:ext uri="{BB962C8B-B14F-4D97-AF65-F5344CB8AC3E}">
        <p14:creationId xmlns:p14="http://schemas.microsoft.com/office/powerpoint/2010/main" val="40374442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Physios may have a role in introducing the subject of overweight or reinforcing advice given by others. Giving reasons for weight reduction can be important for understanding and motivation. Signposting to weight reduction services may be beneficial</a:t>
            </a:r>
          </a:p>
        </p:txBody>
      </p:sp>
      <p:sp>
        <p:nvSpPr>
          <p:cNvPr id="4" name="Slide Number Placeholder 3"/>
          <p:cNvSpPr>
            <a:spLocks noGrp="1"/>
          </p:cNvSpPr>
          <p:nvPr>
            <p:ph type="sldNum" sz="quarter" idx="5"/>
          </p:nvPr>
        </p:nvSpPr>
        <p:spPr/>
        <p:txBody>
          <a:bodyPr/>
          <a:lstStyle/>
          <a:p>
            <a:fld id="{C618966C-5D01-3E4D-ADB9-D11734C4CB91}" type="slidenum">
              <a:rPr lang="en-US" smtClean="0"/>
              <a:t>48</a:t>
            </a:fld>
            <a:endParaRPr lang="en-US"/>
          </a:p>
        </p:txBody>
      </p:sp>
    </p:spTree>
    <p:extLst>
      <p:ext uri="{BB962C8B-B14F-4D97-AF65-F5344CB8AC3E}">
        <p14:creationId xmlns:p14="http://schemas.microsoft.com/office/powerpoint/2010/main" val="23366207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Hendry et al 2006, Holden et al 2012, Dobson 2016 also capability and low Self</a:t>
            </a:r>
            <a:r>
              <a:rPr lang="en-GB" baseline="0" dirty="0"/>
              <a:t> efficacy</a:t>
            </a:r>
            <a:r>
              <a:rPr lang="en-GB" dirty="0"/>
              <a:t> beliefs</a:t>
            </a:r>
          </a:p>
        </p:txBody>
      </p:sp>
      <p:sp>
        <p:nvSpPr>
          <p:cNvPr id="4" name="Slide Number Placeholder 3"/>
          <p:cNvSpPr>
            <a:spLocks noGrp="1"/>
          </p:cNvSpPr>
          <p:nvPr>
            <p:ph type="sldNum" sz="quarter" idx="10"/>
          </p:nvPr>
        </p:nvSpPr>
        <p:spPr/>
        <p:txBody>
          <a:bodyPr/>
          <a:lstStyle/>
          <a:p>
            <a:fld id="{33A9B2FA-5F92-4382-935E-E080C83E0236}" type="slidenum">
              <a:rPr lang="en-GB" smtClean="0">
                <a:solidFill>
                  <a:prstClr val="black"/>
                </a:solidFill>
              </a:rPr>
              <a:pPr/>
              <a:t>51</a:t>
            </a:fld>
            <a:endParaRPr lang="en-GB">
              <a:solidFill>
                <a:prstClr val="black"/>
              </a:solidFill>
            </a:endParaRPr>
          </a:p>
        </p:txBody>
      </p:sp>
    </p:spTree>
    <p:extLst>
      <p:ext uri="{BB962C8B-B14F-4D97-AF65-F5344CB8AC3E}">
        <p14:creationId xmlns:p14="http://schemas.microsoft.com/office/powerpoint/2010/main" val="10554103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a:t>
            </a:r>
          </a:p>
          <a:p>
            <a:endParaRPr lang="en-GB" dirty="0"/>
          </a:p>
          <a:p>
            <a:r>
              <a:rPr lang="en-GB" dirty="0"/>
              <a:t>A key barrier is that for some people they don’t believe exercise can help…I will read you this interview </a:t>
            </a:r>
            <a:r>
              <a:rPr lang="en-GB" dirty="0" err="1"/>
              <a:t>quaotation</a:t>
            </a:r>
            <a:r>
              <a:rPr lang="en-GB" dirty="0"/>
              <a:t>…</a:t>
            </a:r>
          </a:p>
          <a:p>
            <a:endParaRPr lang="en-GB" dirty="0"/>
          </a:p>
          <a:p>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52</a:t>
            </a:fld>
            <a:endParaRPr lang="en-GB"/>
          </a:p>
        </p:txBody>
      </p:sp>
    </p:spTree>
    <p:extLst>
      <p:ext uri="{BB962C8B-B14F-4D97-AF65-F5344CB8AC3E}">
        <p14:creationId xmlns:p14="http://schemas.microsoft.com/office/powerpoint/2010/main" val="2942893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Consensus from a group of OA expert clinicians and academics highlighted that…</a:t>
            </a:r>
          </a:p>
          <a:p>
            <a:endParaRPr lang="en-GB" dirty="0"/>
          </a:p>
          <a:p>
            <a:r>
              <a:rPr lang="en-GB" dirty="0"/>
              <a:t>Whilst a recent systematic review carried out investigating the safety of long term therapeutic exercise revealed…no evidence of serious side effects</a:t>
            </a:r>
            <a:r>
              <a:rPr lang="en-GB" baseline="0" dirty="0"/>
              <a:t> resulting in death or permanent disability.  Long-term exercise did not increase pain at a group level or lead to progression of structural OA compared to non exercise groups. </a:t>
            </a:r>
          </a:p>
          <a:p>
            <a:endParaRPr lang="en-GB" baseline="0" dirty="0"/>
          </a:p>
          <a:p>
            <a:r>
              <a:rPr lang="en-GB" baseline="0" dirty="0"/>
              <a:t>Accidents such as</a:t>
            </a:r>
            <a:r>
              <a:rPr lang="en-GB" dirty="0"/>
              <a:t> falls</a:t>
            </a:r>
            <a:r>
              <a:rPr lang="en-GB" baseline="0" dirty="0"/>
              <a:t> were very rare and a minority of participants reported mild or temporary increases in pain.</a:t>
            </a:r>
            <a:endParaRPr lang="en-GB" dirty="0"/>
          </a:p>
          <a:p>
            <a:endParaRPr lang="en-GB" dirty="0"/>
          </a:p>
          <a:p>
            <a:endParaRPr lang="en-GB" dirty="0"/>
          </a:p>
          <a:p>
            <a:r>
              <a:rPr lang="en-GB" dirty="0"/>
              <a:t>No direct evidence concerning specific contraindications to exercise for hip or knee OA </a:t>
            </a:r>
          </a:p>
          <a:p>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54</a:t>
            </a:fld>
            <a:endParaRPr lang="en-GB"/>
          </a:p>
        </p:txBody>
      </p:sp>
    </p:spTree>
    <p:extLst>
      <p:ext uri="{BB962C8B-B14F-4D97-AF65-F5344CB8AC3E}">
        <p14:creationId xmlns:p14="http://schemas.microsoft.com/office/powerpoint/2010/main" val="23048451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do you think might be the benefits of exercise and physical activity for people with OA?</a:t>
            </a:r>
          </a:p>
        </p:txBody>
      </p:sp>
      <p:sp>
        <p:nvSpPr>
          <p:cNvPr id="4" name="Slide Number Placeholder 3"/>
          <p:cNvSpPr>
            <a:spLocks noGrp="1"/>
          </p:cNvSpPr>
          <p:nvPr>
            <p:ph type="sldNum" sz="quarter" idx="10"/>
          </p:nvPr>
        </p:nvSpPr>
        <p:spPr/>
        <p:txBody>
          <a:bodyPr/>
          <a:lstStyle/>
          <a:p>
            <a:fld id="{33A9B2FA-5F92-4382-935E-E080C83E0236}" type="slidenum">
              <a:rPr lang="en-GB" smtClean="0"/>
              <a:t>55</a:t>
            </a:fld>
            <a:endParaRPr lang="en-GB"/>
          </a:p>
        </p:txBody>
      </p:sp>
    </p:spTree>
    <p:extLst>
      <p:ext uri="{BB962C8B-B14F-4D97-AF65-F5344CB8AC3E}">
        <p14:creationId xmlns:p14="http://schemas.microsoft.com/office/powerpoint/2010/main" val="20667680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a:t>
            </a:r>
            <a:r>
              <a:rPr lang="en-GB" baseline="0" dirty="0"/>
              <a:t> tools can we use to help exercise adherence when prescribing exercise in the presence of pain?</a:t>
            </a:r>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56</a:t>
            </a:fld>
            <a:endParaRPr lang="en-GB"/>
          </a:p>
        </p:txBody>
      </p:sp>
    </p:spTree>
    <p:extLst>
      <p:ext uri="{BB962C8B-B14F-4D97-AF65-F5344CB8AC3E}">
        <p14:creationId xmlns:p14="http://schemas.microsoft.com/office/powerpoint/2010/main" val="2599866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person-centred, holistic approach is important and the idea of this part is to see if there are any general points to be taken from the narratives</a:t>
            </a:r>
          </a:p>
        </p:txBody>
      </p:sp>
      <p:sp>
        <p:nvSpPr>
          <p:cNvPr id="4" name="Slide Number Placeholder 3"/>
          <p:cNvSpPr>
            <a:spLocks noGrp="1"/>
          </p:cNvSpPr>
          <p:nvPr>
            <p:ph type="sldNum" sz="quarter" idx="5"/>
          </p:nvPr>
        </p:nvSpPr>
        <p:spPr/>
        <p:txBody>
          <a:bodyPr/>
          <a:lstStyle/>
          <a:p>
            <a:fld id="{C618966C-5D01-3E4D-ADB9-D11734C4CB91}" type="slidenum">
              <a:rPr lang="en-US" smtClean="0"/>
              <a:t>5</a:t>
            </a:fld>
            <a:endParaRPr lang="en-US"/>
          </a:p>
        </p:txBody>
      </p:sp>
    </p:spTree>
    <p:extLst>
      <p:ext uri="{BB962C8B-B14F-4D97-AF65-F5344CB8AC3E}">
        <p14:creationId xmlns:p14="http://schemas.microsoft.com/office/powerpoint/2010/main" val="3244889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Supported self-management is the goal. Patients often need help deciding how much, how often, how to pace themselves and what to do if they have exceeded their capabilities and worsened symptoms</a:t>
            </a:r>
          </a:p>
        </p:txBody>
      </p:sp>
      <p:sp>
        <p:nvSpPr>
          <p:cNvPr id="4" name="Slide Number Placeholder 3"/>
          <p:cNvSpPr>
            <a:spLocks noGrp="1"/>
          </p:cNvSpPr>
          <p:nvPr>
            <p:ph type="sldNum" sz="quarter" idx="10"/>
          </p:nvPr>
        </p:nvSpPr>
        <p:spPr/>
        <p:txBody>
          <a:bodyPr/>
          <a:lstStyle/>
          <a:p>
            <a:fld id="{33A9B2FA-5F92-4382-935E-E080C83E0236}" type="slidenum">
              <a:rPr lang="en-GB" smtClean="0"/>
              <a:t>57</a:t>
            </a:fld>
            <a:endParaRPr lang="en-GB"/>
          </a:p>
        </p:txBody>
      </p:sp>
    </p:spTree>
    <p:extLst>
      <p:ext uri="{BB962C8B-B14F-4D97-AF65-F5344CB8AC3E}">
        <p14:creationId xmlns:p14="http://schemas.microsoft.com/office/powerpoint/2010/main" val="22054646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58</a:t>
            </a:fld>
            <a:endParaRPr lang="en-GB"/>
          </a:p>
        </p:txBody>
      </p:sp>
    </p:spTree>
    <p:extLst>
      <p:ext uri="{BB962C8B-B14F-4D97-AF65-F5344CB8AC3E}">
        <p14:creationId xmlns:p14="http://schemas.microsoft.com/office/powerpoint/2010/main" val="430436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some useful resources to illustrate with the links:</a:t>
            </a:r>
          </a:p>
          <a:p>
            <a:pPr marL="171450" indent="-171450">
              <a:buFont typeface="Arial" panose="020B0604020202020204" pitchFamily="34" charset="0"/>
              <a:buChar char="•"/>
            </a:pPr>
            <a:r>
              <a:rPr lang="en-GB" dirty="0"/>
              <a:t>The Keele pain recorder is a free app for iPhone or Android, with information, links and data recording</a:t>
            </a:r>
          </a:p>
          <a:p>
            <a:pPr marL="171450" indent="-171450">
              <a:buFont typeface="Arial" panose="020B0604020202020204" pitchFamily="34" charset="0"/>
              <a:buChar char="•"/>
            </a:pPr>
            <a:r>
              <a:rPr lang="en-GB" dirty="0"/>
              <a:t>The Sheffield Aches and Pains site is a free NHS resource, written and maintained by a GP and MSK lead. It has really good information for professionals and patients, with patient leaflets that can be downloaded/printed</a:t>
            </a:r>
          </a:p>
          <a:p>
            <a:pPr marL="171450" indent="-171450">
              <a:buFont typeface="Arial" panose="020B0604020202020204" pitchFamily="34" charset="0"/>
              <a:buChar char="•"/>
            </a:pPr>
            <a:r>
              <a:rPr lang="en-GB" dirty="0"/>
              <a:t>ESCAPE Pain is available as an online resource as well as the face-to-face sessions</a:t>
            </a:r>
          </a:p>
        </p:txBody>
      </p:sp>
      <p:sp>
        <p:nvSpPr>
          <p:cNvPr id="4" name="Slide Number Placeholder 3"/>
          <p:cNvSpPr>
            <a:spLocks noGrp="1"/>
          </p:cNvSpPr>
          <p:nvPr>
            <p:ph type="sldNum" sz="quarter" idx="5"/>
          </p:nvPr>
        </p:nvSpPr>
        <p:spPr/>
        <p:txBody>
          <a:bodyPr/>
          <a:lstStyle/>
          <a:p>
            <a:fld id="{C618966C-5D01-3E4D-ADB9-D11734C4CB91}" type="slidenum">
              <a:rPr lang="en-US" smtClean="0"/>
              <a:t>59</a:t>
            </a:fld>
            <a:endParaRPr lang="en-US"/>
          </a:p>
        </p:txBody>
      </p:sp>
    </p:spTree>
    <p:extLst>
      <p:ext uri="{BB962C8B-B14F-4D97-AF65-F5344CB8AC3E}">
        <p14:creationId xmlns:p14="http://schemas.microsoft.com/office/powerpoint/2010/main" val="19059104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key points from the workshop as a whole</a:t>
            </a:r>
          </a:p>
          <a:p>
            <a:r>
              <a:rPr lang="en-US" dirty="0"/>
              <a:t>The JIGSAW-E website contains a lot of information about our large European project to improve OA care, with references to the original research and a lot of resources that are free to look at and to download and share for the benefit of NHS colleagues </a:t>
            </a:r>
            <a:r>
              <a:rPr lang="en-US"/>
              <a:t>and patients</a:t>
            </a:r>
          </a:p>
        </p:txBody>
      </p:sp>
      <p:sp>
        <p:nvSpPr>
          <p:cNvPr id="4" name="Slide Number Placeholder 3"/>
          <p:cNvSpPr>
            <a:spLocks noGrp="1"/>
          </p:cNvSpPr>
          <p:nvPr>
            <p:ph type="sldNum" sz="quarter" idx="5"/>
          </p:nvPr>
        </p:nvSpPr>
        <p:spPr/>
        <p:txBody>
          <a:bodyPr/>
          <a:lstStyle/>
          <a:p>
            <a:fld id="{C618966C-5D01-3E4D-ADB9-D11734C4CB91}" type="slidenum">
              <a:rPr lang="en-US" smtClean="0"/>
              <a:t>61</a:t>
            </a:fld>
            <a:endParaRPr lang="en-US"/>
          </a:p>
        </p:txBody>
      </p:sp>
    </p:spTree>
    <p:extLst>
      <p:ext uri="{BB962C8B-B14F-4D97-AF65-F5344CB8AC3E}">
        <p14:creationId xmlns:p14="http://schemas.microsoft.com/office/powerpoint/2010/main" val="2056182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professional education and experience may leave considerable gaps in our real understanding of conditions – we can develop pragmatic approaches and not think too deeply about underlying concepts. Having to articulate these ideas can reveal knowledge gaps; sharing concepts amongst colleagues can be helpful</a:t>
            </a:r>
          </a:p>
        </p:txBody>
      </p:sp>
      <p:sp>
        <p:nvSpPr>
          <p:cNvPr id="4" name="Slide Number Placeholder 3"/>
          <p:cNvSpPr>
            <a:spLocks noGrp="1"/>
          </p:cNvSpPr>
          <p:nvPr>
            <p:ph type="sldNum" sz="quarter" idx="5"/>
          </p:nvPr>
        </p:nvSpPr>
        <p:spPr/>
        <p:txBody>
          <a:bodyPr/>
          <a:lstStyle/>
          <a:p>
            <a:fld id="{C618966C-5D01-3E4D-ADB9-D11734C4CB91}" type="slidenum">
              <a:rPr lang="en-US" smtClean="0"/>
              <a:t>6</a:t>
            </a:fld>
            <a:endParaRPr lang="en-US"/>
          </a:p>
        </p:txBody>
      </p:sp>
    </p:spTree>
    <p:extLst>
      <p:ext uri="{BB962C8B-B14F-4D97-AF65-F5344CB8AC3E}">
        <p14:creationId xmlns:p14="http://schemas.microsoft.com/office/powerpoint/2010/main" val="2568548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optional activity. The small groups may have nailed all the issues, particularly if each group had a facilitator</a:t>
            </a:r>
          </a:p>
        </p:txBody>
      </p:sp>
      <p:sp>
        <p:nvSpPr>
          <p:cNvPr id="4" name="Slide Number Placeholder 3"/>
          <p:cNvSpPr>
            <a:spLocks noGrp="1"/>
          </p:cNvSpPr>
          <p:nvPr>
            <p:ph type="sldNum" sz="quarter" idx="5"/>
          </p:nvPr>
        </p:nvSpPr>
        <p:spPr/>
        <p:txBody>
          <a:bodyPr/>
          <a:lstStyle/>
          <a:p>
            <a:fld id="{C618966C-5D01-3E4D-ADB9-D11734C4CB91}" type="slidenum">
              <a:rPr lang="en-US" smtClean="0"/>
              <a:t>7</a:t>
            </a:fld>
            <a:endParaRPr lang="en-US"/>
          </a:p>
        </p:txBody>
      </p:sp>
    </p:spTree>
    <p:extLst>
      <p:ext uri="{BB962C8B-B14F-4D97-AF65-F5344CB8AC3E}">
        <p14:creationId xmlns:p14="http://schemas.microsoft.com/office/powerpoint/2010/main" val="1908815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quick reminder to think about the whole joint, including ligaments and muscles and not just cartilage and synovium:</a:t>
            </a:r>
          </a:p>
          <a:p>
            <a:endParaRPr lang="en-GB" dirty="0"/>
          </a:p>
          <a:p>
            <a:r>
              <a:rPr lang="en-GB" dirty="0"/>
              <a:t>All joint tissues affected – cartilage / bone</a:t>
            </a:r>
            <a:r>
              <a:rPr lang="en-GB" baseline="0" dirty="0"/>
              <a:t> / synovium / ligaments and muscles</a:t>
            </a:r>
          </a:p>
          <a:p>
            <a:r>
              <a:rPr lang="en-GB" baseline="0" dirty="0"/>
              <a:t>Pathology in all tissues – go through examples illustrated</a:t>
            </a:r>
          </a:p>
          <a:p>
            <a:r>
              <a:rPr lang="en-GB" baseline="0" dirty="0"/>
              <a:t>Predominately driven by excess loading of the joint, for example through weight or injury</a:t>
            </a:r>
          </a:p>
          <a:p>
            <a:r>
              <a:rPr lang="en-GB" dirty="0"/>
              <a:t>Joint</a:t>
            </a:r>
            <a:r>
              <a:rPr lang="en-GB" baseline="0" dirty="0"/>
              <a:t> is metabolically active – repair/re-modelling processes in response to stresses</a:t>
            </a:r>
            <a:r>
              <a:rPr lang="en-GB" dirty="0"/>
              <a:t> </a:t>
            </a:r>
          </a:p>
          <a:p>
            <a:endParaRPr lang="en-GB" dirty="0"/>
          </a:p>
        </p:txBody>
      </p:sp>
      <p:sp>
        <p:nvSpPr>
          <p:cNvPr id="4" name="Slide Number Placeholder 3"/>
          <p:cNvSpPr>
            <a:spLocks noGrp="1"/>
          </p:cNvSpPr>
          <p:nvPr>
            <p:ph type="sldNum" sz="quarter" idx="5"/>
          </p:nvPr>
        </p:nvSpPr>
        <p:spPr/>
        <p:txBody>
          <a:bodyPr/>
          <a:lstStyle/>
          <a:p>
            <a:fld id="{A5AA8AF6-0518-8D4A-AAF0-94CD7A6AC2AB}" type="slidenum">
              <a:rPr lang="en-GB" smtClean="0"/>
              <a:t>8</a:t>
            </a:fld>
            <a:endParaRPr lang="en-GB"/>
          </a:p>
        </p:txBody>
      </p:sp>
    </p:spTree>
    <p:extLst>
      <p:ext uri="{BB962C8B-B14F-4D97-AF65-F5344CB8AC3E}">
        <p14:creationId xmlns:p14="http://schemas.microsoft.com/office/powerpoint/2010/main" val="3961404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Trauma can be a contributory factor in the development of OA but not as often as many people believe. Certain sports, such as football and skiing, can cause injuries particularly to the knees that may predispose to osteoarthritis. Some occupations, particularly heavy work such as agriculture may also contribute. Trauma to joints through infection and accidents such as Road Traffic Accidents will increase the risk of developing OA  but it can occur in those who have never done any more than move from their sofa to their office desk. </a:t>
            </a:r>
          </a:p>
          <a:p>
            <a:endParaRPr lang="en-GB" dirty="0"/>
          </a:p>
          <a:p>
            <a:endParaRPr lang="en-GB" dirty="0"/>
          </a:p>
        </p:txBody>
      </p:sp>
      <p:sp>
        <p:nvSpPr>
          <p:cNvPr id="4" name="Slide Number Placeholder 3"/>
          <p:cNvSpPr>
            <a:spLocks noGrp="1"/>
          </p:cNvSpPr>
          <p:nvPr>
            <p:ph type="sldNum" sz="quarter" idx="5"/>
          </p:nvPr>
        </p:nvSpPr>
        <p:spPr/>
        <p:txBody>
          <a:bodyPr/>
          <a:lstStyle/>
          <a:p>
            <a:fld id="{A5AA8AF6-0518-8D4A-AAF0-94CD7A6AC2AB}" type="slidenum">
              <a:rPr lang="en-GB" smtClean="0"/>
              <a:t>9</a:t>
            </a:fld>
            <a:endParaRPr lang="en-GB"/>
          </a:p>
        </p:txBody>
      </p:sp>
    </p:spTree>
    <p:extLst>
      <p:ext uri="{BB962C8B-B14F-4D97-AF65-F5344CB8AC3E}">
        <p14:creationId xmlns:p14="http://schemas.microsoft.com/office/powerpoint/2010/main" val="9381602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jp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jp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9.emf"/><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lour - Title Slide">
    <p:spTree>
      <p:nvGrpSpPr>
        <p:cNvPr id="1" name=""/>
        <p:cNvGrpSpPr/>
        <p:nvPr/>
      </p:nvGrpSpPr>
      <p:grpSpPr>
        <a:xfrm>
          <a:off x="0" y="0"/>
          <a:ext cx="0" cy="0"/>
          <a:chOff x="0" y="0"/>
          <a:chExt cx="0" cy="0"/>
        </a:xfrm>
      </p:grpSpPr>
      <p:pic>
        <p:nvPicPr>
          <p:cNvPr id="4" name="Picture 3" descr="ShieldTint-1_lef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040313" cy="649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a:spLocks noChangeArrowheads="1"/>
          </p:cNvSpPr>
          <p:nvPr/>
        </p:nvSpPr>
        <p:spPr bwMode="auto">
          <a:xfrm>
            <a:off x="5640388" y="6046788"/>
            <a:ext cx="3186112"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fontAlgn="auto">
              <a:spcBef>
                <a:spcPts val="0"/>
              </a:spcBef>
              <a:spcAft>
                <a:spcPts val="0"/>
              </a:spcAft>
              <a:defRPr/>
            </a:pPr>
            <a:r>
              <a:rPr lang="en-GB" sz="1600" b="1" dirty="0">
                <a:solidFill>
                  <a:srgbClr val="BCDCE8"/>
                </a:solidFill>
                <a:latin typeface="Palatino Linotype" charset="0"/>
                <a:cs typeface="Palatino Linotype" charset="0"/>
              </a:rPr>
              <a:t>It’s the Keele difference.</a:t>
            </a:r>
          </a:p>
        </p:txBody>
      </p:sp>
      <p:pic>
        <p:nvPicPr>
          <p:cNvPr id="6" name="Picture 5" descr="KeeleUni-RGB_Colou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48463" y="303213"/>
            <a:ext cx="2078037" cy="1055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 Placeholder 16"/>
          <p:cNvSpPr>
            <a:spLocks noGrp="1"/>
          </p:cNvSpPr>
          <p:nvPr>
            <p:ph type="body" sz="quarter" idx="11"/>
          </p:nvPr>
        </p:nvSpPr>
        <p:spPr>
          <a:xfrm>
            <a:off x="998539" y="2854477"/>
            <a:ext cx="6740525" cy="783721"/>
          </a:xfrm>
          <a:prstGeom prst="rect">
            <a:avLst/>
          </a:prstGeom>
        </p:spPr>
        <p:txBody>
          <a:bodyPr>
            <a:normAutofit/>
          </a:bodyPr>
          <a:lstStyle>
            <a:lvl1pPr marL="0" indent="0">
              <a:buNone/>
              <a:defRPr sz="3600" baseline="0">
                <a:solidFill>
                  <a:schemeClr val="tx1"/>
                </a:solidFill>
                <a:latin typeface="Palatino Linotype"/>
                <a:cs typeface="Palatino Linotype"/>
              </a:defRPr>
            </a:lvl1pPr>
          </a:lstStyle>
          <a:p>
            <a:pPr lvl="0"/>
            <a:r>
              <a:rPr lang="en-GB"/>
              <a:t>Click to edit Master text styles</a:t>
            </a:r>
          </a:p>
        </p:txBody>
      </p:sp>
      <p:sp>
        <p:nvSpPr>
          <p:cNvPr id="15" name="Text Placeholder 16"/>
          <p:cNvSpPr>
            <a:spLocks noGrp="1"/>
          </p:cNvSpPr>
          <p:nvPr>
            <p:ph type="body" sz="quarter" idx="12"/>
          </p:nvPr>
        </p:nvSpPr>
        <p:spPr>
          <a:xfrm>
            <a:off x="998539" y="3638198"/>
            <a:ext cx="6740525" cy="535807"/>
          </a:xfrm>
          <a:prstGeom prst="rect">
            <a:avLst/>
          </a:prstGeom>
        </p:spPr>
        <p:txBody>
          <a:bodyPr/>
          <a:lstStyle>
            <a:lvl1pPr marL="0" indent="0">
              <a:buNone/>
              <a:defRPr sz="1600" baseline="0">
                <a:latin typeface="Arial"/>
                <a:cs typeface="Arial"/>
              </a:defRPr>
            </a:lvl1pPr>
          </a:lstStyle>
          <a:p>
            <a:pPr lvl="0"/>
            <a:r>
              <a:rPr lang="en-GB"/>
              <a:t>Click to edit Master text styles</a:t>
            </a:r>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4838" y="353914"/>
            <a:ext cx="1376914" cy="1256406"/>
          </a:xfrm>
          <a:prstGeom prst="rect">
            <a:avLst/>
          </a:prstGeom>
        </p:spPr>
      </p:pic>
    </p:spTree>
    <p:extLst>
      <p:ext uri="{BB962C8B-B14F-4D97-AF65-F5344CB8AC3E}">
        <p14:creationId xmlns:p14="http://schemas.microsoft.com/office/powerpoint/2010/main" val="102379562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0"/>
            <a:ext cx="8229600" cy="1143000"/>
          </a:xfrm>
          <a:prstGeom prst="rect">
            <a:avLst/>
          </a:prstGeom>
        </p:spPr>
        <p:txBody>
          <a:bodyPr/>
          <a:lstStyle/>
          <a:p>
            <a:r>
              <a:rPr lang="en-GB"/>
              <a:t>Click to edit Master title style</a:t>
            </a:r>
          </a:p>
        </p:txBody>
      </p:sp>
      <p:sp>
        <p:nvSpPr>
          <p:cNvPr id="3" name="Content Placeholder 2"/>
          <p:cNvSpPr>
            <a:spLocks noGrp="1"/>
          </p:cNvSpPr>
          <p:nvPr>
            <p:ph idx="1"/>
          </p:nvPr>
        </p:nvSpPr>
        <p:spPr>
          <a:xfrm>
            <a:off x="457200" y="2209793"/>
            <a:ext cx="8229600" cy="438756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707894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4962"/>
            <a:ext cx="8229600" cy="1143000"/>
          </a:xfrm>
          <a:prstGeom prst="rect">
            <a:avLst/>
          </a:prstGeom>
        </p:spPr>
        <p:txBody>
          <a:bodyPr/>
          <a:lstStyle/>
          <a:p>
            <a:r>
              <a:rPr lang="en-GB"/>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13/12/2019</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a:p>
        </p:txBody>
      </p:sp>
    </p:spTree>
    <p:extLst>
      <p:ext uri="{BB962C8B-B14F-4D97-AF65-F5344CB8AC3E}">
        <p14:creationId xmlns:p14="http://schemas.microsoft.com/office/powerpoint/2010/main" val="2039018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13/12/2019</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a:p>
        </p:txBody>
      </p:sp>
    </p:spTree>
    <p:extLst>
      <p:ext uri="{BB962C8B-B14F-4D97-AF65-F5344CB8AC3E}">
        <p14:creationId xmlns:p14="http://schemas.microsoft.com/office/powerpoint/2010/main" val="2903552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45840"/>
            <a:ext cx="8229600" cy="1143000"/>
          </a:xfrm>
          <a:prstGeom prst="rect">
            <a:avLst/>
          </a:prstGeom>
        </p:spPr>
        <p:txBody>
          <a:bodyPr/>
          <a:lstStyle/>
          <a:p>
            <a:r>
              <a:rPr lang="en-GB"/>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13/12/2019</a:t>
            </a:fld>
            <a:endParaRPr lang="en-GB"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dirty="0"/>
          </a:p>
        </p:txBody>
      </p:sp>
    </p:spTree>
    <p:extLst>
      <p:ext uri="{BB962C8B-B14F-4D97-AF65-F5344CB8AC3E}">
        <p14:creationId xmlns:p14="http://schemas.microsoft.com/office/powerpoint/2010/main" val="991512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1C3D0-6485-6540-9B57-3DC9906199E8}"/>
              </a:ext>
            </a:extLst>
          </p:cNvPr>
          <p:cNvSpPr>
            <a:spLocks noGrp="1"/>
          </p:cNvSpPr>
          <p:nvPr>
            <p:ph type="title"/>
          </p:nvPr>
        </p:nvSpPr>
        <p:spPr>
          <a:xfrm>
            <a:off x="623888" y="1709738"/>
            <a:ext cx="78867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ABEA78B-DE53-924B-913B-B81B58BEC6F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2DACD2F-6CB3-7847-B1BE-BCAFDFA7A889}"/>
              </a:ext>
            </a:extLst>
          </p:cNvPr>
          <p:cNvSpPr>
            <a:spLocks noGrp="1"/>
          </p:cNvSpPr>
          <p:nvPr>
            <p:ph type="dt" sz="half" idx="10"/>
          </p:nvPr>
        </p:nvSpPr>
        <p:spPr/>
        <p:txBody>
          <a:bodyPr/>
          <a:lstStyle/>
          <a:p>
            <a:fld id="{D0A225A1-A68E-604A-8104-D316AE4BEE11}" type="datetimeFigureOut">
              <a:rPr lang="en-US" smtClean="0"/>
              <a:t>12/13/19</a:t>
            </a:fld>
            <a:endParaRPr lang="en-US"/>
          </a:p>
        </p:txBody>
      </p:sp>
      <p:sp>
        <p:nvSpPr>
          <p:cNvPr id="5" name="Footer Placeholder 4">
            <a:extLst>
              <a:ext uri="{FF2B5EF4-FFF2-40B4-BE49-F238E27FC236}">
                <a16:creationId xmlns:a16="http://schemas.microsoft.com/office/drawing/2014/main" id="{11F5ABE4-EDDD-3143-A535-5B774E570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27D15F-FEE6-3843-B431-842D121C5B03}"/>
              </a:ext>
            </a:extLst>
          </p:cNvPr>
          <p:cNvSpPr>
            <a:spLocks noGrp="1"/>
          </p:cNvSpPr>
          <p:nvPr>
            <p:ph type="sldNum" sz="quarter" idx="12"/>
          </p:nvPr>
        </p:nvSpPr>
        <p:spPr/>
        <p:txBody>
          <a:bodyPr/>
          <a:lstStyle/>
          <a:p>
            <a:fld id="{54A15AE4-A3D3-3D46-8918-4F3C2E88236F}" type="slidenum">
              <a:rPr lang="en-US" smtClean="0"/>
              <a:t>‹#›</a:t>
            </a:fld>
            <a:endParaRPr lang="en-US"/>
          </a:p>
        </p:txBody>
      </p:sp>
    </p:spTree>
    <p:extLst>
      <p:ext uri="{BB962C8B-B14F-4D97-AF65-F5344CB8AC3E}">
        <p14:creationId xmlns:p14="http://schemas.microsoft.com/office/powerpoint/2010/main" val="1323128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10BC-35ED-EE4D-BB79-223C8C2BAEA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2959CCE1-963C-7C4F-96A6-BC7F58CA71E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4D3DE9A-DE51-D34B-ABD6-19C69615DF5C}"/>
              </a:ext>
            </a:extLst>
          </p:cNvPr>
          <p:cNvSpPr>
            <a:spLocks noGrp="1"/>
          </p:cNvSpPr>
          <p:nvPr>
            <p:ph type="dt" sz="half" idx="10"/>
          </p:nvPr>
        </p:nvSpPr>
        <p:spPr/>
        <p:txBody>
          <a:bodyPr/>
          <a:lstStyle/>
          <a:p>
            <a:fld id="{F3ABA66F-9505-4A4B-BC74-41E980D2F200}" type="datetimeFigureOut">
              <a:rPr lang="en-GB" smtClean="0"/>
              <a:t>13/12/2019</a:t>
            </a:fld>
            <a:endParaRPr lang="en-GB"/>
          </a:p>
        </p:txBody>
      </p:sp>
      <p:sp>
        <p:nvSpPr>
          <p:cNvPr id="5" name="Footer Placeholder 4">
            <a:extLst>
              <a:ext uri="{FF2B5EF4-FFF2-40B4-BE49-F238E27FC236}">
                <a16:creationId xmlns:a16="http://schemas.microsoft.com/office/drawing/2014/main" id="{BC89D2D3-2D3B-2E44-A2AC-C1742AD5D9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3AA467-3AB1-D249-8A41-88C64F0FAAE7}"/>
              </a:ext>
            </a:extLst>
          </p:cNvPr>
          <p:cNvSpPr>
            <a:spLocks noGrp="1"/>
          </p:cNvSpPr>
          <p:nvPr>
            <p:ph type="sldNum" sz="quarter" idx="12"/>
          </p:nvPr>
        </p:nvSpPr>
        <p:spPr/>
        <p:txBody>
          <a:bodyPr/>
          <a:lstStyle/>
          <a:p>
            <a:fld id="{2106F5B2-5728-1A44-8BDA-8D438BCE4834}" type="slidenum">
              <a:rPr lang="en-GB" smtClean="0"/>
              <a:t>‹#›</a:t>
            </a:fld>
            <a:endParaRPr lang="en-GB"/>
          </a:p>
        </p:txBody>
      </p:sp>
    </p:spTree>
    <p:extLst>
      <p:ext uri="{BB962C8B-B14F-4D97-AF65-F5344CB8AC3E}">
        <p14:creationId xmlns:p14="http://schemas.microsoft.com/office/powerpoint/2010/main" val="777666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B8F3D-09EB-0340-B00C-22C2D698A329}"/>
              </a:ext>
            </a:extLst>
          </p:cNvPr>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E63BAD3-A72C-3E42-A348-D24E94C042F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F4981E1-B657-9744-BE11-E91A98FC848C}"/>
              </a:ext>
            </a:extLst>
          </p:cNvPr>
          <p:cNvSpPr>
            <a:spLocks noGrp="1"/>
          </p:cNvSpPr>
          <p:nvPr>
            <p:ph type="dt" sz="half" idx="10"/>
          </p:nvPr>
        </p:nvSpPr>
        <p:spPr/>
        <p:txBody>
          <a:bodyPr/>
          <a:lstStyle/>
          <a:p>
            <a:fld id="{D0A225A1-A68E-604A-8104-D316AE4BEE11}" type="datetimeFigureOut">
              <a:rPr lang="en-US" smtClean="0"/>
              <a:t>12/13/19</a:t>
            </a:fld>
            <a:endParaRPr lang="en-US"/>
          </a:p>
        </p:txBody>
      </p:sp>
      <p:sp>
        <p:nvSpPr>
          <p:cNvPr id="5" name="Footer Placeholder 4">
            <a:extLst>
              <a:ext uri="{FF2B5EF4-FFF2-40B4-BE49-F238E27FC236}">
                <a16:creationId xmlns:a16="http://schemas.microsoft.com/office/drawing/2014/main" id="{B90AE534-00FF-6749-A149-38B8695CE8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D4F6E-F475-5848-B7F4-39AF92A7DF39}"/>
              </a:ext>
            </a:extLst>
          </p:cNvPr>
          <p:cNvSpPr>
            <a:spLocks noGrp="1"/>
          </p:cNvSpPr>
          <p:nvPr>
            <p:ph type="sldNum" sz="quarter" idx="12"/>
          </p:nvPr>
        </p:nvSpPr>
        <p:spPr/>
        <p:txBody>
          <a:bodyPr/>
          <a:lstStyle/>
          <a:p>
            <a:fld id="{54A15AE4-A3D3-3D46-8918-4F3C2E88236F}" type="slidenum">
              <a:rPr lang="en-US" smtClean="0"/>
              <a:t>‹#›</a:t>
            </a:fld>
            <a:endParaRPr lang="en-US"/>
          </a:p>
        </p:txBody>
      </p:sp>
    </p:spTree>
    <p:extLst>
      <p:ext uri="{BB962C8B-B14F-4D97-AF65-F5344CB8AC3E}">
        <p14:creationId xmlns:p14="http://schemas.microsoft.com/office/powerpoint/2010/main" val="900060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46680-E80B-9F4E-8A0E-CCE8C398675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731F3B7-9C34-AE4C-BBEA-C3B129225FC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108DC81-A625-354E-BDF2-643B7BEFF4AB}"/>
              </a:ext>
            </a:extLst>
          </p:cNvPr>
          <p:cNvSpPr>
            <a:spLocks noGrp="1"/>
          </p:cNvSpPr>
          <p:nvPr>
            <p:ph type="dt" sz="half" idx="10"/>
          </p:nvPr>
        </p:nvSpPr>
        <p:spPr/>
        <p:txBody>
          <a:bodyPr/>
          <a:lstStyle/>
          <a:p>
            <a:fld id="{D0A225A1-A68E-604A-8104-D316AE4BEE11}" type="datetimeFigureOut">
              <a:rPr lang="en-US" smtClean="0"/>
              <a:t>12/13/19</a:t>
            </a:fld>
            <a:endParaRPr lang="en-US"/>
          </a:p>
        </p:txBody>
      </p:sp>
      <p:sp>
        <p:nvSpPr>
          <p:cNvPr id="5" name="Footer Placeholder 4">
            <a:extLst>
              <a:ext uri="{FF2B5EF4-FFF2-40B4-BE49-F238E27FC236}">
                <a16:creationId xmlns:a16="http://schemas.microsoft.com/office/drawing/2014/main" id="{84BB9D48-29AC-714B-AE63-94B89FC972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AB0356-C9B5-964A-86E2-CF693FFEEA7A}"/>
              </a:ext>
            </a:extLst>
          </p:cNvPr>
          <p:cNvSpPr>
            <a:spLocks noGrp="1"/>
          </p:cNvSpPr>
          <p:nvPr>
            <p:ph type="sldNum" sz="quarter" idx="12"/>
          </p:nvPr>
        </p:nvSpPr>
        <p:spPr/>
        <p:txBody>
          <a:bodyPr/>
          <a:lstStyle/>
          <a:p>
            <a:fld id="{54A15AE4-A3D3-3D46-8918-4F3C2E88236F}" type="slidenum">
              <a:rPr lang="en-US" smtClean="0"/>
              <a:t>‹#›</a:t>
            </a:fld>
            <a:endParaRPr lang="en-US"/>
          </a:p>
        </p:txBody>
      </p:sp>
    </p:spTree>
    <p:extLst>
      <p:ext uri="{BB962C8B-B14F-4D97-AF65-F5344CB8AC3E}">
        <p14:creationId xmlns:p14="http://schemas.microsoft.com/office/powerpoint/2010/main" val="2019744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1C3D0-6485-6540-9B57-3DC9906199E8}"/>
              </a:ext>
            </a:extLst>
          </p:cNvPr>
          <p:cNvSpPr>
            <a:spLocks noGrp="1"/>
          </p:cNvSpPr>
          <p:nvPr>
            <p:ph type="title"/>
          </p:nvPr>
        </p:nvSpPr>
        <p:spPr>
          <a:xfrm>
            <a:off x="623888" y="1709738"/>
            <a:ext cx="78867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ABEA78B-DE53-924B-913B-B81B58BEC6F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2DACD2F-6CB3-7847-B1BE-BCAFDFA7A889}"/>
              </a:ext>
            </a:extLst>
          </p:cNvPr>
          <p:cNvSpPr>
            <a:spLocks noGrp="1"/>
          </p:cNvSpPr>
          <p:nvPr>
            <p:ph type="dt" sz="half" idx="10"/>
          </p:nvPr>
        </p:nvSpPr>
        <p:spPr/>
        <p:txBody>
          <a:bodyPr/>
          <a:lstStyle/>
          <a:p>
            <a:fld id="{D0A225A1-A68E-604A-8104-D316AE4BEE11}" type="datetimeFigureOut">
              <a:rPr lang="en-US" smtClean="0"/>
              <a:t>12/13/19</a:t>
            </a:fld>
            <a:endParaRPr lang="en-US"/>
          </a:p>
        </p:txBody>
      </p:sp>
      <p:sp>
        <p:nvSpPr>
          <p:cNvPr id="5" name="Footer Placeholder 4">
            <a:extLst>
              <a:ext uri="{FF2B5EF4-FFF2-40B4-BE49-F238E27FC236}">
                <a16:creationId xmlns:a16="http://schemas.microsoft.com/office/drawing/2014/main" id="{11F5ABE4-EDDD-3143-A535-5B774E570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27D15F-FEE6-3843-B431-842D121C5B03}"/>
              </a:ext>
            </a:extLst>
          </p:cNvPr>
          <p:cNvSpPr>
            <a:spLocks noGrp="1"/>
          </p:cNvSpPr>
          <p:nvPr>
            <p:ph type="sldNum" sz="quarter" idx="12"/>
          </p:nvPr>
        </p:nvSpPr>
        <p:spPr/>
        <p:txBody>
          <a:bodyPr/>
          <a:lstStyle/>
          <a:p>
            <a:fld id="{54A15AE4-A3D3-3D46-8918-4F3C2E88236F}" type="slidenum">
              <a:rPr lang="en-US" smtClean="0"/>
              <a:t>‹#›</a:t>
            </a:fld>
            <a:endParaRPr lang="en-US"/>
          </a:p>
        </p:txBody>
      </p:sp>
    </p:spTree>
    <p:extLst>
      <p:ext uri="{BB962C8B-B14F-4D97-AF65-F5344CB8AC3E}">
        <p14:creationId xmlns:p14="http://schemas.microsoft.com/office/powerpoint/2010/main" val="2261244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74C1C-297F-9240-8ECC-ECCB9DC2920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47276C-B814-4A43-A169-0271D46BC1F3}"/>
              </a:ext>
            </a:extLst>
          </p:cNvPr>
          <p:cNvSpPr>
            <a:spLocks noGrp="1"/>
          </p:cNvSpPr>
          <p:nvPr>
            <p:ph sz="half" idx="1"/>
          </p:nvPr>
        </p:nvSpPr>
        <p:spPr>
          <a:xfrm>
            <a:off x="62865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7E3612D-5591-A949-BA6F-59A49A7EF86C}"/>
              </a:ext>
            </a:extLst>
          </p:cNvPr>
          <p:cNvSpPr>
            <a:spLocks noGrp="1"/>
          </p:cNvSpPr>
          <p:nvPr>
            <p:ph sz="half" idx="2"/>
          </p:nvPr>
        </p:nvSpPr>
        <p:spPr>
          <a:xfrm>
            <a:off x="464820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ABE055F-0141-2D40-A900-4133EDE679BF}"/>
              </a:ext>
            </a:extLst>
          </p:cNvPr>
          <p:cNvSpPr>
            <a:spLocks noGrp="1"/>
          </p:cNvSpPr>
          <p:nvPr>
            <p:ph type="dt" sz="half" idx="10"/>
          </p:nvPr>
        </p:nvSpPr>
        <p:spPr/>
        <p:txBody>
          <a:bodyPr/>
          <a:lstStyle/>
          <a:p>
            <a:fld id="{D0A225A1-A68E-604A-8104-D316AE4BEE11}" type="datetimeFigureOut">
              <a:rPr lang="en-US" smtClean="0"/>
              <a:t>12/13/19</a:t>
            </a:fld>
            <a:endParaRPr lang="en-US"/>
          </a:p>
        </p:txBody>
      </p:sp>
      <p:sp>
        <p:nvSpPr>
          <p:cNvPr id="6" name="Footer Placeholder 5">
            <a:extLst>
              <a:ext uri="{FF2B5EF4-FFF2-40B4-BE49-F238E27FC236}">
                <a16:creationId xmlns:a16="http://schemas.microsoft.com/office/drawing/2014/main" id="{47B31EBF-DDE2-3047-ACE5-31A898DB9E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6BB5CF-89B3-F74F-82F9-0F234A8729E0}"/>
              </a:ext>
            </a:extLst>
          </p:cNvPr>
          <p:cNvSpPr>
            <a:spLocks noGrp="1"/>
          </p:cNvSpPr>
          <p:nvPr>
            <p:ph type="sldNum" sz="quarter" idx="12"/>
          </p:nvPr>
        </p:nvSpPr>
        <p:spPr/>
        <p:txBody>
          <a:bodyPr/>
          <a:lstStyle/>
          <a:p>
            <a:fld id="{54A15AE4-A3D3-3D46-8918-4F3C2E88236F}" type="slidenum">
              <a:rPr lang="en-US" smtClean="0"/>
              <a:t>‹#›</a:t>
            </a:fld>
            <a:endParaRPr lang="en-US"/>
          </a:p>
        </p:txBody>
      </p:sp>
    </p:spTree>
    <p:extLst>
      <p:ext uri="{BB962C8B-B14F-4D97-AF65-F5344CB8AC3E}">
        <p14:creationId xmlns:p14="http://schemas.microsoft.com/office/powerpoint/2010/main" val="2740683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ur - Content Slide">
    <p:spTree>
      <p:nvGrpSpPr>
        <p:cNvPr id="1" name=""/>
        <p:cNvGrpSpPr/>
        <p:nvPr/>
      </p:nvGrpSpPr>
      <p:grpSpPr>
        <a:xfrm>
          <a:off x="0" y="0"/>
          <a:ext cx="0" cy="0"/>
          <a:chOff x="0" y="0"/>
          <a:chExt cx="0" cy="0"/>
        </a:xfrm>
      </p:grpSpPr>
      <p:pic>
        <p:nvPicPr>
          <p:cNvPr id="7" name="Picture 3" descr="ShieldTint-2_righ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56300" y="0"/>
            <a:ext cx="31877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GB"/>
              <a:t>Click to edit Master title style</a:t>
            </a:r>
            <a:endParaRPr lang="en-US" dirty="0"/>
          </a:p>
        </p:txBody>
      </p:sp>
      <p:sp>
        <p:nvSpPr>
          <p:cNvPr id="3" name="Content Placeholder 2"/>
          <p:cNvSpPr>
            <a:spLocks noGrp="1"/>
          </p:cNvSpPr>
          <p:nvPr>
            <p:ph sz="half" idx="1"/>
          </p:nvPr>
        </p:nvSpPr>
        <p:spPr>
          <a:xfrm>
            <a:off x="457200" y="1600202"/>
            <a:ext cx="4038600" cy="356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48200" y="1600202"/>
            <a:ext cx="4038600" cy="356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13053925"/>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3656D-F8DD-A244-9467-C12961E05A24}"/>
              </a:ext>
            </a:extLst>
          </p:cNvPr>
          <p:cNvSpPr>
            <a:spLocks noGrp="1"/>
          </p:cNvSpPr>
          <p:nvPr>
            <p:ph type="title"/>
          </p:nvPr>
        </p:nvSpPr>
        <p:spPr>
          <a:xfrm>
            <a:off x="630238" y="365125"/>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91621B5-6B90-1A4E-86B0-B56D20416DE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4BEB918-8B50-1D49-898F-A31C1915B257}"/>
              </a:ext>
            </a:extLst>
          </p:cNvPr>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8C5D18B-B409-4041-A19B-5387216C4D0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D4F5465-3A3D-7E40-91E2-AD4C07D431C4}"/>
              </a:ext>
            </a:extLst>
          </p:cNvPr>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C52F546-36C1-3B43-B318-2FB9CD3D3EEC}"/>
              </a:ext>
            </a:extLst>
          </p:cNvPr>
          <p:cNvSpPr>
            <a:spLocks noGrp="1"/>
          </p:cNvSpPr>
          <p:nvPr>
            <p:ph type="dt" sz="half" idx="10"/>
          </p:nvPr>
        </p:nvSpPr>
        <p:spPr/>
        <p:txBody>
          <a:bodyPr/>
          <a:lstStyle/>
          <a:p>
            <a:fld id="{D0A225A1-A68E-604A-8104-D316AE4BEE11}" type="datetimeFigureOut">
              <a:rPr lang="en-US" smtClean="0"/>
              <a:t>12/13/19</a:t>
            </a:fld>
            <a:endParaRPr lang="en-US"/>
          </a:p>
        </p:txBody>
      </p:sp>
      <p:sp>
        <p:nvSpPr>
          <p:cNvPr id="8" name="Footer Placeholder 7">
            <a:extLst>
              <a:ext uri="{FF2B5EF4-FFF2-40B4-BE49-F238E27FC236}">
                <a16:creationId xmlns:a16="http://schemas.microsoft.com/office/drawing/2014/main" id="{863A92D0-B2BB-944E-97AE-8023C3B4C2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2D4593-9752-2242-B929-7FF59E8C3E81}"/>
              </a:ext>
            </a:extLst>
          </p:cNvPr>
          <p:cNvSpPr>
            <a:spLocks noGrp="1"/>
          </p:cNvSpPr>
          <p:nvPr>
            <p:ph type="sldNum" sz="quarter" idx="12"/>
          </p:nvPr>
        </p:nvSpPr>
        <p:spPr/>
        <p:txBody>
          <a:bodyPr/>
          <a:lstStyle/>
          <a:p>
            <a:fld id="{54A15AE4-A3D3-3D46-8918-4F3C2E88236F}" type="slidenum">
              <a:rPr lang="en-US" smtClean="0"/>
              <a:t>‹#›</a:t>
            </a:fld>
            <a:endParaRPr lang="en-US"/>
          </a:p>
        </p:txBody>
      </p:sp>
    </p:spTree>
    <p:extLst>
      <p:ext uri="{BB962C8B-B14F-4D97-AF65-F5344CB8AC3E}">
        <p14:creationId xmlns:p14="http://schemas.microsoft.com/office/powerpoint/2010/main" val="3817628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82721-7C05-964D-9B67-B02F478BAB2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F28871D-6DAC-6641-AC14-ED155F66288F}"/>
              </a:ext>
            </a:extLst>
          </p:cNvPr>
          <p:cNvSpPr>
            <a:spLocks noGrp="1"/>
          </p:cNvSpPr>
          <p:nvPr>
            <p:ph type="dt" sz="half" idx="10"/>
          </p:nvPr>
        </p:nvSpPr>
        <p:spPr/>
        <p:txBody>
          <a:bodyPr/>
          <a:lstStyle/>
          <a:p>
            <a:fld id="{D0A225A1-A68E-604A-8104-D316AE4BEE11}" type="datetimeFigureOut">
              <a:rPr lang="en-US" smtClean="0"/>
              <a:t>12/13/19</a:t>
            </a:fld>
            <a:endParaRPr lang="en-US"/>
          </a:p>
        </p:txBody>
      </p:sp>
      <p:sp>
        <p:nvSpPr>
          <p:cNvPr id="4" name="Footer Placeholder 3">
            <a:extLst>
              <a:ext uri="{FF2B5EF4-FFF2-40B4-BE49-F238E27FC236}">
                <a16:creationId xmlns:a16="http://schemas.microsoft.com/office/drawing/2014/main" id="{8A286817-DE00-FC41-98D6-82A82B526D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9E7AF2-BBFE-2049-8A68-83915ABE166B}"/>
              </a:ext>
            </a:extLst>
          </p:cNvPr>
          <p:cNvSpPr>
            <a:spLocks noGrp="1"/>
          </p:cNvSpPr>
          <p:nvPr>
            <p:ph type="sldNum" sz="quarter" idx="12"/>
          </p:nvPr>
        </p:nvSpPr>
        <p:spPr/>
        <p:txBody>
          <a:bodyPr/>
          <a:lstStyle/>
          <a:p>
            <a:fld id="{54A15AE4-A3D3-3D46-8918-4F3C2E88236F}" type="slidenum">
              <a:rPr lang="en-US" smtClean="0"/>
              <a:t>‹#›</a:t>
            </a:fld>
            <a:endParaRPr lang="en-US"/>
          </a:p>
        </p:txBody>
      </p:sp>
    </p:spTree>
    <p:extLst>
      <p:ext uri="{BB962C8B-B14F-4D97-AF65-F5344CB8AC3E}">
        <p14:creationId xmlns:p14="http://schemas.microsoft.com/office/powerpoint/2010/main" val="2785684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7073BB-C65A-2347-837D-7C5C2F240567}"/>
              </a:ext>
            </a:extLst>
          </p:cNvPr>
          <p:cNvSpPr>
            <a:spLocks noGrp="1"/>
          </p:cNvSpPr>
          <p:nvPr>
            <p:ph type="dt" sz="half" idx="10"/>
          </p:nvPr>
        </p:nvSpPr>
        <p:spPr/>
        <p:txBody>
          <a:bodyPr/>
          <a:lstStyle/>
          <a:p>
            <a:fld id="{D0A225A1-A68E-604A-8104-D316AE4BEE11}" type="datetimeFigureOut">
              <a:rPr lang="en-US" smtClean="0"/>
              <a:t>12/13/19</a:t>
            </a:fld>
            <a:endParaRPr lang="en-US"/>
          </a:p>
        </p:txBody>
      </p:sp>
      <p:sp>
        <p:nvSpPr>
          <p:cNvPr id="3" name="Footer Placeholder 2">
            <a:extLst>
              <a:ext uri="{FF2B5EF4-FFF2-40B4-BE49-F238E27FC236}">
                <a16:creationId xmlns:a16="http://schemas.microsoft.com/office/drawing/2014/main" id="{44A559E5-7749-404A-8494-6F2A0015C5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448E7C-FCCA-C04E-89DD-74F0A76ADA6D}"/>
              </a:ext>
            </a:extLst>
          </p:cNvPr>
          <p:cNvSpPr>
            <a:spLocks noGrp="1"/>
          </p:cNvSpPr>
          <p:nvPr>
            <p:ph type="sldNum" sz="quarter" idx="12"/>
          </p:nvPr>
        </p:nvSpPr>
        <p:spPr/>
        <p:txBody>
          <a:bodyPr/>
          <a:lstStyle/>
          <a:p>
            <a:fld id="{54A15AE4-A3D3-3D46-8918-4F3C2E88236F}" type="slidenum">
              <a:rPr lang="en-US" smtClean="0"/>
              <a:t>‹#›</a:t>
            </a:fld>
            <a:endParaRPr lang="en-US"/>
          </a:p>
        </p:txBody>
      </p:sp>
    </p:spTree>
    <p:extLst>
      <p:ext uri="{BB962C8B-B14F-4D97-AF65-F5344CB8AC3E}">
        <p14:creationId xmlns:p14="http://schemas.microsoft.com/office/powerpoint/2010/main" val="1820286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9C597-2563-384C-8AC8-74C5C16363BD}"/>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1F35923-0097-CC41-90E6-57EEF77BA43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AF9FE94-748B-0547-8C63-A62044991FA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8BB1C02-50D3-7F47-8352-D8D9468F4947}"/>
              </a:ext>
            </a:extLst>
          </p:cNvPr>
          <p:cNvSpPr>
            <a:spLocks noGrp="1"/>
          </p:cNvSpPr>
          <p:nvPr>
            <p:ph type="dt" sz="half" idx="10"/>
          </p:nvPr>
        </p:nvSpPr>
        <p:spPr/>
        <p:txBody>
          <a:bodyPr/>
          <a:lstStyle/>
          <a:p>
            <a:fld id="{D0A225A1-A68E-604A-8104-D316AE4BEE11}" type="datetimeFigureOut">
              <a:rPr lang="en-US" smtClean="0"/>
              <a:t>12/13/19</a:t>
            </a:fld>
            <a:endParaRPr lang="en-US"/>
          </a:p>
        </p:txBody>
      </p:sp>
      <p:sp>
        <p:nvSpPr>
          <p:cNvPr id="6" name="Footer Placeholder 5">
            <a:extLst>
              <a:ext uri="{FF2B5EF4-FFF2-40B4-BE49-F238E27FC236}">
                <a16:creationId xmlns:a16="http://schemas.microsoft.com/office/drawing/2014/main" id="{85DC0C15-1260-DF4B-8E80-B66EA49D3D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5B8174-3503-8A45-B93D-19CA2E999E17}"/>
              </a:ext>
            </a:extLst>
          </p:cNvPr>
          <p:cNvSpPr>
            <a:spLocks noGrp="1"/>
          </p:cNvSpPr>
          <p:nvPr>
            <p:ph type="sldNum" sz="quarter" idx="12"/>
          </p:nvPr>
        </p:nvSpPr>
        <p:spPr/>
        <p:txBody>
          <a:bodyPr/>
          <a:lstStyle/>
          <a:p>
            <a:fld id="{54A15AE4-A3D3-3D46-8918-4F3C2E88236F}" type="slidenum">
              <a:rPr lang="en-US" smtClean="0"/>
              <a:t>‹#›</a:t>
            </a:fld>
            <a:endParaRPr lang="en-US"/>
          </a:p>
        </p:txBody>
      </p:sp>
    </p:spTree>
    <p:extLst>
      <p:ext uri="{BB962C8B-B14F-4D97-AF65-F5344CB8AC3E}">
        <p14:creationId xmlns:p14="http://schemas.microsoft.com/office/powerpoint/2010/main" val="3837052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B07CE-5EC9-0F44-B72E-B712D80C0A16}"/>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3012E88-14F1-E644-9D82-360804075FC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558D6B-A011-1E4D-B2CC-E786621D155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CDC085-2579-0F42-84D6-2F5650FB6120}"/>
              </a:ext>
            </a:extLst>
          </p:cNvPr>
          <p:cNvSpPr>
            <a:spLocks noGrp="1"/>
          </p:cNvSpPr>
          <p:nvPr>
            <p:ph type="dt" sz="half" idx="10"/>
          </p:nvPr>
        </p:nvSpPr>
        <p:spPr/>
        <p:txBody>
          <a:bodyPr/>
          <a:lstStyle/>
          <a:p>
            <a:fld id="{D0A225A1-A68E-604A-8104-D316AE4BEE11}" type="datetimeFigureOut">
              <a:rPr lang="en-US" smtClean="0"/>
              <a:t>12/13/19</a:t>
            </a:fld>
            <a:endParaRPr lang="en-US"/>
          </a:p>
        </p:txBody>
      </p:sp>
      <p:sp>
        <p:nvSpPr>
          <p:cNvPr id="6" name="Footer Placeholder 5">
            <a:extLst>
              <a:ext uri="{FF2B5EF4-FFF2-40B4-BE49-F238E27FC236}">
                <a16:creationId xmlns:a16="http://schemas.microsoft.com/office/drawing/2014/main" id="{FD8D11DE-F451-EB46-B5B8-03D283F78D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4C7180-945F-3244-8E03-ED7C08C7A489}"/>
              </a:ext>
            </a:extLst>
          </p:cNvPr>
          <p:cNvSpPr>
            <a:spLocks noGrp="1"/>
          </p:cNvSpPr>
          <p:nvPr>
            <p:ph type="sldNum" sz="quarter" idx="12"/>
          </p:nvPr>
        </p:nvSpPr>
        <p:spPr/>
        <p:txBody>
          <a:bodyPr/>
          <a:lstStyle/>
          <a:p>
            <a:fld id="{54A15AE4-A3D3-3D46-8918-4F3C2E88236F}" type="slidenum">
              <a:rPr lang="en-US" smtClean="0"/>
              <a:t>‹#›</a:t>
            </a:fld>
            <a:endParaRPr lang="en-US"/>
          </a:p>
        </p:txBody>
      </p:sp>
    </p:spTree>
    <p:extLst>
      <p:ext uri="{BB962C8B-B14F-4D97-AF65-F5344CB8AC3E}">
        <p14:creationId xmlns:p14="http://schemas.microsoft.com/office/powerpoint/2010/main" val="26033135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B308D-2BE6-1C40-9E0D-C8C8F41DD25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E3DBD6D-2B9B-0D48-B890-0B5A83D5AD2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DC83BE7-0EED-6849-AE8B-57C19C1AFEA6}"/>
              </a:ext>
            </a:extLst>
          </p:cNvPr>
          <p:cNvSpPr>
            <a:spLocks noGrp="1"/>
          </p:cNvSpPr>
          <p:nvPr>
            <p:ph type="dt" sz="half" idx="10"/>
          </p:nvPr>
        </p:nvSpPr>
        <p:spPr/>
        <p:txBody>
          <a:bodyPr/>
          <a:lstStyle/>
          <a:p>
            <a:fld id="{D0A225A1-A68E-604A-8104-D316AE4BEE11}" type="datetimeFigureOut">
              <a:rPr lang="en-US" smtClean="0"/>
              <a:t>12/13/19</a:t>
            </a:fld>
            <a:endParaRPr lang="en-US"/>
          </a:p>
        </p:txBody>
      </p:sp>
      <p:sp>
        <p:nvSpPr>
          <p:cNvPr id="5" name="Footer Placeholder 4">
            <a:extLst>
              <a:ext uri="{FF2B5EF4-FFF2-40B4-BE49-F238E27FC236}">
                <a16:creationId xmlns:a16="http://schemas.microsoft.com/office/drawing/2014/main" id="{57396D9C-1090-AE4D-A4BF-20809E4AD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5CE96-4CDE-7A48-8BCE-55726A4B0047}"/>
              </a:ext>
            </a:extLst>
          </p:cNvPr>
          <p:cNvSpPr>
            <a:spLocks noGrp="1"/>
          </p:cNvSpPr>
          <p:nvPr>
            <p:ph type="sldNum" sz="quarter" idx="12"/>
          </p:nvPr>
        </p:nvSpPr>
        <p:spPr/>
        <p:txBody>
          <a:bodyPr/>
          <a:lstStyle/>
          <a:p>
            <a:fld id="{54A15AE4-A3D3-3D46-8918-4F3C2E88236F}" type="slidenum">
              <a:rPr lang="en-US" smtClean="0"/>
              <a:t>‹#›</a:t>
            </a:fld>
            <a:endParaRPr lang="en-US"/>
          </a:p>
        </p:txBody>
      </p:sp>
    </p:spTree>
    <p:extLst>
      <p:ext uri="{BB962C8B-B14F-4D97-AF65-F5344CB8AC3E}">
        <p14:creationId xmlns:p14="http://schemas.microsoft.com/office/powerpoint/2010/main" val="36083303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2F4E31-A9DD-9F4B-AB56-99F68C6277ED}"/>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03BEBE8-65F7-B24B-9E49-6CB9FC6D0489}"/>
              </a:ext>
            </a:extLst>
          </p:cNvPr>
          <p:cNvSpPr>
            <a:spLocks noGrp="1"/>
          </p:cNvSpPr>
          <p:nvPr>
            <p:ph type="body" orient="vert" idx="1"/>
          </p:nvPr>
        </p:nvSpPr>
        <p:spPr>
          <a:xfrm>
            <a:off x="628650" y="365125"/>
            <a:ext cx="57626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049F7D5-472E-2B45-8B88-67AFB497965E}"/>
              </a:ext>
            </a:extLst>
          </p:cNvPr>
          <p:cNvSpPr>
            <a:spLocks noGrp="1"/>
          </p:cNvSpPr>
          <p:nvPr>
            <p:ph type="dt" sz="half" idx="10"/>
          </p:nvPr>
        </p:nvSpPr>
        <p:spPr/>
        <p:txBody>
          <a:bodyPr/>
          <a:lstStyle/>
          <a:p>
            <a:fld id="{D0A225A1-A68E-604A-8104-D316AE4BEE11}" type="datetimeFigureOut">
              <a:rPr lang="en-US" smtClean="0"/>
              <a:t>12/13/19</a:t>
            </a:fld>
            <a:endParaRPr lang="en-US"/>
          </a:p>
        </p:txBody>
      </p:sp>
      <p:sp>
        <p:nvSpPr>
          <p:cNvPr id="5" name="Footer Placeholder 4">
            <a:extLst>
              <a:ext uri="{FF2B5EF4-FFF2-40B4-BE49-F238E27FC236}">
                <a16:creationId xmlns:a16="http://schemas.microsoft.com/office/drawing/2014/main" id="{EB1F56A8-D67F-644A-93B6-960F70851A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F18B-3A63-D74C-9E60-45F2702783F0}"/>
              </a:ext>
            </a:extLst>
          </p:cNvPr>
          <p:cNvSpPr>
            <a:spLocks noGrp="1"/>
          </p:cNvSpPr>
          <p:nvPr>
            <p:ph type="sldNum" sz="quarter" idx="12"/>
          </p:nvPr>
        </p:nvSpPr>
        <p:spPr/>
        <p:txBody>
          <a:bodyPr/>
          <a:lstStyle/>
          <a:p>
            <a:fld id="{54A15AE4-A3D3-3D46-8918-4F3C2E88236F}" type="slidenum">
              <a:rPr lang="en-US" smtClean="0"/>
              <a:t>‹#›</a:t>
            </a:fld>
            <a:endParaRPr lang="en-US"/>
          </a:p>
        </p:txBody>
      </p:sp>
    </p:spTree>
    <p:extLst>
      <p:ext uri="{BB962C8B-B14F-4D97-AF65-F5344CB8AC3E}">
        <p14:creationId xmlns:p14="http://schemas.microsoft.com/office/powerpoint/2010/main" val="1817078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lour - Title Slide">
    <p:spTree>
      <p:nvGrpSpPr>
        <p:cNvPr id="1" name=""/>
        <p:cNvGrpSpPr/>
        <p:nvPr/>
      </p:nvGrpSpPr>
      <p:grpSpPr>
        <a:xfrm>
          <a:off x="0" y="0"/>
          <a:ext cx="0" cy="0"/>
          <a:chOff x="0" y="0"/>
          <a:chExt cx="0" cy="0"/>
        </a:xfrm>
      </p:grpSpPr>
      <p:pic>
        <p:nvPicPr>
          <p:cNvPr id="4" name="Picture 3" descr="ShieldTint-1_lef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040313" cy="649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a:spLocks noChangeArrowheads="1"/>
          </p:cNvSpPr>
          <p:nvPr/>
        </p:nvSpPr>
        <p:spPr bwMode="auto">
          <a:xfrm>
            <a:off x="5640388" y="6046788"/>
            <a:ext cx="3186112"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fontAlgn="auto">
              <a:spcBef>
                <a:spcPts val="0"/>
              </a:spcBef>
              <a:spcAft>
                <a:spcPts val="0"/>
              </a:spcAft>
              <a:defRPr/>
            </a:pPr>
            <a:r>
              <a:rPr lang="en-GB" sz="1600" b="1" dirty="0">
                <a:solidFill>
                  <a:srgbClr val="BCDCE8"/>
                </a:solidFill>
                <a:latin typeface="Palatino Linotype" charset="0"/>
                <a:cs typeface="Palatino Linotype" charset="0"/>
              </a:rPr>
              <a:t>It’s the Keele difference.</a:t>
            </a:r>
          </a:p>
        </p:txBody>
      </p:sp>
      <p:pic>
        <p:nvPicPr>
          <p:cNvPr id="6" name="Picture 5" descr="KeeleUni-RGB_Colou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48463" y="303213"/>
            <a:ext cx="2078037" cy="1055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 Placeholder 16"/>
          <p:cNvSpPr>
            <a:spLocks noGrp="1"/>
          </p:cNvSpPr>
          <p:nvPr>
            <p:ph type="body" sz="quarter" idx="11"/>
          </p:nvPr>
        </p:nvSpPr>
        <p:spPr>
          <a:xfrm>
            <a:off x="998539" y="2854477"/>
            <a:ext cx="6740525" cy="783721"/>
          </a:xfrm>
          <a:prstGeom prst="rect">
            <a:avLst/>
          </a:prstGeom>
        </p:spPr>
        <p:txBody>
          <a:bodyPr>
            <a:normAutofit/>
          </a:bodyPr>
          <a:lstStyle>
            <a:lvl1pPr marL="0" indent="0">
              <a:buNone/>
              <a:defRPr sz="3600" baseline="0">
                <a:solidFill>
                  <a:schemeClr val="tx1"/>
                </a:solidFill>
                <a:latin typeface="Palatino Linotype"/>
                <a:cs typeface="Palatino Linotype"/>
              </a:defRPr>
            </a:lvl1pPr>
          </a:lstStyle>
          <a:p>
            <a:pPr lvl="0"/>
            <a:r>
              <a:rPr lang="en-GB"/>
              <a:t>Click to edit Master text styles</a:t>
            </a:r>
          </a:p>
        </p:txBody>
      </p:sp>
      <p:sp>
        <p:nvSpPr>
          <p:cNvPr id="15" name="Text Placeholder 16"/>
          <p:cNvSpPr>
            <a:spLocks noGrp="1"/>
          </p:cNvSpPr>
          <p:nvPr>
            <p:ph type="body" sz="quarter" idx="12"/>
          </p:nvPr>
        </p:nvSpPr>
        <p:spPr>
          <a:xfrm>
            <a:off x="998539" y="3638198"/>
            <a:ext cx="6740525" cy="535807"/>
          </a:xfrm>
          <a:prstGeom prst="rect">
            <a:avLst/>
          </a:prstGeom>
        </p:spPr>
        <p:txBody>
          <a:bodyPr/>
          <a:lstStyle>
            <a:lvl1pPr marL="0" indent="0">
              <a:buNone/>
              <a:defRPr sz="1600" baseline="0">
                <a:latin typeface="Arial"/>
                <a:cs typeface="Arial"/>
              </a:defRPr>
            </a:lvl1pPr>
          </a:lstStyle>
          <a:p>
            <a:pPr lvl="0"/>
            <a:r>
              <a:rPr lang="en-GB"/>
              <a:t>Click to edit Master text styles</a:t>
            </a:r>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4838" y="353914"/>
            <a:ext cx="1376914" cy="1256406"/>
          </a:xfrm>
          <a:prstGeom prst="rect">
            <a:avLst/>
          </a:prstGeom>
        </p:spPr>
      </p:pic>
    </p:spTree>
    <p:extLst>
      <p:ext uri="{BB962C8B-B14F-4D97-AF65-F5344CB8AC3E}">
        <p14:creationId xmlns:p14="http://schemas.microsoft.com/office/powerpoint/2010/main" val="1829479955"/>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lour no KD - Content Slide 2">
    <p:spTree>
      <p:nvGrpSpPr>
        <p:cNvPr id="1" name=""/>
        <p:cNvGrpSpPr/>
        <p:nvPr/>
      </p:nvGrpSpPr>
      <p:grpSpPr>
        <a:xfrm>
          <a:off x="0" y="0"/>
          <a:ext cx="0" cy="0"/>
          <a:chOff x="0" y="0"/>
          <a:chExt cx="0" cy="0"/>
        </a:xfrm>
      </p:grpSpPr>
      <p:pic>
        <p:nvPicPr>
          <p:cNvPr id="4" name="Picture 4" descr="KeeleUni-RGB_Colou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53275" y="5595938"/>
            <a:ext cx="1533525" cy="7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3" descr="ShieldTint-2_righ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56300" y="0"/>
            <a:ext cx="31877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GB"/>
              <a:t>Click to edit Master title style</a:t>
            </a:r>
            <a:endParaRPr lang="en-US" dirty="0"/>
          </a:p>
        </p:txBody>
      </p:sp>
      <p:sp>
        <p:nvSpPr>
          <p:cNvPr id="3" name="Content Placeholder 2"/>
          <p:cNvSpPr>
            <a:spLocks noGrp="1"/>
          </p:cNvSpPr>
          <p:nvPr>
            <p:ph sz="half" idx="1"/>
          </p:nvPr>
        </p:nvSpPr>
        <p:spPr>
          <a:xfrm>
            <a:off x="457200" y="1600202"/>
            <a:ext cx="8229600" cy="356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5453051"/>
            <a:ext cx="2030627" cy="1125275"/>
          </a:xfrm>
          <a:prstGeom prst="rect">
            <a:avLst/>
          </a:prstGeom>
        </p:spPr>
      </p:pic>
    </p:spTree>
    <p:extLst>
      <p:ext uri="{BB962C8B-B14F-4D97-AF65-F5344CB8AC3E}">
        <p14:creationId xmlns:p14="http://schemas.microsoft.com/office/powerpoint/2010/main" val="2092297408"/>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lour - Content Slide">
    <p:spTree>
      <p:nvGrpSpPr>
        <p:cNvPr id="1" name=""/>
        <p:cNvGrpSpPr/>
        <p:nvPr/>
      </p:nvGrpSpPr>
      <p:grpSpPr>
        <a:xfrm>
          <a:off x="0" y="0"/>
          <a:ext cx="0" cy="0"/>
          <a:chOff x="0" y="0"/>
          <a:chExt cx="0" cy="0"/>
        </a:xfrm>
      </p:grpSpPr>
      <p:pic>
        <p:nvPicPr>
          <p:cNvPr id="7" name="Picture 3" descr="ShieldTint-2_righ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56300" y="0"/>
            <a:ext cx="31877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GB"/>
              <a:t>Click to edit Master title style</a:t>
            </a:r>
            <a:endParaRPr lang="en-US" dirty="0"/>
          </a:p>
        </p:txBody>
      </p:sp>
      <p:sp>
        <p:nvSpPr>
          <p:cNvPr id="3" name="Content Placeholder 2"/>
          <p:cNvSpPr>
            <a:spLocks noGrp="1"/>
          </p:cNvSpPr>
          <p:nvPr>
            <p:ph sz="half" idx="1"/>
          </p:nvPr>
        </p:nvSpPr>
        <p:spPr>
          <a:xfrm>
            <a:off x="457200" y="1600202"/>
            <a:ext cx="4038600" cy="356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48200" y="1600202"/>
            <a:ext cx="4038600" cy="356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151955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ur no KD - Content Slide">
    <p:spTree>
      <p:nvGrpSpPr>
        <p:cNvPr id="1" name=""/>
        <p:cNvGrpSpPr/>
        <p:nvPr/>
      </p:nvGrpSpPr>
      <p:grpSpPr>
        <a:xfrm>
          <a:off x="0" y="0"/>
          <a:ext cx="0" cy="0"/>
          <a:chOff x="0" y="0"/>
          <a:chExt cx="0" cy="0"/>
        </a:xfrm>
      </p:grpSpPr>
      <p:pic>
        <p:nvPicPr>
          <p:cNvPr id="5" name="Picture 3" descr="KeeleUni-RGB_Colou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53275" y="5595938"/>
            <a:ext cx="1533525" cy="7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3" descr="ShieldTint-2_righ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56300" y="0"/>
            <a:ext cx="31877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GB"/>
              <a:t>Click to edit Master title style</a:t>
            </a:r>
            <a:endParaRPr lang="en-US" dirty="0"/>
          </a:p>
        </p:txBody>
      </p:sp>
      <p:sp>
        <p:nvSpPr>
          <p:cNvPr id="3" name="Content Placeholder 2"/>
          <p:cNvSpPr>
            <a:spLocks noGrp="1"/>
          </p:cNvSpPr>
          <p:nvPr>
            <p:ph sz="half" idx="1"/>
          </p:nvPr>
        </p:nvSpPr>
        <p:spPr>
          <a:xfrm>
            <a:off x="457200" y="1600202"/>
            <a:ext cx="4038600" cy="356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48200" y="1600202"/>
            <a:ext cx="4038600" cy="356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103" y="5431138"/>
            <a:ext cx="1701113" cy="942675"/>
          </a:xfrm>
          <a:prstGeom prst="rect">
            <a:avLst/>
          </a:prstGeom>
        </p:spPr>
      </p:pic>
    </p:spTree>
    <p:extLst>
      <p:ext uri="{BB962C8B-B14F-4D97-AF65-F5344CB8AC3E}">
        <p14:creationId xmlns:p14="http://schemas.microsoft.com/office/powerpoint/2010/main" val="816842115"/>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olour - Title Slide">
    <p:spTree>
      <p:nvGrpSpPr>
        <p:cNvPr id="1" name=""/>
        <p:cNvGrpSpPr/>
        <p:nvPr/>
      </p:nvGrpSpPr>
      <p:grpSpPr>
        <a:xfrm>
          <a:off x="0" y="0"/>
          <a:ext cx="0" cy="0"/>
          <a:chOff x="0" y="0"/>
          <a:chExt cx="0" cy="0"/>
        </a:xfrm>
      </p:grpSpPr>
      <p:pic>
        <p:nvPicPr>
          <p:cNvPr id="4" name="Picture 3" descr="ShieldTint-1_lef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040313" cy="649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a:spLocks noChangeArrowheads="1"/>
          </p:cNvSpPr>
          <p:nvPr/>
        </p:nvSpPr>
        <p:spPr bwMode="auto">
          <a:xfrm>
            <a:off x="5640388" y="6046788"/>
            <a:ext cx="3186112"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fontAlgn="auto">
              <a:spcBef>
                <a:spcPts val="0"/>
              </a:spcBef>
              <a:spcAft>
                <a:spcPts val="0"/>
              </a:spcAft>
              <a:defRPr/>
            </a:pPr>
            <a:r>
              <a:rPr lang="en-GB" sz="1600" b="1" dirty="0">
                <a:solidFill>
                  <a:srgbClr val="BCDCE8"/>
                </a:solidFill>
                <a:latin typeface="Palatino Linotype" charset="0"/>
                <a:cs typeface="Palatino Linotype" charset="0"/>
              </a:rPr>
              <a:t>It’s the Keele difference.</a:t>
            </a:r>
          </a:p>
        </p:txBody>
      </p:sp>
      <p:pic>
        <p:nvPicPr>
          <p:cNvPr id="6" name="Picture 5" descr="KeeleUni-RGB_Colou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48463" y="303213"/>
            <a:ext cx="2078037" cy="1055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 Placeholder 16"/>
          <p:cNvSpPr>
            <a:spLocks noGrp="1"/>
          </p:cNvSpPr>
          <p:nvPr>
            <p:ph type="body" sz="quarter" idx="11"/>
          </p:nvPr>
        </p:nvSpPr>
        <p:spPr>
          <a:xfrm>
            <a:off x="998539" y="2854477"/>
            <a:ext cx="6740525" cy="783721"/>
          </a:xfrm>
          <a:prstGeom prst="rect">
            <a:avLst/>
          </a:prstGeom>
        </p:spPr>
        <p:txBody>
          <a:bodyPr>
            <a:normAutofit/>
          </a:bodyPr>
          <a:lstStyle>
            <a:lvl1pPr marL="0" indent="0">
              <a:buNone/>
              <a:defRPr sz="3600" baseline="0">
                <a:solidFill>
                  <a:schemeClr val="tx1"/>
                </a:solidFill>
                <a:latin typeface="Palatino Linotype"/>
                <a:cs typeface="Palatino Linotype"/>
              </a:defRPr>
            </a:lvl1pPr>
          </a:lstStyle>
          <a:p>
            <a:pPr lvl="0"/>
            <a:r>
              <a:rPr lang="en-GB"/>
              <a:t>Click to edit Master text styles</a:t>
            </a:r>
          </a:p>
        </p:txBody>
      </p:sp>
      <p:sp>
        <p:nvSpPr>
          <p:cNvPr id="15" name="Text Placeholder 16"/>
          <p:cNvSpPr>
            <a:spLocks noGrp="1"/>
          </p:cNvSpPr>
          <p:nvPr>
            <p:ph type="body" sz="quarter" idx="12"/>
          </p:nvPr>
        </p:nvSpPr>
        <p:spPr>
          <a:xfrm>
            <a:off x="998539" y="3638198"/>
            <a:ext cx="6740525" cy="535807"/>
          </a:xfrm>
          <a:prstGeom prst="rect">
            <a:avLst/>
          </a:prstGeom>
        </p:spPr>
        <p:txBody>
          <a:bodyPr/>
          <a:lstStyle>
            <a:lvl1pPr marL="0" indent="0">
              <a:buNone/>
              <a:defRPr sz="1600" baseline="0">
                <a:latin typeface="Arial"/>
                <a:cs typeface="Arial"/>
              </a:defRPr>
            </a:lvl1pPr>
          </a:lstStyle>
          <a:p>
            <a:pPr lvl="0"/>
            <a:r>
              <a:rPr lang="en-GB"/>
              <a:t>Click to edit Master text styles</a:t>
            </a:r>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4838" y="353914"/>
            <a:ext cx="1376914" cy="1256406"/>
          </a:xfrm>
          <a:prstGeom prst="rect">
            <a:avLst/>
          </a:prstGeom>
        </p:spPr>
      </p:pic>
    </p:spTree>
    <p:extLst>
      <p:ext uri="{BB962C8B-B14F-4D97-AF65-F5344CB8AC3E}">
        <p14:creationId xmlns:p14="http://schemas.microsoft.com/office/powerpoint/2010/main" val="21402815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olour no KD - Content Slide 2">
    <p:spTree>
      <p:nvGrpSpPr>
        <p:cNvPr id="1" name=""/>
        <p:cNvGrpSpPr/>
        <p:nvPr/>
      </p:nvGrpSpPr>
      <p:grpSpPr>
        <a:xfrm>
          <a:off x="0" y="0"/>
          <a:ext cx="0" cy="0"/>
          <a:chOff x="0" y="0"/>
          <a:chExt cx="0" cy="0"/>
        </a:xfrm>
      </p:grpSpPr>
      <p:pic>
        <p:nvPicPr>
          <p:cNvPr id="4" name="Picture 4" descr="KeeleUni-RGB_Colou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53275" y="5595938"/>
            <a:ext cx="1533525" cy="7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3" descr="ShieldTint-2_righ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56300" y="0"/>
            <a:ext cx="31877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GB"/>
              <a:t>Click to edit Master title style</a:t>
            </a:r>
            <a:endParaRPr lang="en-US" dirty="0"/>
          </a:p>
        </p:txBody>
      </p:sp>
      <p:sp>
        <p:nvSpPr>
          <p:cNvPr id="3" name="Content Placeholder 2"/>
          <p:cNvSpPr>
            <a:spLocks noGrp="1"/>
          </p:cNvSpPr>
          <p:nvPr>
            <p:ph sz="half" idx="1"/>
          </p:nvPr>
        </p:nvSpPr>
        <p:spPr>
          <a:xfrm>
            <a:off x="457200" y="1600202"/>
            <a:ext cx="8229600" cy="356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5453051"/>
            <a:ext cx="2030627" cy="1125275"/>
          </a:xfrm>
          <a:prstGeom prst="rect">
            <a:avLst/>
          </a:prstGeom>
        </p:spPr>
      </p:pic>
    </p:spTree>
    <p:extLst>
      <p:ext uri="{BB962C8B-B14F-4D97-AF65-F5344CB8AC3E}">
        <p14:creationId xmlns:p14="http://schemas.microsoft.com/office/powerpoint/2010/main" val="39473068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olour - Content Slide">
    <p:spTree>
      <p:nvGrpSpPr>
        <p:cNvPr id="1" name=""/>
        <p:cNvGrpSpPr/>
        <p:nvPr/>
      </p:nvGrpSpPr>
      <p:grpSpPr>
        <a:xfrm>
          <a:off x="0" y="0"/>
          <a:ext cx="0" cy="0"/>
          <a:chOff x="0" y="0"/>
          <a:chExt cx="0" cy="0"/>
        </a:xfrm>
      </p:grpSpPr>
      <p:pic>
        <p:nvPicPr>
          <p:cNvPr id="7" name="Picture 3" descr="ShieldTint-2_righ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56300" y="0"/>
            <a:ext cx="31877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GB"/>
              <a:t>Click to edit Master title style</a:t>
            </a:r>
            <a:endParaRPr lang="en-US" dirty="0"/>
          </a:p>
        </p:txBody>
      </p:sp>
      <p:sp>
        <p:nvSpPr>
          <p:cNvPr id="3" name="Content Placeholder 2"/>
          <p:cNvSpPr>
            <a:spLocks noGrp="1"/>
          </p:cNvSpPr>
          <p:nvPr>
            <p:ph sz="half" idx="1"/>
          </p:nvPr>
        </p:nvSpPr>
        <p:spPr>
          <a:xfrm>
            <a:off x="457200" y="1600202"/>
            <a:ext cx="4038600" cy="356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48200" y="1600202"/>
            <a:ext cx="4038600" cy="356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23261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our - Content Slide 2">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57200" y="6046788"/>
            <a:ext cx="3186113"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auto">
              <a:spcBef>
                <a:spcPts val="0"/>
              </a:spcBef>
              <a:spcAft>
                <a:spcPts val="0"/>
              </a:spcAft>
              <a:defRPr/>
            </a:pPr>
            <a:r>
              <a:rPr lang="en-GB" sz="1600" b="1">
                <a:solidFill>
                  <a:srgbClr val="BCDCE8"/>
                </a:solidFill>
                <a:latin typeface="Palatino Linotype" charset="0"/>
                <a:cs typeface="Palatino Linotype" charset="0"/>
              </a:rPr>
              <a:t>It’s the Keele difference.</a:t>
            </a:r>
          </a:p>
        </p:txBody>
      </p:sp>
      <p:pic>
        <p:nvPicPr>
          <p:cNvPr id="5" name="Picture 4" descr="KeeleUni-RGB_Colou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53275" y="5595938"/>
            <a:ext cx="1533525" cy="7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3" descr="ShieldTint-2_righ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56300" y="0"/>
            <a:ext cx="31877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GB"/>
              <a:t>Click to edit Master title style</a:t>
            </a:r>
            <a:endParaRPr lang="en-US" dirty="0"/>
          </a:p>
        </p:txBody>
      </p:sp>
      <p:sp>
        <p:nvSpPr>
          <p:cNvPr id="3" name="Content Placeholder 2"/>
          <p:cNvSpPr>
            <a:spLocks noGrp="1"/>
          </p:cNvSpPr>
          <p:nvPr>
            <p:ph sz="half" idx="1"/>
          </p:nvPr>
        </p:nvSpPr>
        <p:spPr>
          <a:xfrm>
            <a:off x="457200" y="1600202"/>
            <a:ext cx="8229600" cy="356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45641866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our no KD - Content Slide 2">
    <p:spTree>
      <p:nvGrpSpPr>
        <p:cNvPr id="1" name=""/>
        <p:cNvGrpSpPr/>
        <p:nvPr/>
      </p:nvGrpSpPr>
      <p:grpSpPr>
        <a:xfrm>
          <a:off x="0" y="0"/>
          <a:ext cx="0" cy="0"/>
          <a:chOff x="0" y="0"/>
          <a:chExt cx="0" cy="0"/>
        </a:xfrm>
      </p:grpSpPr>
      <p:pic>
        <p:nvPicPr>
          <p:cNvPr id="4" name="Picture 4" descr="KeeleUni-RGB_Colou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53275" y="5595938"/>
            <a:ext cx="1533525" cy="7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3" descr="ShieldTint-2_righ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56300" y="0"/>
            <a:ext cx="31877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GB"/>
              <a:t>Click to edit Master title style</a:t>
            </a:r>
            <a:endParaRPr lang="en-US" dirty="0"/>
          </a:p>
        </p:txBody>
      </p:sp>
      <p:sp>
        <p:nvSpPr>
          <p:cNvPr id="3" name="Content Placeholder 2"/>
          <p:cNvSpPr>
            <a:spLocks noGrp="1"/>
          </p:cNvSpPr>
          <p:nvPr>
            <p:ph sz="half" idx="1"/>
          </p:nvPr>
        </p:nvSpPr>
        <p:spPr>
          <a:xfrm>
            <a:off x="457200" y="1600202"/>
            <a:ext cx="8229600" cy="356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5453051"/>
            <a:ext cx="2030627" cy="1125275"/>
          </a:xfrm>
          <a:prstGeom prst="rect">
            <a:avLst/>
          </a:prstGeom>
        </p:spPr>
      </p:pic>
    </p:spTree>
    <p:extLst>
      <p:ext uri="{BB962C8B-B14F-4D97-AF65-F5344CB8AC3E}">
        <p14:creationId xmlns:p14="http://schemas.microsoft.com/office/powerpoint/2010/main" val="8658801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ur - Picture with Caption">
    <p:spTree>
      <p:nvGrpSpPr>
        <p:cNvPr id="1" name=""/>
        <p:cNvGrpSpPr/>
        <p:nvPr/>
      </p:nvGrpSpPr>
      <p:grpSpPr>
        <a:xfrm>
          <a:off x="0" y="0"/>
          <a:ext cx="0" cy="0"/>
          <a:chOff x="0" y="0"/>
          <a:chExt cx="0" cy="0"/>
        </a:xfrm>
      </p:grpSpPr>
      <p:sp>
        <p:nvSpPr>
          <p:cNvPr id="5" name="TextBox 5"/>
          <p:cNvSpPr txBox="1">
            <a:spLocks noChangeArrowheads="1"/>
          </p:cNvSpPr>
          <p:nvPr userDrawn="1"/>
        </p:nvSpPr>
        <p:spPr bwMode="auto">
          <a:xfrm>
            <a:off x="457200" y="6046788"/>
            <a:ext cx="3186113"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auto">
              <a:spcBef>
                <a:spcPts val="0"/>
              </a:spcBef>
              <a:spcAft>
                <a:spcPts val="0"/>
              </a:spcAft>
              <a:defRPr/>
            </a:pPr>
            <a:r>
              <a:rPr lang="en-GB" sz="1600" b="1">
                <a:solidFill>
                  <a:srgbClr val="BCDCE8"/>
                </a:solidFill>
                <a:latin typeface="Palatino Linotype" charset="0"/>
                <a:cs typeface="Palatino Linotype" charset="0"/>
              </a:rPr>
              <a:t>It’s the Keele difference.</a:t>
            </a:r>
          </a:p>
        </p:txBody>
      </p:sp>
      <p:pic>
        <p:nvPicPr>
          <p:cNvPr id="6" name="Picture 4" descr="KeeleUni-RGB_Colou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53275" y="5595938"/>
            <a:ext cx="1533525" cy="7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3" descr="ShieldTint-2_righ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56300" y="0"/>
            <a:ext cx="31877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828800" y="4284272"/>
            <a:ext cx="5486400" cy="566739"/>
          </a:xfrm>
        </p:spPr>
        <p:txBody>
          <a:bodyPr anchor="b"/>
          <a:lstStyle>
            <a:lvl1pPr algn="l">
              <a:defRPr sz="2000" b="1"/>
            </a:lvl1pPr>
          </a:lstStyle>
          <a:p>
            <a:r>
              <a:rPr lang="en-GB"/>
              <a:t>Click to edit Master title style</a:t>
            </a:r>
            <a:endParaRPr lang="en-US" dirty="0"/>
          </a:p>
        </p:txBody>
      </p:sp>
      <p:sp>
        <p:nvSpPr>
          <p:cNvPr id="3" name="Picture Placeholder 2"/>
          <p:cNvSpPr>
            <a:spLocks noGrp="1"/>
          </p:cNvSpPr>
          <p:nvPr>
            <p:ph type="pic" idx="1"/>
          </p:nvPr>
        </p:nvSpPr>
        <p:spPr>
          <a:xfrm>
            <a:off x="1828800" y="612775"/>
            <a:ext cx="5486400" cy="366602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en-US" noProof="0" dirty="0"/>
          </a:p>
        </p:txBody>
      </p:sp>
      <p:sp>
        <p:nvSpPr>
          <p:cNvPr id="4" name="Text Placeholder 3"/>
          <p:cNvSpPr>
            <a:spLocks noGrp="1"/>
          </p:cNvSpPr>
          <p:nvPr>
            <p:ph type="body" sz="half" idx="2"/>
          </p:nvPr>
        </p:nvSpPr>
        <p:spPr>
          <a:xfrm>
            <a:off x="1828800" y="4851011"/>
            <a:ext cx="5486400" cy="391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17718606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ur with KD - Picture with Caption">
    <p:spTree>
      <p:nvGrpSpPr>
        <p:cNvPr id="1" name=""/>
        <p:cNvGrpSpPr/>
        <p:nvPr/>
      </p:nvGrpSpPr>
      <p:grpSpPr>
        <a:xfrm>
          <a:off x="0" y="0"/>
          <a:ext cx="0" cy="0"/>
          <a:chOff x="0" y="0"/>
          <a:chExt cx="0" cy="0"/>
        </a:xfrm>
      </p:grpSpPr>
      <p:pic>
        <p:nvPicPr>
          <p:cNvPr id="5" name="Picture 3" descr="KeeleUni-RGB_Colou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53275" y="5595938"/>
            <a:ext cx="1533525" cy="7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3" descr="ShieldTint-2_righ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56300" y="0"/>
            <a:ext cx="31877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828800" y="4284272"/>
            <a:ext cx="5486400" cy="566739"/>
          </a:xfrm>
        </p:spPr>
        <p:txBody>
          <a:bodyPr anchor="b"/>
          <a:lstStyle>
            <a:lvl1pPr algn="l">
              <a:defRPr sz="2000" b="1"/>
            </a:lvl1pPr>
          </a:lstStyle>
          <a:p>
            <a:r>
              <a:rPr lang="en-GB"/>
              <a:t>Click to edit Master title style</a:t>
            </a:r>
            <a:endParaRPr lang="en-US" dirty="0"/>
          </a:p>
        </p:txBody>
      </p:sp>
      <p:sp>
        <p:nvSpPr>
          <p:cNvPr id="3" name="Picture Placeholder 2"/>
          <p:cNvSpPr>
            <a:spLocks noGrp="1"/>
          </p:cNvSpPr>
          <p:nvPr>
            <p:ph type="pic" idx="1"/>
          </p:nvPr>
        </p:nvSpPr>
        <p:spPr>
          <a:xfrm>
            <a:off x="1828800" y="612775"/>
            <a:ext cx="5486400" cy="366602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en-US" noProof="0" dirty="0"/>
          </a:p>
        </p:txBody>
      </p:sp>
      <p:sp>
        <p:nvSpPr>
          <p:cNvPr id="4" name="Text Placeholder 3"/>
          <p:cNvSpPr>
            <a:spLocks noGrp="1"/>
          </p:cNvSpPr>
          <p:nvPr>
            <p:ph type="body" sz="half" idx="2"/>
          </p:nvPr>
        </p:nvSpPr>
        <p:spPr>
          <a:xfrm>
            <a:off x="1828800" y="4851011"/>
            <a:ext cx="5486400" cy="391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0087" y="5417749"/>
            <a:ext cx="1725273" cy="956063"/>
          </a:xfrm>
          <a:prstGeom prst="rect">
            <a:avLst/>
          </a:prstGeom>
        </p:spPr>
      </p:pic>
    </p:spTree>
    <p:extLst>
      <p:ext uri="{BB962C8B-B14F-4D97-AF65-F5344CB8AC3E}">
        <p14:creationId xmlns:p14="http://schemas.microsoft.com/office/powerpoint/2010/main" val="74194226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ur no KD - Thank you">
    <p:bg>
      <p:bgPr>
        <a:solidFill>
          <a:srgbClr val="253244"/>
        </a:solidFill>
        <a:effectLst/>
      </p:bgPr>
    </p:bg>
    <p:spTree>
      <p:nvGrpSpPr>
        <p:cNvPr id="1" name=""/>
        <p:cNvGrpSpPr/>
        <p:nvPr/>
      </p:nvGrpSpPr>
      <p:grpSpPr>
        <a:xfrm>
          <a:off x="0" y="0"/>
          <a:ext cx="0" cy="0"/>
          <a:chOff x="0" y="0"/>
          <a:chExt cx="0" cy="0"/>
        </a:xfrm>
      </p:grpSpPr>
      <p:pic>
        <p:nvPicPr>
          <p:cNvPr id="2" name="Picture 3" descr="ShieldTint-1_lef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040313" cy="649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a:spLocks noChangeArrowheads="1"/>
          </p:cNvSpPr>
          <p:nvPr userDrawn="1"/>
        </p:nvSpPr>
        <p:spPr bwMode="auto">
          <a:xfrm>
            <a:off x="1401763" y="3248025"/>
            <a:ext cx="427355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GB" sz="5400" b="1">
                <a:latin typeface="Palatino Linotype" charset="0"/>
                <a:cs typeface="Palatino Linotype" charset="0"/>
              </a:rPr>
              <a:t>Thank you</a:t>
            </a:r>
          </a:p>
        </p:txBody>
      </p:sp>
      <p:pic>
        <p:nvPicPr>
          <p:cNvPr id="4" name="Picture 4" descr="KeeleUni-RGB_ColourwithWHITEtext.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754813" y="303213"/>
            <a:ext cx="2071687" cy="105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8360" y="303213"/>
            <a:ext cx="1648764" cy="1504463"/>
          </a:xfrm>
          <a:prstGeom prst="rect">
            <a:avLst/>
          </a:prstGeom>
        </p:spPr>
      </p:pic>
    </p:spTree>
    <p:extLst>
      <p:ext uri="{BB962C8B-B14F-4D97-AF65-F5344CB8AC3E}">
        <p14:creationId xmlns:p14="http://schemas.microsoft.com/office/powerpoint/2010/main" val="287705389"/>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no no KD - End Slide">
    <p:bg>
      <p:bgPr>
        <a:solidFill>
          <a:srgbClr val="253244"/>
        </a:solidFill>
        <a:effectLst/>
      </p:bgPr>
    </p:bg>
    <p:spTree>
      <p:nvGrpSpPr>
        <p:cNvPr id="1" name=""/>
        <p:cNvGrpSpPr/>
        <p:nvPr/>
      </p:nvGrpSpPr>
      <p:grpSpPr>
        <a:xfrm>
          <a:off x="0" y="0"/>
          <a:ext cx="0" cy="0"/>
          <a:chOff x="0" y="0"/>
          <a:chExt cx="0" cy="0"/>
        </a:xfrm>
      </p:grpSpPr>
      <p:pic>
        <p:nvPicPr>
          <p:cNvPr id="2" name="Picture 4" descr="KeeleUni-RGB_ColourwithWHITEtex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54813" y="303213"/>
            <a:ext cx="2071687" cy="105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6" descr="ShieldTint-1_left.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9236" y="-162610"/>
            <a:ext cx="5040313" cy="649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5"/>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33514" y="4308389"/>
            <a:ext cx="271946" cy="23778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a:spLocks noChangeArrowheads="1"/>
          </p:cNvSpPr>
          <p:nvPr userDrawn="1"/>
        </p:nvSpPr>
        <p:spPr bwMode="auto">
          <a:xfrm>
            <a:off x="6425293" y="4308389"/>
            <a:ext cx="2562187" cy="21405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nSpc>
                <a:spcPct val="110000"/>
              </a:lnSpc>
              <a:defRPr/>
            </a:pPr>
            <a:r>
              <a:rPr lang="en-GB" sz="1100" b="1" dirty="0"/>
              <a:t>Research Institute for</a:t>
            </a:r>
            <a:r>
              <a:rPr lang="en-GB" sz="1100" b="1" baseline="0" dirty="0"/>
              <a:t> Primary Care </a:t>
            </a:r>
            <a:br>
              <a:rPr lang="en-GB" sz="1100" b="1" baseline="0" dirty="0"/>
            </a:br>
            <a:r>
              <a:rPr lang="en-GB" sz="1100" b="1" baseline="0" dirty="0"/>
              <a:t>and Health Sciences</a:t>
            </a:r>
          </a:p>
          <a:p>
            <a:pPr>
              <a:lnSpc>
                <a:spcPct val="110000"/>
              </a:lnSpc>
              <a:defRPr/>
            </a:pPr>
            <a:r>
              <a:rPr lang="en-GB" sz="1100" b="1" baseline="0" dirty="0"/>
              <a:t>Primary Care Centre Versus Arthritis</a:t>
            </a:r>
            <a:endParaRPr lang="en-GB" sz="1100" b="1" dirty="0"/>
          </a:p>
          <a:p>
            <a:pPr>
              <a:lnSpc>
                <a:spcPct val="110000"/>
              </a:lnSpc>
              <a:defRPr/>
            </a:pPr>
            <a:r>
              <a:rPr lang="en-GB" sz="1100" dirty="0"/>
              <a:t>David </a:t>
            </a:r>
            <a:r>
              <a:rPr lang="en-GB" sz="1100" dirty="0" err="1"/>
              <a:t>Weatherall</a:t>
            </a:r>
            <a:r>
              <a:rPr lang="en-GB" sz="1100" dirty="0"/>
              <a:t> Building</a:t>
            </a:r>
          </a:p>
          <a:p>
            <a:pPr>
              <a:lnSpc>
                <a:spcPct val="110000"/>
              </a:lnSpc>
              <a:defRPr/>
            </a:pPr>
            <a:r>
              <a:rPr lang="en-GB" sz="1100" dirty="0"/>
              <a:t>Keele University </a:t>
            </a:r>
          </a:p>
          <a:p>
            <a:pPr>
              <a:lnSpc>
                <a:spcPct val="110000"/>
              </a:lnSpc>
              <a:defRPr/>
            </a:pPr>
            <a:r>
              <a:rPr lang="en-GB" sz="1100" dirty="0"/>
              <a:t>Newcastle-under-Lyme</a:t>
            </a:r>
            <a:br>
              <a:rPr lang="en-GB" sz="1100" dirty="0"/>
            </a:br>
            <a:r>
              <a:rPr lang="en-GB" sz="1100" dirty="0"/>
              <a:t>Staffordshire</a:t>
            </a:r>
            <a:r>
              <a:rPr lang="en-GB" sz="1100" baseline="0" dirty="0"/>
              <a:t> </a:t>
            </a:r>
            <a:br>
              <a:rPr lang="en-GB" sz="1100" baseline="0" dirty="0"/>
            </a:br>
            <a:r>
              <a:rPr lang="en-GB" sz="1100" baseline="0" dirty="0"/>
              <a:t>ST5 5BG </a:t>
            </a:r>
            <a:endParaRPr lang="en-GB" sz="1100" dirty="0"/>
          </a:p>
          <a:p>
            <a:pPr>
              <a:lnSpc>
                <a:spcPct val="110000"/>
              </a:lnSpc>
              <a:defRPr/>
            </a:pPr>
            <a:r>
              <a:rPr lang="en-GB" sz="1100" dirty="0"/>
              <a:t>+44 (0)1782 732000</a:t>
            </a:r>
            <a:br>
              <a:rPr lang="en-GB" sz="1100" dirty="0"/>
            </a:br>
            <a:r>
              <a:rPr lang="en-GB" sz="1100" dirty="0"/>
              <a:t>keele.ac.uk/</a:t>
            </a:r>
            <a:r>
              <a:rPr lang="en-GB" sz="1100" dirty="0" err="1"/>
              <a:t>pchs</a:t>
            </a:r>
            <a:endParaRPr lang="en-GB" sz="1100" dirty="0"/>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0300" y="303214"/>
            <a:ext cx="1611495" cy="1470456"/>
          </a:xfrm>
          <a:prstGeom prst="rect">
            <a:avLst/>
          </a:prstGeom>
        </p:spPr>
      </p:pic>
    </p:spTree>
    <p:extLst>
      <p:ext uri="{BB962C8B-B14F-4D97-AF65-F5344CB8AC3E}">
        <p14:creationId xmlns:p14="http://schemas.microsoft.com/office/powerpoint/2010/main" val="577590615"/>
      </p:ext>
    </p:extLst>
  </p:cSld>
  <p:clrMapOvr>
    <a:overrideClrMapping bg1="dk1" tx1="lt1" bg2="dk2" tx2="lt2" accent1="accent1" accent2="accent2" accent3="accent3" accent4="accent4" accent5="accent5" accent6="accent6" hlink="hlink" folHlink="folHlink"/>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 bg1="lt1" tx1="dk1" bg2="lt2" tx2="dk2" accent1="accent1" accent2="accent2" accent3="accent3" accent4="accent4" accent5="accent5" accent6="accent6" hlink="hlink" folHlink="folHlink"/>
  <p:sldLayoutIdLst>
    <p:sldLayoutId id="2147484212" r:id="rId1"/>
    <p:sldLayoutId id="2147484214" r:id="rId2"/>
    <p:sldLayoutId id="2147484215" r:id="rId3"/>
    <p:sldLayoutId id="2147484216" r:id="rId4"/>
    <p:sldLayoutId id="2147484217" r:id="rId5"/>
    <p:sldLayoutId id="2147484218" r:id="rId6"/>
    <p:sldLayoutId id="2147484219" r:id="rId7"/>
    <p:sldLayoutId id="2147484221" r:id="rId8"/>
    <p:sldLayoutId id="2147484223" r:id="rId9"/>
    <p:sldLayoutId id="2147484224" r:id="rId10"/>
    <p:sldLayoutId id="2147484225" r:id="rId11"/>
    <p:sldLayoutId id="2147484226" r:id="rId12"/>
    <p:sldLayoutId id="2147484228" r:id="rId13"/>
    <p:sldLayoutId id="2147484241" r:id="rId14"/>
    <p:sldLayoutId id="2147484260" r:id="rId15"/>
  </p:sldLayoutIdLst>
  <p:transition spd="med">
    <p:fade/>
  </p:transition>
  <p:txStyles>
    <p:titleStyle>
      <a:lvl1pPr algn="l" defTabSz="457200" rtl="0" eaLnBrk="1" fontAlgn="base" hangingPunct="1">
        <a:spcBef>
          <a:spcPct val="0"/>
        </a:spcBef>
        <a:spcAft>
          <a:spcPct val="0"/>
        </a:spcAft>
        <a:defRPr sz="3600" kern="1200">
          <a:solidFill>
            <a:schemeClr val="tx1"/>
          </a:solidFill>
          <a:latin typeface="Palatino Linotype"/>
          <a:ea typeface="ＭＳ Ｐゴシック" charset="0"/>
          <a:cs typeface="Palatino Linotype"/>
        </a:defRPr>
      </a:lvl1pPr>
      <a:lvl2pPr algn="l" defTabSz="457200" rtl="0" eaLnBrk="1" fontAlgn="base" hangingPunct="1">
        <a:spcBef>
          <a:spcPct val="0"/>
        </a:spcBef>
        <a:spcAft>
          <a:spcPct val="0"/>
        </a:spcAft>
        <a:defRPr sz="3600">
          <a:solidFill>
            <a:schemeClr val="tx1"/>
          </a:solidFill>
          <a:latin typeface="Palatino Linotype" charset="0"/>
          <a:ea typeface="ＭＳ Ｐゴシック" charset="0"/>
        </a:defRPr>
      </a:lvl2pPr>
      <a:lvl3pPr algn="l" defTabSz="457200" rtl="0" eaLnBrk="1" fontAlgn="base" hangingPunct="1">
        <a:spcBef>
          <a:spcPct val="0"/>
        </a:spcBef>
        <a:spcAft>
          <a:spcPct val="0"/>
        </a:spcAft>
        <a:defRPr sz="3600">
          <a:solidFill>
            <a:schemeClr val="tx1"/>
          </a:solidFill>
          <a:latin typeface="Palatino Linotype" charset="0"/>
          <a:ea typeface="ＭＳ Ｐゴシック" charset="0"/>
        </a:defRPr>
      </a:lvl3pPr>
      <a:lvl4pPr algn="l" defTabSz="457200" rtl="0" eaLnBrk="1" fontAlgn="base" hangingPunct="1">
        <a:spcBef>
          <a:spcPct val="0"/>
        </a:spcBef>
        <a:spcAft>
          <a:spcPct val="0"/>
        </a:spcAft>
        <a:defRPr sz="3600">
          <a:solidFill>
            <a:schemeClr val="tx1"/>
          </a:solidFill>
          <a:latin typeface="Palatino Linotype" charset="0"/>
          <a:ea typeface="ＭＳ Ｐゴシック" charset="0"/>
        </a:defRPr>
      </a:lvl4pPr>
      <a:lvl5pPr algn="l" defTabSz="457200" rtl="0" eaLnBrk="1" fontAlgn="base" hangingPunct="1">
        <a:spcBef>
          <a:spcPct val="0"/>
        </a:spcBef>
        <a:spcAft>
          <a:spcPct val="0"/>
        </a:spcAft>
        <a:defRPr sz="3600">
          <a:solidFill>
            <a:schemeClr val="tx1"/>
          </a:solidFill>
          <a:latin typeface="Palatino Linotype" charset="0"/>
          <a:ea typeface="ＭＳ Ｐゴシック" charset="0"/>
        </a:defRPr>
      </a:lvl5pPr>
      <a:lvl6pPr marL="457200" algn="l" defTabSz="457200" rtl="0" eaLnBrk="1" fontAlgn="base" hangingPunct="1">
        <a:spcBef>
          <a:spcPct val="0"/>
        </a:spcBef>
        <a:spcAft>
          <a:spcPct val="0"/>
        </a:spcAft>
        <a:defRPr sz="3600">
          <a:solidFill>
            <a:schemeClr val="tx1"/>
          </a:solidFill>
          <a:latin typeface="Palatino Linotype" charset="0"/>
          <a:ea typeface="ＭＳ Ｐゴシック" charset="0"/>
        </a:defRPr>
      </a:lvl6pPr>
      <a:lvl7pPr marL="914400" algn="l" defTabSz="457200" rtl="0" eaLnBrk="1" fontAlgn="base" hangingPunct="1">
        <a:spcBef>
          <a:spcPct val="0"/>
        </a:spcBef>
        <a:spcAft>
          <a:spcPct val="0"/>
        </a:spcAft>
        <a:defRPr sz="3600">
          <a:solidFill>
            <a:schemeClr val="tx1"/>
          </a:solidFill>
          <a:latin typeface="Palatino Linotype" charset="0"/>
          <a:ea typeface="ＭＳ Ｐゴシック" charset="0"/>
        </a:defRPr>
      </a:lvl7pPr>
      <a:lvl8pPr marL="1371600" algn="l" defTabSz="457200" rtl="0" eaLnBrk="1" fontAlgn="base" hangingPunct="1">
        <a:spcBef>
          <a:spcPct val="0"/>
        </a:spcBef>
        <a:spcAft>
          <a:spcPct val="0"/>
        </a:spcAft>
        <a:defRPr sz="3600">
          <a:solidFill>
            <a:schemeClr val="tx1"/>
          </a:solidFill>
          <a:latin typeface="Palatino Linotype" charset="0"/>
          <a:ea typeface="ＭＳ Ｐゴシック" charset="0"/>
        </a:defRPr>
      </a:lvl8pPr>
      <a:lvl9pPr marL="1828800" algn="l" defTabSz="457200" rtl="0" eaLnBrk="1" fontAlgn="base" hangingPunct="1">
        <a:spcBef>
          <a:spcPct val="0"/>
        </a:spcBef>
        <a:spcAft>
          <a:spcPct val="0"/>
        </a:spcAft>
        <a:defRPr sz="3600">
          <a:solidFill>
            <a:schemeClr val="tx1"/>
          </a:solidFill>
          <a:latin typeface="Palatino Linotype"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6699FE-E00E-574F-8017-96CCE08CD2F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1570B63-AB1D-9347-8A97-D07AA3A8481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87FAAE-53EC-DB4C-8171-9A12980363E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A225A1-A68E-604A-8104-D316AE4BEE11}" type="datetimeFigureOut">
              <a:rPr lang="en-US" smtClean="0"/>
              <a:t>12/13/19</a:t>
            </a:fld>
            <a:endParaRPr lang="en-US"/>
          </a:p>
        </p:txBody>
      </p:sp>
      <p:sp>
        <p:nvSpPr>
          <p:cNvPr id="5" name="Footer Placeholder 4">
            <a:extLst>
              <a:ext uri="{FF2B5EF4-FFF2-40B4-BE49-F238E27FC236}">
                <a16:creationId xmlns:a16="http://schemas.microsoft.com/office/drawing/2014/main" id="{A18EDA4D-8C78-5340-8812-3D6BB03B238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6EEA32-4123-7B40-8DAC-96C3A5E520E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A15AE4-A3D3-3D46-8918-4F3C2E88236F}" type="slidenum">
              <a:rPr lang="en-US" smtClean="0"/>
              <a:t>‹#›</a:t>
            </a:fld>
            <a:endParaRPr lang="en-US"/>
          </a:p>
        </p:txBody>
      </p:sp>
    </p:spTree>
    <p:extLst>
      <p:ext uri="{BB962C8B-B14F-4D97-AF65-F5344CB8AC3E}">
        <p14:creationId xmlns:p14="http://schemas.microsoft.com/office/powerpoint/2010/main" val="870405297"/>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 id="2147484242" r:id="rId12"/>
    <p:sldLayoutId id="2147484243" r:id="rId13"/>
    <p:sldLayoutId id="2147484244" r:id="rId14"/>
    <p:sldLayoutId id="2147484257" r:id="rId15"/>
    <p:sldLayoutId id="2147484258" r:id="rId16"/>
    <p:sldLayoutId id="214748425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hyperlink" Target="http://www.arthritisresearchuk.org/support-us/get-involved/naw-infographic.aspx" TargetMode="Externa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downloads.hindawi.com/archive/2012/698709.pdf"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www.nice.org.uk/guidance/cg177" TargetMode="External"/><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comments" Target="../comments/comment1.xml"/><Relationship Id="rId2" Type="http://schemas.openxmlformats.org/officeDocument/2006/relationships/notesSlide" Target="../notesSlides/notesSlide41.xml"/><Relationship Id="rId1" Type="http://schemas.openxmlformats.org/officeDocument/2006/relationships/slideLayout" Target="../slideLayouts/slideLayout1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hyperlink" Target="https://www.keele.ac.uk/kpr/" TargetMode="External"/><Relationship Id="rId2" Type="http://schemas.openxmlformats.org/officeDocument/2006/relationships/notesSlide" Target="../notesSlides/notesSlide52.xml"/><Relationship Id="rId1" Type="http://schemas.openxmlformats.org/officeDocument/2006/relationships/slideLayout" Target="../slideLayouts/slideLayout5.xml"/><Relationship Id="rId6" Type="http://schemas.openxmlformats.org/officeDocument/2006/relationships/hyperlink" Target="https://escape-pain.org/" TargetMode="External"/><Relationship Id="rId5" Type="http://schemas.openxmlformats.org/officeDocument/2006/relationships/hyperlink" Target="https://www.sheffieldachesandpains.com/" TargetMode="External"/><Relationship Id="rId4" Type="http://schemas.openxmlformats.org/officeDocument/2006/relationships/hyperlink" Target="https://www.csp.org.uk/public-patient/keeping-active-and-healthy/love-activity-hate-exercise-campaign"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hyperlink" Target="https://jigsaw-e.com/" TargetMode="External"/><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98539" y="2854477"/>
            <a:ext cx="6740525" cy="1082092"/>
          </a:xfrm>
        </p:spPr>
        <p:txBody>
          <a:bodyPr>
            <a:noAutofit/>
          </a:bodyPr>
          <a:lstStyle/>
          <a:p>
            <a:r>
              <a:rPr lang="en-GB" dirty="0"/>
              <a:t>Enhancing care for patients with joint pain</a:t>
            </a:r>
          </a:p>
        </p:txBody>
      </p:sp>
      <p:sp>
        <p:nvSpPr>
          <p:cNvPr id="3" name="Text Placeholder 2"/>
          <p:cNvSpPr>
            <a:spLocks noGrp="1"/>
          </p:cNvSpPr>
          <p:nvPr>
            <p:ph type="body" sz="quarter" idx="12"/>
          </p:nvPr>
        </p:nvSpPr>
        <p:spPr>
          <a:xfrm>
            <a:off x="998539" y="3936569"/>
            <a:ext cx="6740525" cy="485350"/>
          </a:xfrm>
        </p:spPr>
        <p:txBody>
          <a:bodyPr/>
          <a:lstStyle/>
          <a:p>
            <a:r>
              <a:rPr lang="en-GB" sz="2800" dirty="0"/>
              <a:t>A workshop for physiotherapists</a:t>
            </a:r>
          </a:p>
        </p:txBody>
      </p:sp>
    </p:spTree>
    <p:extLst>
      <p:ext uri="{BB962C8B-B14F-4D97-AF65-F5344CB8AC3E}">
        <p14:creationId xmlns:p14="http://schemas.microsoft.com/office/powerpoint/2010/main" val="8067536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872F79AC-0025-0846-B549-DBD888831B86}"/>
              </a:ext>
            </a:extLst>
          </p:cNvPr>
          <p:cNvPicPr>
            <a:picLocks noGrp="1" noChangeAspect="1" noChangeArrowheads="1"/>
          </p:cNvPicPr>
          <p:nvPr>
            <p:ph type="pic" idx="4294967295"/>
          </p:nvPr>
        </p:nvPicPr>
        <p:blipFill rotWithShape="1">
          <a:blip r:embed="rId3" cstate="print"/>
          <a:srcRect l="7000" r="2" b="2"/>
          <a:stretch/>
        </p:blipFill>
        <p:spPr bwMode="auto">
          <a:xfrm>
            <a:off x="0" y="0"/>
            <a:ext cx="9144000" cy="6858000"/>
          </a:xfrm>
          <a:prstGeom prst="rect">
            <a:avLst/>
          </a:prstGeom>
          <a:noFill/>
        </p:spPr>
      </p:pic>
    </p:spTree>
    <p:extLst>
      <p:ext uri="{BB962C8B-B14F-4D97-AF65-F5344CB8AC3E}">
        <p14:creationId xmlns:p14="http://schemas.microsoft.com/office/powerpoint/2010/main" val="2572661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C62CEF5-935C-4D56-8109-D4D55DB0A39E}"/>
              </a:ext>
            </a:extLst>
          </p:cNvPr>
          <p:cNvSpPr/>
          <p:nvPr/>
        </p:nvSpPr>
        <p:spPr>
          <a:xfrm>
            <a:off x="150981" y="1835696"/>
            <a:ext cx="3472407" cy="735226"/>
          </a:xfrm>
          <a:prstGeom prst="roundRect">
            <a:avLst/>
          </a:prstGeom>
          <a:solidFill>
            <a:srgbClr val="C00000"/>
          </a:solidFill>
          <a:ln>
            <a:solidFill>
              <a:srgbClr val="D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a:t>Biomedical</a:t>
            </a:r>
          </a:p>
        </p:txBody>
      </p:sp>
      <p:sp>
        <p:nvSpPr>
          <p:cNvPr id="7" name="Rectangle: Rounded Corners 6">
            <a:extLst>
              <a:ext uri="{FF2B5EF4-FFF2-40B4-BE49-F238E27FC236}">
                <a16:creationId xmlns:a16="http://schemas.microsoft.com/office/drawing/2014/main" id="{2839496F-740F-4800-9CBC-707F0F4D3B27}"/>
              </a:ext>
            </a:extLst>
          </p:cNvPr>
          <p:cNvSpPr/>
          <p:nvPr/>
        </p:nvSpPr>
        <p:spPr>
          <a:xfrm>
            <a:off x="5715000" y="1811270"/>
            <a:ext cx="3265715" cy="735226"/>
          </a:xfrm>
          <a:prstGeom prst="roundRect">
            <a:avLst/>
          </a:prstGeom>
          <a:solidFill>
            <a:srgbClr val="02AA22"/>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t>Biopsychosocial</a:t>
            </a:r>
          </a:p>
        </p:txBody>
      </p:sp>
      <p:sp>
        <p:nvSpPr>
          <p:cNvPr id="8" name="Rectangle: Rounded Corners 7">
            <a:extLst>
              <a:ext uri="{FF2B5EF4-FFF2-40B4-BE49-F238E27FC236}">
                <a16:creationId xmlns:a16="http://schemas.microsoft.com/office/drawing/2014/main" id="{221C94BF-F27C-4189-BB3C-D3BE27B8709B}"/>
              </a:ext>
            </a:extLst>
          </p:cNvPr>
          <p:cNvSpPr/>
          <p:nvPr/>
        </p:nvSpPr>
        <p:spPr>
          <a:xfrm>
            <a:off x="150980" y="2579815"/>
            <a:ext cx="3472408" cy="2023422"/>
          </a:xfrm>
          <a:prstGeom prst="roundRect">
            <a:avLst/>
          </a:prstGeom>
          <a:solidFill>
            <a:srgbClr val="FF6969"/>
          </a:solidFill>
          <a:ln>
            <a:solidFill>
              <a:srgbClr val="D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t>Simplistic mechanical “</a:t>
            </a:r>
            <a:r>
              <a:rPr lang="en-GB" sz="2400" i="1" dirty="0"/>
              <a:t>cartilage degeneration</a:t>
            </a:r>
            <a:r>
              <a:rPr lang="en-GB" sz="2400" dirty="0"/>
              <a:t>” and/or “</a:t>
            </a:r>
            <a:r>
              <a:rPr lang="en-GB" sz="2400" i="1" dirty="0"/>
              <a:t>bone-on-bone</a:t>
            </a:r>
            <a:r>
              <a:rPr lang="en-GB" sz="2400" dirty="0"/>
              <a:t>” descriptions </a:t>
            </a:r>
          </a:p>
        </p:txBody>
      </p:sp>
      <p:sp>
        <p:nvSpPr>
          <p:cNvPr id="9" name="Rectangle: Rounded Corners 8">
            <a:extLst>
              <a:ext uri="{FF2B5EF4-FFF2-40B4-BE49-F238E27FC236}">
                <a16:creationId xmlns:a16="http://schemas.microsoft.com/office/drawing/2014/main" id="{BE5671DD-973D-47E3-8BBE-B848159835EA}"/>
              </a:ext>
            </a:extLst>
          </p:cNvPr>
          <p:cNvSpPr/>
          <p:nvPr/>
        </p:nvSpPr>
        <p:spPr>
          <a:xfrm>
            <a:off x="5715000" y="2546496"/>
            <a:ext cx="3265715" cy="4068417"/>
          </a:xfrm>
          <a:prstGeom prst="roundRect">
            <a:avLst/>
          </a:prstGeom>
          <a:solidFill>
            <a:srgbClr val="09E552"/>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dirty="0"/>
              <a:t>Symptom-based, chronic pain model</a:t>
            </a:r>
          </a:p>
          <a:p>
            <a:pPr algn="ctr"/>
            <a:endParaRPr lang="en-GB" sz="2400" dirty="0"/>
          </a:p>
          <a:p>
            <a:pPr algn="ctr"/>
            <a:r>
              <a:rPr lang="en-GB" sz="2400" dirty="0"/>
              <a:t>Symptoms are:</a:t>
            </a:r>
          </a:p>
          <a:p>
            <a:pPr algn="ctr"/>
            <a:r>
              <a:rPr lang="en-GB" sz="2400" dirty="0"/>
              <a:t>Variable</a:t>
            </a:r>
          </a:p>
          <a:p>
            <a:pPr algn="ctr"/>
            <a:r>
              <a:rPr lang="en-GB" sz="2400" dirty="0"/>
              <a:t>Often not progressive</a:t>
            </a:r>
          </a:p>
          <a:p>
            <a:pPr algn="ctr"/>
            <a:endParaRPr lang="en-GB" sz="2400" dirty="0"/>
          </a:p>
          <a:p>
            <a:pPr algn="ctr"/>
            <a:r>
              <a:rPr lang="en-GB" sz="2400" dirty="0"/>
              <a:t>Psychological and social components are important</a:t>
            </a:r>
          </a:p>
        </p:txBody>
      </p:sp>
      <p:sp>
        <p:nvSpPr>
          <p:cNvPr id="4" name="Arrow: Right 3">
            <a:extLst>
              <a:ext uri="{FF2B5EF4-FFF2-40B4-BE49-F238E27FC236}">
                <a16:creationId xmlns:a16="http://schemas.microsoft.com/office/drawing/2014/main" id="{7EFBA3C3-CA3D-4075-A87C-4533A5897B6E}"/>
              </a:ext>
            </a:extLst>
          </p:cNvPr>
          <p:cNvSpPr/>
          <p:nvPr/>
        </p:nvSpPr>
        <p:spPr>
          <a:xfrm>
            <a:off x="3664800" y="1885466"/>
            <a:ext cx="2008787" cy="58683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B81676C-EEB4-48AB-8DC5-7A502CC4C481}"/>
              </a:ext>
            </a:extLst>
          </p:cNvPr>
          <p:cNvSpPr/>
          <p:nvPr/>
        </p:nvSpPr>
        <p:spPr>
          <a:xfrm>
            <a:off x="589563" y="908720"/>
            <a:ext cx="8159260" cy="7928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Understanding of OA has changed over time</a:t>
            </a:r>
          </a:p>
        </p:txBody>
      </p:sp>
    </p:spTree>
    <p:extLst>
      <p:ext uri="{BB962C8B-B14F-4D97-AF65-F5344CB8AC3E}">
        <p14:creationId xmlns:p14="http://schemas.microsoft.com/office/powerpoint/2010/main" val="361995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000" dirty="0"/>
              <a:t>How to define OA:</a:t>
            </a:r>
            <a:br>
              <a:rPr lang="en-GB" sz="4000" dirty="0"/>
            </a:br>
            <a:r>
              <a:rPr lang="en-GB" sz="4000" dirty="0"/>
              <a:t>Symptoms or X-rays?</a:t>
            </a:r>
          </a:p>
        </p:txBody>
      </p:sp>
      <p:sp>
        <p:nvSpPr>
          <p:cNvPr id="3" name="Content Placeholder 2"/>
          <p:cNvSpPr>
            <a:spLocks noGrp="1"/>
          </p:cNvSpPr>
          <p:nvPr>
            <p:ph idx="1"/>
          </p:nvPr>
        </p:nvSpPr>
        <p:spPr>
          <a:xfrm>
            <a:off x="457200" y="2209793"/>
            <a:ext cx="6707088" cy="4387560"/>
          </a:xfrm>
        </p:spPr>
        <p:txBody>
          <a:bodyPr>
            <a:normAutofit fontScale="92500" lnSpcReduction="10000"/>
          </a:bodyPr>
          <a:lstStyle/>
          <a:p>
            <a:pPr>
              <a:buSzPct val="104000"/>
            </a:pPr>
            <a:r>
              <a:rPr lang="en-GB" dirty="0"/>
              <a:t>Pain and function matter to patients</a:t>
            </a:r>
          </a:p>
          <a:p>
            <a:pPr>
              <a:buSzPct val="104000"/>
            </a:pPr>
            <a:r>
              <a:rPr lang="en-GB" dirty="0"/>
              <a:t>X-ray imaging does not add much: </a:t>
            </a:r>
          </a:p>
          <a:p>
            <a:pPr marL="914400" lvl="1" indent="-514350">
              <a:buSzPct val="104000"/>
            </a:pPr>
            <a:r>
              <a:rPr lang="en-GB" sz="3200" dirty="0"/>
              <a:t>Many older people have x-ray changes of OA even without any symptoms</a:t>
            </a:r>
          </a:p>
          <a:p>
            <a:pPr marL="914400" lvl="1" indent="-514350">
              <a:buSzPct val="104000"/>
            </a:pPr>
            <a:r>
              <a:rPr lang="en-GB" sz="3200" dirty="0"/>
              <a:t>Amount of pain not fully explained by degree of x-ray changes</a:t>
            </a:r>
          </a:p>
          <a:p>
            <a:r>
              <a:rPr lang="en-GB" dirty="0"/>
              <a:t>MRI is unhelpful except in trauma</a:t>
            </a: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2207" y="3172277"/>
            <a:ext cx="1702235" cy="2116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ultiplication Sign 3">
            <a:extLst>
              <a:ext uri="{FF2B5EF4-FFF2-40B4-BE49-F238E27FC236}">
                <a16:creationId xmlns:a16="http://schemas.microsoft.com/office/drawing/2014/main" id="{9FB68979-3218-46F1-A9DE-529D3D4907EE}"/>
              </a:ext>
            </a:extLst>
          </p:cNvPr>
          <p:cNvSpPr/>
          <p:nvPr/>
        </p:nvSpPr>
        <p:spPr>
          <a:xfrm>
            <a:off x="6605361" y="2862336"/>
            <a:ext cx="2808312" cy="2736304"/>
          </a:xfrm>
          <a:prstGeom prst="mathMultiply">
            <a:avLst>
              <a:gd name="adj1" fmla="val 896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0602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475"/>
            <a:ext cx="8229600" cy="989075"/>
          </a:xfrm>
        </p:spPr>
        <p:txBody>
          <a:bodyPr/>
          <a:lstStyle/>
          <a:p>
            <a:pPr algn="l"/>
            <a:r>
              <a:rPr lang="en-GB" sz="4000" dirty="0"/>
              <a:t>NICE: A working diagnosis of OA</a:t>
            </a:r>
          </a:p>
        </p:txBody>
      </p:sp>
      <p:sp>
        <p:nvSpPr>
          <p:cNvPr id="6" name="Content Placeholder 5"/>
          <p:cNvSpPr>
            <a:spLocks noGrp="1"/>
          </p:cNvSpPr>
          <p:nvPr>
            <p:ph sz="half" idx="1"/>
          </p:nvPr>
        </p:nvSpPr>
        <p:spPr>
          <a:xfrm>
            <a:off x="457199" y="1038386"/>
            <a:ext cx="4982706" cy="5087778"/>
          </a:xfrm>
        </p:spPr>
        <p:txBody>
          <a:bodyPr/>
          <a:lstStyle/>
          <a:p>
            <a:pPr lvl="1" indent="-514350" eaLnBrk="1" hangingPunct="1">
              <a:buFont typeface="Wingdings" pitchFamily="2" charset="2"/>
              <a:buChar char="§"/>
            </a:pPr>
            <a:endParaRPr lang="en-GB" sz="900" dirty="0"/>
          </a:p>
          <a:p>
            <a:pPr lvl="1" indent="-514350" eaLnBrk="1" hangingPunct="1">
              <a:buFont typeface="Wingdings" pitchFamily="2" charset="2"/>
              <a:buChar char="§"/>
            </a:pPr>
            <a:r>
              <a:rPr lang="en-GB" sz="3200" dirty="0"/>
              <a:t>Persistent joint pain with use (knee, hip, hand)</a:t>
            </a:r>
          </a:p>
          <a:p>
            <a:pPr lvl="1" indent="-514350" eaLnBrk="1" hangingPunct="1">
              <a:buFont typeface="Wingdings" pitchFamily="2" charset="2"/>
              <a:buChar char="§"/>
            </a:pPr>
            <a:r>
              <a:rPr lang="en-GB" sz="3200" dirty="0"/>
              <a:t>Age 45 years +</a:t>
            </a:r>
          </a:p>
          <a:p>
            <a:pPr lvl="1" indent="-514350" eaLnBrk="1" hangingPunct="1">
              <a:buFont typeface="Wingdings" pitchFamily="2" charset="2"/>
              <a:buChar char="§"/>
            </a:pPr>
            <a:r>
              <a:rPr lang="en-GB" sz="3200" dirty="0"/>
              <a:t>Morning stiffness absent or less than ½ hour </a:t>
            </a:r>
          </a:p>
          <a:p>
            <a:pPr lvl="1" indent="-514350" eaLnBrk="1" hangingPunct="1">
              <a:spcAft>
                <a:spcPts val="600"/>
              </a:spcAft>
              <a:buFont typeface="Wingdings" pitchFamily="2" charset="2"/>
              <a:buChar char="§"/>
            </a:pPr>
            <a:r>
              <a:rPr lang="en-GB" sz="3200" dirty="0"/>
              <a:t>An alternative diagnosis is unlikely</a:t>
            </a:r>
          </a:p>
          <a:p>
            <a:pPr marL="533400" indent="-514350" defTabSz="914400" eaLnBrk="1" hangingPunct="1">
              <a:buNone/>
              <a:tabLst>
                <a:tab pos="533400" algn="l"/>
                <a:tab pos="1162050" algn="l"/>
                <a:tab pos="1695450" algn="l"/>
                <a:tab pos="2247900" algn="l"/>
                <a:tab pos="2781300" algn="l"/>
              </a:tabLst>
            </a:pPr>
            <a:endParaRPr lang="en-GB" sz="2400" dirty="0"/>
          </a:p>
        </p:txBody>
      </p:sp>
      <p:pic>
        <p:nvPicPr>
          <p:cNvPr id="7" name="Picture 3"/>
          <p:cNvPicPr>
            <a:picLocks noChangeAspect="1" noChangeArrowheads="1"/>
          </p:cNvPicPr>
          <p:nvPr/>
        </p:nvPicPr>
        <p:blipFill>
          <a:blip r:embed="rId3" cstate="print"/>
          <a:srcRect/>
          <a:stretch>
            <a:fillRect/>
          </a:stretch>
        </p:blipFill>
        <p:spPr bwMode="auto">
          <a:xfrm>
            <a:off x="5680129" y="1283849"/>
            <a:ext cx="2898183" cy="4596851"/>
          </a:xfrm>
          <a:prstGeom prst="rect">
            <a:avLst/>
          </a:prstGeom>
          <a:noFill/>
          <a:ln w="50800">
            <a:noFill/>
            <a:miter lim="800000"/>
            <a:headEnd/>
            <a:tailEnd/>
          </a:ln>
        </p:spPr>
      </p:pic>
    </p:spTree>
    <p:extLst>
      <p:ext uri="{BB962C8B-B14F-4D97-AF65-F5344CB8AC3E}">
        <p14:creationId xmlns:p14="http://schemas.microsoft.com/office/powerpoint/2010/main" val="2943809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000" dirty="0"/>
              <a:t>Making the diagnosis</a:t>
            </a:r>
          </a:p>
        </p:txBody>
      </p:sp>
      <p:sp>
        <p:nvSpPr>
          <p:cNvPr id="3" name="Content Placeholder 2"/>
          <p:cNvSpPr>
            <a:spLocks noGrp="1"/>
          </p:cNvSpPr>
          <p:nvPr>
            <p:ph sz="half" idx="1"/>
          </p:nvPr>
        </p:nvSpPr>
        <p:spPr/>
        <p:txBody>
          <a:bodyPr/>
          <a:lstStyle/>
          <a:p>
            <a:r>
              <a:rPr lang="en-GB" dirty="0"/>
              <a:t>Understanding the problem</a:t>
            </a:r>
            <a:endParaRPr lang="en-GB" sz="2800" dirty="0"/>
          </a:p>
          <a:p>
            <a:pPr lvl="1"/>
            <a:r>
              <a:rPr lang="en-GB" sz="2400" dirty="0"/>
              <a:t>The patient’s story</a:t>
            </a:r>
          </a:p>
          <a:p>
            <a:pPr lvl="1"/>
            <a:r>
              <a:rPr lang="en-GB" sz="2400" dirty="0"/>
              <a:t>Pain / mobility / activities (work &amp; social)</a:t>
            </a:r>
          </a:p>
          <a:p>
            <a:pPr lvl="1"/>
            <a:r>
              <a:rPr lang="en-GB" sz="2400" dirty="0"/>
              <a:t>Ideas, concerns and expectations (ICE)</a:t>
            </a:r>
          </a:p>
          <a:p>
            <a:pPr lvl="1"/>
            <a:r>
              <a:rPr lang="en-GB" sz="2400" dirty="0"/>
              <a:t>What they have tried already</a:t>
            </a:r>
          </a:p>
          <a:p>
            <a:pPr marL="457200" lvl="1" indent="0">
              <a:buNone/>
            </a:pPr>
            <a:endParaRPr lang="en-GB" sz="800" dirty="0"/>
          </a:p>
          <a:p>
            <a:r>
              <a:rPr lang="en-GB" dirty="0"/>
              <a:t>Clinical working diagnosis</a:t>
            </a:r>
          </a:p>
          <a:p>
            <a:pPr lvl="1"/>
            <a:r>
              <a:rPr lang="en-GB" sz="2400" dirty="0"/>
              <a:t>Typical OA history (examination?)</a:t>
            </a:r>
          </a:p>
          <a:p>
            <a:pPr lvl="1"/>
            <a:r>
              <a:rPr lang="en-GB" sz="2400" dirty="0"/>
              <a:t>Alternative diagnosis unlikely</a:t>
            </a:r>
          </a:p>
          <a:p>
            <a:pPr lvl="1"/>
            <a:endParaRPr lang="en-GB" dirty="0"/>
          </a:p>
        </p:txBody>
      </p:sp>
    </p:spTree>
    <p:extLst>
      <p:ext uri="{BB962C8B-B14F-4D97-AF65-F5344CB8AC3E}">
        <p14:creationId xmlns:p14="http://schemas.microsoft.com/office/powerpoint/2010/main" val="265188047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4595" y="369555"/>
            <a:ext cx="7245717" cy="539165"/>
          </a:xfrm>
        </p:spPr>
        <p:txBody>
          <a:bodyPr>
            <a:normAutofit fontScale="90000"/>
          </a:bodyPr>
          <a:lstStyle/>
          <a:p>
            <a:r>
              <a:rPr lang="en-GB" dirty="0"/>
              <a:t>Indicators of “alternative or additional diagnoses”</a:t>
            </a:r>
            <a:endParaRPr lang="en-US" dirty="0"/>
          </a:p>
        </p:txBody>
      </p:sp>
      <p:sp>
        <p:nvSpPr>
          <p:cNvPr id="6" name="Rectangle: Rounded Corners 5">
            <a:extLst>
              <a:ext uri="{FF2B5EF4-FFF2-40B4-BE49-F238E27FC236}">
                <a16:creationId xmlns:a16="http://schemas.microsoft.com/office/drawing/2014/main" id="{0A0AB676-958E-4C6E-96A1-FB0E97B01509}"/>
              </a:ext>
            </a:extLst>
          </p:cNvPr>
          <p:cNvSpPr/>
          <p:nvPr/>
        </p:nvSpPr>
        <p:spPr>
          <a:xfrm>
            <a:off x="134593" y="1654971"/>
            <a:ext cx="2238233" cy="1023582"/>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dirty="0"/>
              <a:t>History of trauma</a:t>
            </a:r>
          </a:p>
        </p:txBody>
      </p:sp>
      <p:sp>
        <p:nvSpPr>
          <p:cNvPr id="7" name="Rectangle: Rounded Corners 6">
            <a:extLst>
              <a:ext uri="{FF2B5EF4-FFF2-40B4-BE49-F238E27FC236}">
                <a16:creationId xmlns:a16="http://schemas.microsoft.com/office/drawing/2014/main" id="{9AAA0B1E-DCA0-4A0D-9A8E-4E4DF9A4EF97}"/>
              </a:ext>
            </a:extLst>
          </p:cNvPr>
          <p:cNvSpPr/>
          <p:nvPr/>
        </p:nvSpPr>
        <p:spPr>
          <a:xfrm>
            <a:off x="134594" y="3144292"/>
            <a:ext cx="2238233" cy="1581661"/>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dirty="0"/>
              <a:t>Prolonged morning joint-related stiffness</a:t>
            </a:r>
          </a:p>
        </p:txBody>
      </p:sp>
      <p:sp>
        <p:nvSpPr>
          <p:cNvPr id="8" name="Rectangle: Rounded Corners 7">
            <a:extLst>
              <a:ext uri="{FF2B5EF4-FFF2-40B4-BE49-F238E27FC236}">
                <a16:creationId xmlns:a16="http://schemas.microsoft.com/office/drawing/2014/main" id="{3ACD9332-5A15-423E-85D5-66876F5210BF}"/>
              </a:ext>
            </a:extLst>
          </p:cNvPr>
          <p:cNvSpPr/>
          <p:nvPr/>
        </p:nvSpPr>
        <p:spPr>
          <a:xfrm>
            <a:off x="6842884" y="1654972"/>
            <a:ext cx="2238233" cy="1581661"/>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dirty="0"/>
              <a:t>Rapid worsening of symptoms</a:t>
            </a:r>
          </a:p>
        </p:txBody>
      </p:sp>
      <p:sp>
        <p:nvSpPr>
          <p:cNvPr id="9" name="Rectangle: Rounded Corners 8">
            <a:extLst>
              <a:ext uri="{FF2B5EF4-FFF2-40B4-BE49-F238E27FC236}">
                <a16:creationId xmlns:a16="http://schemas.microsoft.com/office/drawing/2014/main" id="{38BC9D6B-BCB3-4B25-8D67-892BF352B077}"/>
              </a:ext>
            </a:extLst>
          </p:cNvPr>
          <p:cNvSpPr/>
          <p:nvPr/>
        </p:nvSpPr>
        <p:spPr>
          <a:xfrm>
            <a:off x="6842884" y="3749726"/>
            <a:ext cx="2238233" cy="976226"/>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dirty="0"/>
              <a:t>Hot swollen joint</a:t>
            </a:r>
          </a:p>
        </p:txBody>
      </p:sp>
      <p:sp>
        <p:nvSpPr>
          <p:cNvPr id="10" name="Rectangle: Rounded Corners 9">
            <a:extLst>
              <a:ext uri="{FF2B5EF4-FFF2-40B4-BE49-F238E27FC236}">
                <a16:creationId xmlns:a16="http://schemas.microsoft.com/office/drawing/2014/main" id="{BFCE30E3-0D15-4A37-A75F-7E5CE74A1FBB}"/>
              </a:ext>
            </a:extLst>
          </p:cNvPr>
          <p:cNvSpPr/>
          <p:nvPr/>
        </p:nvSpPr>
        <p:spPr>
          <a:xfrm>
            <a:off x="2783006" y="2084692"/>
            <a:ext cx="3370997" cy="619576"/>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Gout</a:t>
            </a:r>
          </a:p>
        </p:txBody>
      </p:sp>
      <p:sp>
        <p:nvSpPr>
          <p:cNvPr id="11" name="Rectangle: Rounded Corners 10">
            <a:extLst>
              <a:ext uri="{FF2B5EF4-FFF2-40B4-BE49-F238E27FC236}">
                <a16:creationId xmlns:a16="http://schemas.microsoft.com/office/drawing/2014/main" id="{F99C24BF-86EB-430F-B07C-555A2270A1D8}"/>
              </a:ext>
            </a:extLst>
          </p:cNvPr>
          <p:cNvSpPr/>
          <p:nvPr/>
        </p:nvSpPr>
        <p:spPr>
          <a:xfrm>
            <a:off x="2783006" y="2910751"/>
            <a:ext cx="3379711" cy="1127370"/>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Other inflammatory </a:t>
            </a:r>
            <a:r>
              <a:rPr lang="en-GB" dirty="0" err="1"/>
              <a:t>arthritides</a:t>
            </a:r>
            <a:r>
              <a:rPr lang="en-GB" dirty="0"/>
              <a:t> (e.g. RA, PMR)</a:t>
            </a:r>
          </a:p>
        </p:txBody>
      </p:sp>
      <p:sp>
        <p:nvSpPr>
          <p:cNvPr id="12" name="Rectangle: Rounded Corners 11">
            <a:extLst>
              <a:ext uri="{FF2B5EF4-FFF2-40B4-BE49-F238E27FC236}">
                <a16:creationId xmlns:a16="http://schemas.microsoft.com/office/drawing/2014/main" id="{68384AD0-6BD2-4BB8-96B1-4D815068BC6B}"/>
              </a:ext>
            </a:extLst>
          </p:cNvPr>
          <p:cNvSpPr/>
          <p:nvPr/>
        </p:nvSpPr>
        <p:spPr>
          <a:xfrm>
            <a:off x="2783006" y="4244605"/>
            <a:ext cx="3370997" cy="619576"/>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Septic arthritis</a:t>
            </a:r>
          </a:p>
        </p:txBody>
      </p:sp>
      <p:sp>
        <p:nvSpPr>
          <p:cNvPr id="13" name="Rectangle: Rounded Corners 12">
            <a:extLst>
              <a:ext uri="{FF2B5EF4-FFF2-40B4-BE49-F238E27FC236}">
                <a16:creationId xmlns:a16="http://schemas.microsoft.com/office/drawing/2014/main" id="{E93F13BD-CE13-4B4A-A0C1-04A9CED4623F}"/>
              </a:ext>
            </a:extLst>
          </p:cNvPr>
          <p:cNvSpPr/>
          <p:nvPr/>
        </p:nvSpPr>
        <p:spPr>
          <a:xfrm>
            <a:off x="2783006" y="5070665"/>
            <a:ext cx="3370997" cy="619576"/>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Malignancy</a:t>
            </a:r>
          </a:p>
        </p:txBody>
      </p:sp>
      <p:sp>
        <p:nvSpPr>
          <p:cNvPr id="14" name="Rectangle: Rounded Corners 13">
            <a:extLst>
              <a:ext uri="{FF2B5EF4-FFF2-40B4-BE49-F238E27FC236}">
                <a16:creationId xmlns:a16="http://schemas.microsoft.com/office/drawing/2014/main" id="{A8141C39-FE45-4611-AFBE-FDD1273FB20D}"/>
              </a:ext>
            </a:extLst>
          </p:cNvPr>
          <p:cNvSpPr/>
          <p:nvPr/>
        </p:nvSpPr>
        <p:spPr>
          <a:xfrm>
            <a:off x="2783006" y="1258633"/>
            <a:ext cx="3370997" cy="619576"/>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Fracture</a:t>
            </a:r>
          </a:p>
        </p:txBody>
      </p:sp>
      <p:sp>
        <p:nvSpPr>
          <p:cNvPr id="15" name="Rectangle: Rounded Corners 14">
            <a:extLst>
              <a:ext uri="{FF2B5EF4-FFF2-40B4-BE49-F238E27FC236}">
                <a16:creationId xmlns:a16="http://schemas.microsoft.com/office/drawing/2014/main" id="{146FBD76-58A6-4947-B1D0-2CC0626EDB5D}"/>
              </a:ext>
            </a:extLst>
          </p:cNvPr>
          <p:cNvSpPr/>
          <p:nvPr/>
        </p:nvSpPr>
        <p:spPr>
          <a:xfrm>
            <a:off x="6842884" y="5239046"/>
            <a:ext cx="2238233" cy="976226"/>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dirty="0"/>
              <a:t>Systemic upset</a:t>
            </a:r>
          </a:p>
        </p:txBody>
      </p:sp>
      <p:sp>
        <p:nvSpPr>
          <p:cNvPr id="18" name="Rectangle: Rounded Corners 17">
            <a:extLst>
              <a:ext uri="{FF2B5EF4-FFF2-40B4-BE49-F238E27FC236}">
                <a16:creationId xmlns:a16="http://schemas.microsoft.com/office/drawing/2014/main" id="{0D338577-D2E8-4138-A41B-C4D6005C2118}"/>
              </a:ext>
            </a:extLst>
          </p:cNvPr>
          <p:cNvSpPr/>
          <p:nvPr/>
        </p:nvSpPr>
        <p:spPr>
          <a:xfrm>
            <a:off x="134595" y="5191690"/>
            <a:ext cx="2238233" cy="1023582"/>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dirty="0"/>
              <a:t>Numbness</a:t>
            </a:r>
          </a:p>
        </p:txBody>
      </p:sp>
      <p:sp>
        <p:nvSpPr>
          <p:cNvPr id="19" name="Rectangle: Rounded Corners 18">
            <a:extLst>
              <a:ext uri="{FF2B5EF4-FFF2-40B4-BE49-F238E27FC236}">
                <a16:creationId xmlns:a16="http://schemas.microsoft.com/office/drawing/2014/main" id="{777DAB84-657A-4F4C-9740-5A5726AAFEFE}"/>
              </a:ext>
            </a:extLst>
          </p:cNvPr>
          <p:cNvSpPr/>
          <p:nvPr/>
        </p:nvSpPr>
        <p:spPr>
          <a:xfrm>
            <a:off x="2780856" y="5896725"/>
            <a:ext cx="3370997" cy="806077"/>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Radicular or neuropathic pain</a:t>
            </a:r>
          </a:p>
        </p:txBody>
      </p:sp>
    </p:spTree>
    <p:extLst>
      <p:ext uri="{BB962C8B-B14F-4D97-AF65-F5344CB8AC3E}">
        <p14:creationId xmlns:p14="http://schemas.microsoft.com/office/powerpoint/2010/main" val="404376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3AAEDC-4156-094A-8636-7CF45E69451E}"/>
              </a:ext>
            </a:extLst>
          </p:cNvPr>
          <p:cNvSpPr>
            <a:spLocks noGrp="1"/>
          </p:cNvSpPr>
          <p:nvPr>
            <p:ph type="title"/>
          </p:nvPr>
        </p:nvSpPr>
        <p:spPr/>
        <p:txBody>
          <a:bodyPr/>
          <a:lstStyle/>
          <a:p>
            <a:r>
              <a:rPr lang="en-US" dirty="0"/>
              <a:t>Natural history and population impact</a:t>
            </a:r>
          </a:p>
        </p:txBody>
      </p:sp>
      <p:sp>
        <p:nvSpPr>
          <p:cNvPr id="2" name="Text Placeholder 1">
            <a:extLst>
              <a:ext uri="{FF2B5EF4-FFF2-40B4-BE49-F238E27FC236}">
                <a16:creationId xmlns:a16="http://schemas.microsoft.com/office/drawing/2014/main" id="{AFD22285-2937-644E-AF47-33567CDC4CC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68526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8F38DB-5CF1-2D45-80AE-3E8A0112BD54}"/>
              </a:ext>
            </a:extLst>
          </p:cNvPr>
          <p:cNvSpPr>
            <a:spLocks noGrp="1"/>
          </p:cNvSpPr>
          <p:nvPr>
            <p:ph type="title"/>
          </p:nvPr>
        </p:nvSpPr>
        <p:spPr/>
        <p:txBody>
          <a:bodyPr>
            <a:normAutofit/>
          </a:bodyPr>
          <a:lstStyle/>
          <a:p>
            <a:r>
              <a:rPr lang="en-US" dirty="0"/>
              <a:t>What can patients expect from OA?</a:t>
            </a:r>
            <a:br>
              <a:rPr lang="en-US" dirty="0"/>
            </a:br>
            <a:r>
              <a:rPr lang="en-US" sz="2800" dirty="0">
                <a:solidFill>
                  <a:srgbClr val="FF0000"/>
                </a:solidFill>
              </a:rPr>
              <a:t>(Pairs, trios or group 5 mins)</a:t>
            </a:r>
          </a:p>
        </p:txBody>
      </p:sp>
      <p:sp>
        <p:nvSpPr>
          <p:cNvPr id="7" name="Content Placeholder 6">
            <a:extLst>
              <a:ext uri="{FF2B5EF4-FFF2-40B4-BE49-F238E27FC236}">
                <a16:creationId xmlns:a16="http://schemas.microsoft.com/office/drawing/2014/main" id="{B3A31D09-3DDB-D545-8B27-4405AA76635D}"/>
              </a:ext>
            </a:extLst>
          </p:cNvPr>
          <p:cNvSpPr>
            <a:spLocks noGrp="1"/>
          </p:cNvSpPr>
          <p:nvPr>
            <p:ph sz="half" idx="1"/>
          </p:nvPr>
        </p:nvSpPr>
        <p:spPr/>
        <p:txBody>
          <a:bodyPr/>
          <a:lstStyle/>
          <a:p>
            <a:r>
              <a:rPr lang="en-GB" dirty="0"/>
              <a:t>What is its natural history?</a:t>
            </a:r>
          </a:p>
          <a:p>
            <a:r>
              <a:rPr lang="en-GB" dirty="0"/>
              <a:t>How might it develop in the next few months?</a:t>
            </a:r>
          </a:p>
          <a:p>
            <a:r>
              <a:rPr lang="en-GB" dirty="0"/>
              <a:t>What is the eventual outcome?</a:t>
            </a:r>
          </a:p>
          <a:p>
            <a:r>
              <a:rPr lang="en-GB" dirty="0"/>
              <a:t>Can anything change this?</a:t>
            </a:r>
          </a:p>
          <a:p>
            <a:endParaRPr lang="en-US" dirty="0"/>
          </a:p>
        </p:txBody>
      </p:sp>
    </p:spTree>
    <p:extLst>
      <p:ext uri="{BB962C8B-B14F-4D97-AF65-F5344CB8AC3E}">
        <p14:creationId xmlns:p14="http://schemas.microsoft.com/office/powerpoint/2010/main" val="1740315808"/>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40233" y="2271406"/>
            <a:ext cx="8073318" cy="4433866"/>
            <a:chOff x="412267" y="1557339"/>
            <a:chExt cx="8073318" cy="4433866"/>
          </a:xfrm>
        </p:grpSpPr>
        <p:grpSp>
          <p:nvGrpSpPr>
            <p:cNvPr id="52225" name="Group 5"/>
            <p:cNvGrpSpPr>
              <a:grpSpLocks/>
            </p:cNvGrpSpPr>
            <p:nvPr/>
          </p:nvGrpSpPr>
          <p:grpSpPr bwMode="auto">
            <a:xfrm>
              <a:off x="412267" y="3196900"/>
              <a:ext cx="5721233" cy="2794305"/>
              <a:chOff x="340362" y="3803204"/>
              <a:chExt cx="5672383" cy="2794126"/>
            </a:xfrm>
          </p:grpSpPr>
          <p:sp>
            <p:nvSpPr>
              <p:cNvPr id="52234" name="TextBox 4"/>
              <p:cNvSpPr txBox="1">
                <a:spLocks noChangeArrowheads="1"/>
              </p:cNvSpPr>
              <p:nvPr/>
            </p:nvSpPr>
            <p:spPr bwMode="auto">
              <a:xfrm>
                <a:off x="3419872" y="6258798"/>
                <a:ext cx="2592873" cy="338532"/>
              </a:xfrm>
              <a:prstGeom prst="rect">
                <a:avLst/>
              </a:prstGeom>
              <a:noFill/>
              <a:ln w="9525">
                <a:noFill/>
                <a:miter lim="800000"/>
                <a:headEnd/>
                <a:tailEnd/>
              </a:ln>
            </p:spPr>
            <p:txBody>
              <a:bodyPr wrap="none">
                <a:spAutoFit/>
              </a:bodyPr>
              <a:lstStyle/>
              <a:p>
                <a:r>
                  <a:rPr lang="en-GB" sz="1600" dirty="0">
                    <a:latin typeface="Calibri" pitchFamily="34" charset="0"/>
                  </a:rPr>
                  <a:t>Time (in years) since baseline</a:t>
                </a:r>
              </a:p>
            </p:txBody>
          </p:sp>
          <p:sp>
            <p:nvSpPr>
              <p:cNvPr id="52235" name="TextBox 11"/>
              <p:cNvSpPr txBox="1">
                <a:spLocks noChangeArrowheads="1"/>
              </p:cNvSpPr>
              <p:nvPr/>
            </p:nvSpPr>
            <p:spPr bwMode="auto">
              <a:xfrm rot="16200000">
                <a:off x="-419020" y="4562586"/>
                <a:ext cx="1854428" cy="335663"/>
              </a:xfrm>
              <a:prstGeom prst="rect">
                <a:avLst/>
              </a:prstGeom>
              <a:noFill/>
              <a:ln w="9525">
                <a:noFill/>
                <a:miter lim="800000"/>
                <a:headEnd/>
                <a:tailEnd/>
              </a:ln>
            </p:spPr>
            <p:txBody>
              <a:bodyPr wrap="none">
                <a:spAutoFit/>
              </a:bodyPr>
              <a:lstStyle/>
              <a:p>
                <a:r>
                  <a:rPr lang="en-GB" sz="1600" dirty="0">
                    <a:latin typeface="Calibri" pitchFamily="34" charset="0"/>
                  </a:rPr>
                  <a:t>WOMAC pain (0-20)</a:t>
                </a:r>
              </a:p>
            </p:txBody>
          </p:sp>
        </p:grpSp>
        <p:sp>
          <p:nvSpPr>
            <p:cNvPr id="52226" name="TextBox 6"/>
            <p:cNvSpPr txBox="1">
              <a:spLocks noChangeArrowheads="1"/>
            </p:cNvSpPr>
            <p:nvPr/>
          </p:nvSpPr>
          <p:spPr bwMode="auto">
            <a:xfrm>
              <a:off x="971551" y="1557339"/>
              <a:ext cx="1641872" cy="1077218"/>
            </a:xfrm>
            <a:prstGeom prst="rect">
              <a:avLst/>
            </a:prstGeom>
            <a:noFill/>
            <a:ln w="9525">
              <a:noFill/>
              <a:miter lim="800000"/>
              <a:headEnd/>
              <a:tailEnd/>
            </a:ln>
          </p:spPr>
          <p:txBody>
            <a:bodyPr>
              <a:spAutoFit/>
            </a:bodyPr>
            <a:lstStyle/>
            <a:p>
              <a:pPr algn="ctr"/>
              <a:r>
                <a:rPr lang="en-GB" sz="1600" dirty="0">
                  <a:latin typeface="Calibri" pitchFamily="34" charset="0"/>
                </a:rPr>
                <a:t>Mild, </a:t>
              </a:r>
            </a:p>
            <a:p>
              <a:pPr algn="ctr"/>
              <a:r>
                <a:rPr lang="en-GB" sz="1600" dirty="0">
                  <a:latin typeface="Calibri" pitchFamily="34" charset="0"/>
                </a:rPr>
                <a:t>non-progressive</a:t>
              </a:r>
            </a:p>
            <a:p>
              <a:pPr algn="ctr"/>
              <a:endParaRPr lang="en-GB" sz="1600" dirty="0">
                <a:latin typeface="Calibri" pitchFamily="34" charset="0"/>
              </a:endParaRPr>
            </a:p>
            <a:p>
              <a:pPr algn="ctr"/>
              <a:r>
                <a:rPr lang="en-GB" sz="1600" dirty="0">
                  <a:latin typeface="Calibri" pitchFamily="34" charset="0"/>
                </a:rPr>
                <a:t>N =  ?</a:t>
              </a:r>
            </a:p>
          </p:txBody>
        </p:sp>
        <p:sp>
          <p:nvSpPr>
            <p:cNvPr id="52227" name="TextBox 14"/>
            <p:cNvSpPr txBox="1">
              <a:spLocks noChangeArrowheads="1"/>
            </p:cNvSpPr>
            <p:nvPr/>
          </p:nvSpPr>
          <p:spPr bwMode="auto">
            <a:xfrm>
              <a:off x="4283542" y="1557339"/>
              <a:ext cx="1011495" cy="1077218"/>
            </a:xfrm>
            <a:prstGeom prst="rect">
              <a:avLst/>
            </a:prstGeom>
            <a:noFill/>
            <a:ln w="9525">
              <a:noFill/>
              <a:miter lim="800000"/>
              <a:headEnd/>
              <a:tailEnd/>
            </a:ln>
          </p:spPr>
          <p:txBody>
            <a:bodyPr wrap="none">
              <a:spAutoFit/>
            </a:bodyPr>
            <a:lstStyle/>
            <a:p>
              <a:pPr algn="ctr"/>
              <a:r>
                <a:rPr lang="en-GB" sz="1600" dirty="0">
                  <a:latin typeface="Calibri" pitchFamily="34" charset="0"/>
                </a:rPr>
                <a:t>Moderate</a:t>
              </a:r>
            </a:p>
            <a:p>
              <a:pPr algn="ctr"/>
              <a:endParaRPr lang="en-GB" sz="1600" dirty="0">
                <a:latin typeface="Calibri" pitchFamily="34" charset="0"/>
              </a:endParaRPr>
            </a:p>
            <a:p>
              <a:pPr algn="ctr"/>
              <a:endParaRPr lang="en-GB" sz="1600" dirty="0">
                <a:latin typeface="Calibri" pitchFamily="34" charset="0"/>
              </a:endParaRPr>
            </a:p>
            <a:p>
              <a:pPr algn="ctr"/>
              <a:r>
                <a:rPr lang="en-GB" sz="1600" dirty="0">
                  <a:latin typeface="Calibri" pitchFamily="34" charset="0"/>
                </a:rPr>
                <a:t>N = ?</a:t>
              </a:r>
            </a:p>
          </p:txBody>
        </p:sp>
        <p:sp>
          <p:nvSpPr>
            <p:cNvPr id="52228" name="TextBox 15"/>
            <p:cNvSpPr txBox="1">
              <a:spLocks noChangeArrowheads="1"/>
            </p:cNvSpPr>
            <p:nvPr/>
          </p:nvSpPr>
          <p:spPr bwMode="auto">
            <a:xfrm>
              <a:off x="5796308" y="1557339"/>
              <a:ext cx="1026820" cy="1077218"/>
            </a:xfrm>
            <a:prstGeom prst="rect">
              <a:avLst/>
            </a:prstGeom>
            <a:noFill/>
            <a:ln w="9525">
              <a:noFill/>
              <a:miter lim="800000"/>
              <a:headEnd/>
              <a:tailEnd/>
            </a:ln>
          </p:spPr>
          <p:txBody>
            <a:bodyPr wrap="none">
              <a:spAutoFit/>
            </a:bodyPr>
            <a:lstStyle/>
            <a:p>
              <a:pPr algn="ctr"/>
              <a:r>
                <a:rPr lang="en-GB" sz="1600" dirty="0">
                  <a:latin typeface="Calibri" pitchFamily="34" charset="0"/>
                </a:rPr>
                <a:t>Improving</a:t>
              </a:r>
            </a:p>
            <a:p>
              <a:pPr algn="ctr"/>
              <a:endParaRPr lang="en-GB" sz="1600" dirty="0">
                <a:latin typeface="Calibri" pitchFamily="34" charset="0"/>
              </a:endParaRPr>
            </a:p>
            <a:p>
              <a:pPr algn="ctr"/>
              <a:endParaRPr lang="en-GB" sz="1600" dirty="0">
                <a:latin typeface="Calibri" pitchFamily="34" charset="0"/>
              </a:endParaRPr>
            </a:p>
            <a:p>
              <a:pPr algn="ctr"/>
              <a:r>
                <a:rPr lang="en-GB" sz="1600" dirty="0">
                  <a:latin typeface="Calibri" pitchFamily="34" charset="0"/>
                </a:rPr>
                <a:t>N = ?</a:t>
              </a:r>
            </a:p>
          </p:txBody>
        </p:sp>
        <p:sp>
          <p:nvSpPr>
            <p:cNvPr id="52229" name="TextBox 16"/>
            <p:cNvSpPr txBox="1">
              <a:spLocks noChangeArrowheads="1"/>
            </p:cNvSpPr>
            <p:nvPr/>
          </p:nvSpPr>
          <p:spPr bwMode="auto">
            <a:xfrm>
              <a:off x="2786756" y="1557339"/>
              <a:ext cx="1136850" cy="1077218"/>
            </a:xfrm>
            <a:prstGeom prst="rect">
              <a:avLst/>
            </a:prstGeom>
            <a:noFill/>
            <a:ln w="9525">
              <a:noFill/>
              <a:miter lim="800000"/>
              <a:headEnd/>
              <a:tailEnd/>
            </a:ln>
          </p:spPr>
          <p:txBody>
            <a:bodyPr wrap="none">
              <a:spAutoFit/>
            </a:bodyPr>
            <a:lstStyle/>
            <a:p>
              <a:pPr algn="ctr"/>
              <a:r>
                <a:rPr lang="en-GB" sz="1600" dirty="0">
                  <a:latin typeface="Calibri" pitchFamily="34" charset="0"/>
                </a:rPr>
                <a:t>Progressive</a:t>
              </a:r>
            </a:p>
            <a:p>
              <a:pPr algn="ctr"/>
              <a:endParaRPr lang="en-GB" sz="1600" dirty="0">
                <a:latin typeface="Calibri" pitchFamily="34" charset="0"/>
              </a:endParaRPr>
            </a:p>
            <a:p>
              <a:pPr algn="ctr"/>
              <a:endParaRPr lang="en-GB" sz="1600" dirty="0">
                <a:latin typeface="Calibri" pitchFamily="34" charset="0"/>
              </a:endParaRPr>
            </a:p>
            <a:p>
              <a:pPr algn="ctr"/>
              <a:r>
                <a:rPr lang="en-GB" sz="1600" dirty="0">
                  <a:latin typeface="Calibri" pitchFamily="34" charset="0"/>
                </a:rPr>
                <a:t>N = ?</a:t>
              </a:r>
            </a:p>
          </p:txBody>
        </p:sp>
        <p:sp>
          <p:nvSpPr>
            <p:cNvPr id="52230" name="TextBox 17"/>
            <p:cNvSpPr txBox="1">
              <a:spLocks noChangeArrowheads="1"/>
            </p:cNvSpPr>
            <p:nvPr/>
          </p:nvSpPr>
          <p:spPr bwMode="auto">
            <a:xfrm>
              <a:off x="7053263" y="1557339"/>
              <a:ext cx="1432322" cy="1076325"/>
            </a:xfrm>
            <a:prstGeom prst="rect">
              <a:avLst/>
            </a:prstGeom>
            <a:noFill/>
            <a:ln w="9525">
              <a:noFill/>
              <a:miter lim="800000"/>
              <a:headEnd/>
              <a:tailEnd/>
            </a:ln>
          </p:spPr>
          <p:txBody>
            <a:bodyPr>
              <a:spAutoFit/>
            </a:bodyPr>
            <a:lstStyle/>
            <a:p>
              <a:pPr algn="ctr"/>
              <a:r>
                <a:rPr lang="en-GB" sz="1600" dirty="0">
                  <a:latin typeface="Calibri" pitchFamily="34" charset="0"/>
                </a:rPr>
                <a:t>Severe, </a:t>
              </a:r>
            </a:p>
            <a:p>
              <a:pPr algn="ctr"/>
              <a:r>
                <a:rPr lang="en-GB" sz="1600" dirty="0">
                  <a:latin typeface="Calibri" pitchFamily="34" charset="0"/>
                </a:rPr>
                <a:t>non-improving</a:t>
              </a:r>
            </a:p>
            <a:p>
              <a:pPr algn="ctr"/>
              <a:endParaRPr lang="en-GB" sz="1600" dirty="0">
                <a:latin typeface="Calibri" pitchFamily="34" charset="0"/>
              </a:endParaRPr>
            </a:p>
            <a:p>
              <a:pPr algn="ctr"/>
              <a:r>
                <a:rPr lang="en-GB" sz="1600" dirty="0">
                  <a:latin typeface="Calibri" pitchFamily="34" charset="0"/>
                </a:rPr>
                <a:t>N = ?</a:t>
              </a:r>
            </a:p>
          </p:txBody>
        </p:sp>
      </p:grpSp>
      <p:sp>
        <p:nvSpPr>
          <p:cNvPr id="52231" name="Title 1"/>
          <p:cNvSpPr>
            <a:spLocks noGrp="1"/>
          </p:cNvSpPr>
          <p:nvPr>
            <p:ph type="title"/>
          </p:nvPr>
        </p:nvSpPr>
        <p:spPr>
          <a:xfrm>
            <a:off x="457199" y="563907"/>
            <a:ext cx="8229600" cy="1326886"/>
          </a:xfrm>
        </p:spPr>
        <p:txBody>
          <a:bodyPr>
            <a:noAutofit/>
          </a:bodyPr>
          <a:lstStyle/>
          <a:p>
            <a:r>
              <a:rPr lang="en-GB" sz="4000" dirty="0"/>
              <a:t>The natural history of knee OA: </a:t>
            </a:r>
            <a:br>
              <a:rPr lang="en-GB" sz="4000" dirty="0"/>
            </a:br>
            <a:r>
              <a:rPr lang="en-GB" sz="2400" dirty="0"/>
              <a:t>A long term study of 600 people over 6 years</a:t>
            </a:r>
            <a:endParaRPr lang="en-GB" sz="2400" dirty="0">
              <a:latin typeface="Arial" charset="0"/>
              <a:cs typeface="Arial" charset="0"/>
            </a:endParaRPr>
          </a:p>
        </p:txBody>
      </p:sp>
      <p:sp>
        <p:nvSpPr>
          <p:cNvPr id="52232" name="TextBox 1"/>
          <p:cNvSpPr txBox="1">
            <a:spLocks noChangeArrowheads="1"/>
          </p:cNvSpPr>
          <p:nvPr/>
        </p:nvSpPr>
        <p:spPr bwMode="auto">
          <a:xfrm>
            <a:off x="6300192" y="6550223"/>
            <a:ext cx="3159150" cy="307777"/>
          </a:xfrm>
          <a:prstGeom prst="rect">
            <a:avLst/>
          </a:prstGeom>
          <a:noFill/>
          <a:ln w="9525">
            <a:noFill/>
            <a:miter lim="800000"/>
            <a:headEnd/>
            <a:tailEnd/>
          </a:ln>
        </p:spPr>
        <p:txBody>
          <a:bodyPr wrap="square">
            <a:spAutoFit/>
          </a:bodyPr>
          <a:lstStyle/>
          <a:p>
            <a:r>
              <a:rPr lang="en-GB" sz="1400" dirty="0">
                <a:latin typeface="Calibri" pitchFamily="34" charset="0"/>
              </a:rPr>
              <a:t>Nicholls </a:t>
            </a:r>
            <a:r>
              <a:rPr lang="en-GB" sz="1400" i="1" dirty="0">
                <a:latin typeface="Calibri" pitchFamily="34" charset="0"/>
              </a:rPr>
              <a:t>Osteoarthritis Cartilage </a:t>
            </a:r>
            <a:r>
              <a:rPr lang="en-GB" sz="1400" dirty="0">
                <a:latin typeface="Calibri" pitchFamily="34" charset="0"/>
              </a:rPr>
              <a:t>2014</a:t>
            </a:r>
          </a:p>
        </p:txBody>
      </p:sp>
      <p:sp>
        <p:nvSpPr>
          <p:cNvPr id="2" name="TextBox 1">
            <a:extLst>
              <a:ext uri="{FF2B5EF4-FFF2-40B4-BE49-F238E27FC236}">
                <a16:creationId xmlns:a16="http://schemas.microsoft.com/office/drawing/2014/main" id="{2FA6DB79-22E1-D147-886F-282686193532}"/>
              </a:ext>
            </a:extLst>
          </p:cNvPr>
          <p:cNvSpPr txBox="1"/>
          <p:nvPr/>
        </p:nvSpPr>
        <p:spPr>
          <a:xfrm>
            <a:off x="3218688" y="4370832"/>
            <a:ext cx="2505586" cy="1200329"/>
          </a:xfrm>
          <a:prstGeom prst="rect">
            <a:avLst/>
          </a:prstGeom>
          <a:noFill/>
        </p:spPr>
        <p:txBody>
          <a:bodyPr wrap="square" rtlCol="0">
            <a:spAutoFit/>
          </a:bodyPr>
          <a:lstStyle/>
          <a:p>
            <a:r>
              <a:rPr lang="en-GB" dirty="0">
                <a:solidFill>
                  <a:srgbClr val="FF0000"/>
                </a:solidFill>
              </a:rPr>
              <a:t>How many do you think fall into each group?</a:t>
            </a:r>
          </a:p>
        </p:txBody>
      </p:sp>
    </p:spTree>
    <p:extLst>
      <p:ext uri="{BB962C8B-B14F-4D97-AF65-F5344CB8AC3E}">
        <p14:creationId xmlns:p14="http://schemas.microsoft.com/office/powerpoint/2010/main" val="1684249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23254" y="2271406"/>
            <a:ext cx="8497491" cy="4433865"/>
            <a:chOff x="395288" y="1557339"/>
            <a:chExt cx="8497491" cy="4433865"/>
          </a:xfrm>
        </p:grpSpPr>
        <p:grpSp>
          <p:nvGrpSpPr>
            <p:cNvPr id="52225" name="Group 5"/>
            <p:cNvGrpSpPr>
              <a:grpSpLocks/>
            </p:cNvGrpSpPr>
            <p:nvPr/>
          </p:nvGrpSpPr>
          <p:grpSpPr bwMode="auto">
            <a:xfrm>
              <a:off x="395288" y="2565401"/>
              <a:ext cx="8497491" cy="3425803"/>
              <a:chOff x="323528" y="3171746"/>
              <a:chExt cx="8424936" cy="3425584"/>
            </a:xfrm>
          </p:grpSpPr>
          <p:pic>
            <p:nvPicPr>
              <p:cNvPr id="52233" name="Picture 7"/>
              <p:cNvPicPr>
                <a:picLocks noChangeAspect="1" noChangeArrowheads="1"/>
              </p:cNvPicPr>
              <p:nvPr/>
            </p:nvPicPr>
            <p:blipFill>
              <a:blip r:embed="rId3"/>
              <a:srcRect/>
              <a:stretch>
                <a:fillRect/>
              </a:stretch>
            </p:blipFill>
            <p:spPr bwMode="auto">
              <a:xfrm>
                <a:off x="323528" y="3171746"/>
                <a:ext cx="8424936" cy="3168352"/>
              </a:xfrm>
              <a:prstGeom prst="rect">
                <a:avLst/>
              </a:prstGeom>
              <a:noFill/>
              <a:ln w="9525">
                <a:noFill/>
                <a:miter lim="800000"/>
                <a:headEnd/>
                <a:tailEnd/>
              </a:ln>
            </p:spPr>
          </p:pic>
          <p:sp>
            <p:nvSpPr>
              <p:cNvPr id="52234" name="TextBox 4"/>
              <p:cNvSpPr txBox="1">
                <a:spLocks noChangeArrowheads="1"/>
              </p:cNvSpPr>
              <p:nvPr/>
            </p:nvSpPr>
            <p:spPr bwMode="auto">
              <a:xfrm>
                <a:off x="3419872" y="6258798"/>
                <a:ext cx="2592873" cy="338532"/>
              </a:xfrm>
              <a:prstGeom prst="rect">
                <a:avLst/>
              </a:prstGeom>
              <a:noFill/>
              <a:ln w="9525">
                <a:noFill/>
                <a:miter lim="800000"/>
                <a:headEnd/>
                <a:tailEnd/>
              </a:ln>
            </p:spPr>
            <p:txBody>
              <a:bodyPr wrap="none">
                <a:spAutoFit/>
              </a:bodyPr>
              <a:lstStyle/>
              <a:p>
                <a:r>
                  <a:rPr lang="en-GB" sz="1600" dirty="0">
                    <a:latin typeface="Calibri" pitchFamily="34" charset="0"/>
                  </a:rPr>
                  <a:t>Time (in years) since baseline</a:t>
                </a:r>
              </a:p>
            </p:txBody>
          </p:sp>
          <p:sp>
            <p:nvSpPr>
              <p:cNvPr id="52235" name="TextBox 11"/>
              <p:cNvSpPr txBox="1">
                <a:spLocks noChangeArrowheads="1"/>
              </p:cNvSpPr>
              <p:nvPr/>
            </p:nvSpPr>
            <p:spPr bwMode="auto">
              <a:xfrm rot="16200000">
                <a:off x="-419020" y="4562586"/>
                <a:ext cx="1854428" cy="335663"/>
              </a:xfrm>
              <a:prstGeom prst="rect">
                <a:avLst/>
              </a:prstGeom>
              <a:noFill/>
              <a:ln w="9525">
                <a:noFill/>
                <a:miter lim="800000"/>
                <a:headEnd/>
                <a:tailEnd/>
              </a:ln>
            </p:spPr>
            <p:txBody>
              <a:bodyPr wrap="none">
                <a:spAutoFit/>
              </a:bodyPr>
              <a:lstStyle/>
              <a:p>
                <a:r>
                  <a:rPr lang="en-GB" sz="1600" dirty="0">
                    <a:latin typeface="Calibri" pitchFamily="34" charset="0"/>
                  </a:rPr>
                  <a:t>WOMAC pain (0-20)</a:t>
                </a:r>
              </a:p>
            </p:txBody>
          </p:sp>
        </p:grpSp>
        <p:sp>
          <p:nvSpPr>
            <p:cNvPr id="52226" name="TextBox 6"/>
            <p:cNvSpPr txBox="1">
              <a:spLocks noChangeArrowheads="1"/>
            </p:cNvSpPr>
            <p:nvPr/>
          </p:nvSpPr>
          <p:spPr bwMode="auto">
            <a:xfrm>
              <a:off x="971551" y="1557339"/>
              <a:ext cx="1641872" cy="1076325"/>
            </a:xfrm>
            <a:prstGeom prst="rect">
              <a:avLst/>
            </a:prstGeom>
            <a:noFill/>
            <a:ln w="9525">
              <a:noFill/>
              <a:miter lim="800000"/>
              <a:headEnd/>
              <a:tailEnd/>
            </a:ln>
          </p:spPr>
          <p:txBody>
            <a:bodyPr>
              <a:spAutoFit/>
            </a:bodyPr>
            <a:lstStyle/>
            <a:p>
              <a:pPr algn="ctr"/>
              <a:r>
                <a:rPr lang="en-GB" sz="1600" dirty="0">
                  <a:latin typeface="Calibri" pitchFamily="34" charset="0"/>
                </a:rPr>
                <a:t>Mild, </a:t>
              </a:r>
            </a:p>
            <a:p>
              <a:pPr algn="ctr"/>
              <a:r>
                <a:rPr lang="en-GB" sz="1600" dirty="0">
                  <a:latin typeface="Calibri" pitchFamily="34" charset="0"/>
                </a:rPr>
                <a:t>non-progressive</a:t>
              </a:r>
            </a:p>
            <a:p>
              <a:pPr algn="ctr"/>
              <a:endParaRPr lang="en-GB" sz="1600" dirty="0">
                <a:latin typeface="Calibri" pitchFamily="34" charset="0"/>
              </a:endParaRPr>
            </a:p>
            <a:p>
              <a:pPr algn="ctr"/>
              <a:r>
                <a:rPr lang="en-GB" sz="1600" dirty="0">
                  <a:latin typeface="Calibri" pitchFamily="34" charset="0"/>
                </a:rPr>
                <a:t>N = 208</a:t>
              </a:r>
            </a:p>
          </p:txBody>
        </p:sp>
        <p:sp>
          <p:nvSpPr>
            <p:cNvPr id="52227" name="TextBox 14"/>
            <p:cNvSpPr txBox="1">
              <a:spLocks noChangeArrowheads="1"/>
            </p:cNvSpPr>
            <p:nvPr/>
          </p:nvSpPr>
          <p:spPr bwMode="auto">
            <a:xfrm>
              <a:off x="4283542" y="1557339"/>
              <a:ext cx="1011495" cy="1077218"/>
            </a:xfrm>
            <a:prstGeom prst="rect">
              <a:avLst/>
            </a:prstGeom>
            <a:noFill/>
            <a:ln w="9525">
              <a:noFill/>
              <a:miter lim="800000"/>
              <a:headEnd/>
              <a:tailEnd/>
            </a:ln>
          </p:spPr>
          <p:txBody>
            <a:bodyPr wrap="none">
              <a:spAutoFit/>
            </a:bodyPr>
            <a:lstStyle/>
            <a:p>
              <a:pPr algn="ctr"/>
              <a:r>
                <a:rPr lang="en-GB" sz="1600" dirty="0">
                  <a:latin typeface="Calibri" pitchFamily="34" charset="0"/>
                </a:rPr>
                <a:t>Moderate</a:t>
              </a:r>
            </a:p>
            <a:p>
              <a:pPr algn="ctr"/>
              <a:endParaRPr lang="en-GB" sz="1600" dirty="0">
                <a:latin typeface="Calibri" pitchFamily="34" charset="0"/>
              </a:endParaRPr>
            </a:p>
            <a:p>
              <a:pPr algn="ctr"/>
              <a:endParaRPr lang="en-GB" sz="1600" dirty="0">
                <a:latin typeface="Calibri" pitchFamily="34" charset="0"/>
              </a:endParaRPr>
            </a:p>
            <a:p>
              <a:pPr algn="ctr"/>
              <a:r>
                <a:rPr lang="en-GB" sz="1600" dirty="0">
                  <a:latin typeface="Calibri" pitchFamily="34" charset="0"/>
                </a:rPr>
                <a:t>N = 137</a:t>
              </a:r>
            </a:p>
          </p:txBody>
        </p:sp>
        <p:sp>
          <p:nvSpPr>
            <p:cNvPr id="52228" name="TextBox 15"/>
            <p:cNvSpPr txBox="1">
              <a:spLocks noChangeArrowheads="1"/>
            </p:cNvSpPr>
            <p:nvPr/>
          </p:nvSpPr>
          <p:spPr bwMode="auto">
            <a:xfrm>
              <a:off x="5796308" y="1557339"/>
              <a:ext cx="1026820" cy="1077218"/>
            </a:xfrm>
            <a:prstGeom prst="rect">
              <a:avLst/>
            </a:prstGeom>
            <a:noFill/>
            <a:ln w="9525">
              <a:noFill/>
              <a:miter lim="800000"/>
              <a:headEnd/>
              <a:tailEnd/>
            </a:ln>
          </p:spPr>
          <p:txBody>
            <a:bodyPr wrap="none">
              <a:spAutoFit/>
            </a:bodyPr>
            <a:lstStyle/>
            <a:p>
              <a:pPr algn="ctr"/>
              <a:r>
                <a:rPr lang="en-GB" sz="1600" dirty="0">
                  <a:latin typeface="Calibri" pitchFamily="34" charset="0"/>
                </a:rPr>
                <a:t>Improving</a:t>
              </a:r>
            </a:p>
            <a:p>
              <a:pPr algn="ctr"/>
              <a:endParaRPr lang="en-GB" sz="1600" dirty="0">
                <a:latin typeface="Calibri" pitchFamily="34" charset="0"/>
              </a:endParaRPr>
            </a:p>
            <a:p>
              <a:pPr algn="ctr"/>
              <a:endParaRPr lang="en-GB" sz="1600" dirty="0">
                <a:latin typeface="Calibri" pitchFamily="34" charset="0"/>
              </a:endParaRPr>
            </a:p>
            <a:p>
              <a:pPr algn="ctr"/>
              <a:r>
                <a:rPr lang="en-GB" sz="1600" dirty="0">
                  <a:latin typeface="Calibri" pitchFamily="34" charset="0"/>
                </a:rPr>
                <a:t>N = 65</a:t>
              </a:r>
            </a:p>
          </p:txBody>
        </p:sp>
        <p:sp>
          <p:nvSpPr>
            <p:cNvPr id="52229" name="TextBox 16"/>
            <p:cNvSpPr txBox="1">
              <a:spLocks noChangeArrowheads="1"/>
            </p:cNvSpPr>
            <p:nvPr/>
          </p:nvSpPr>
          <p:spPr bwMode="auto">
            <a:xfrm>
              <a:off x="2786756" y="1557339"/>
              <a:ext cx="1136850" cy="1077218"/>
            </a:xfrm>
            <a:prstGeom prst="rect">
              <a:avLst/>
            </a:prstGeom>
            <a:noFill/>
            <a:ln w="9525">
              <a:noFill/>
              <a:miter lim="800000"/>
              <a:headEnd/>
              <a:tailEnd/>
            </a:ln>
          </p:spPr>
          <p:txBody>
            <a:bodyPr wrap="none">
              <a:spAutoFit/>
            </a:bodyPr>
            <a:lstStyle/>
            <a:p>
              <a:pPr algn="ctr"/>
              <a:r>
                <a:rPr lang="en-GB" sz="1600" dirty="0">
                  <a:latin typeface="Calibri" pitchFamily="34" charset="0"/>
                </a:rPr>
                <a:t>Progressive</a:t>
              </a:r>
            </a:p>
            <a:p>
              <a:pPr algn="ctr"/>
              <a:endParaRPr lang="en-GB" sz="1600" dirty="0">
                <a:latin typeface="Calibri" pitchFamily="34" charset="0"/>
              </a:endParaRPr>
            </a:p>
            <a:p>
              <a:pPr algn="ctr"/>
              <a:endParaRPr lang="en-GB" sz="1600" dirty="0">
                <a:latin typeface="Calibri" pitchFamily="34" charset="0"/>
              </a:endParaRPr>
            </a:p>
            <a:p>
              <a:pPr algn="ctr"/>
              <a:r>
                <a:rPr lang="en-GB" sz="1600" dirty="0">
                  <a:latin typeface="Calibri" pitchFamily="34" charset="0"/>
                </a:rPr>
                <a:t>N = 170</a:t>
              </a:r>
            </a:p>
          </p:txBody>
        </p:sp>
        <p:sp>
          <p:nvSpPr>
            <p:cNvPr id="52230" name="TextBox 17"/>
            <p:cNvSpPr txBox="1">
              <a:spLocks noChangeArrowheads="1"/>
            </p:cNvSpPr>
            <p:nvPr/>
          </p:nvSpPr>
          <p:spPr bwMode="auto">
            <a:xfrm>
              <a:off x="7053263" y="1557339"/>
              <a:ext cx="1432322" cy="1076325"/>
            </a:xfrm>
            <a:prstGeom prst="rect">
              <a:avLst/>
            </a:prstGeom>
            <a:noFill/>
            <a:ln w="9525">
              <a:noFill/>
              <a:miter lim="800000"/>
              <a:headEnd/>
              <a:tailEnd/>
            </a:ln>
          </p:spPr>
          <p:txBody>
            <a:bodyPr>
              <a:spAutoFit/>
            </a:bodyPr>
            <a:lstStyle/>
            <a:p>
              <a:pPr algn="ctr"/>
              <a:r>
                <a:rPr lang="en-GB" sz="1600" dirty="0">
                  <a:latin typeface="Calibri" pitchFamily="34" charset="0"/>
                </a:rPr>
                <a:t>Severe, </a:t>
              </a:r>
            </a:p>
            <a:p>
              <a:pPr algn="ctr"/>
              <a:r>
                <a:rPr lang="en-GB" sz="1600" dirty="0">
                  <a:latin typeface="Calibri" pitchFamily="34" charset="0"/>
                </a:rPr>
                <a:t>non-improving</a:t>
              </a:r>
            </a:p>
            <a:p>
              <a:pPr algn="ctr"/>
              <a:endParaRPr lang="en-GB" sz="1600" dirty="0">
                <a:latin typeface="Calibri" pitchFamily="34" charset="0"/>
              </a:endParaRPr>
            </a:p>
            <a:p>
              <a:pPr algn="ctr"/>
              <a:r>
                <a:rPr lang="en-GB" sz="1600" dirty="0">
                  <a:latin typeface="Calibri" pitchFamily="34" charset="0"/>
                </a:rPr>
                <a:t>N = 20</a:t>
              </a:r>
            </a:p>
          </p:txBody>
        </p:sp>
      </p:grpSp>
      <p:sp>
        <p:nvSpPr>
          <p:cNvPr id="52231" name="Title 1"/>
          <p:cNvSpPr>
            <a:spLocks noGrp="1"/>
          </p:cNvSpPr>
          <p:nvPr>
            <p:ph type="title"/>
          </p:nvPr>
        </p:nvSpPr>
        <p:spPr>
          <a:xfrm>
            <a:off x="457199" y="563907"/>
            <a:ext cx="8229600" cy="1326886"/>
          </a:xfrm>
        </p:spPr>
        <p:txBody>
          <a:bodyPr>
            <a:noAutofit/>
          </a:bodyPr>
          <a:lstStyle/>
          <a:p>
            <a:r>
              <a:rPr lang="en-GB" sz="4000" dirty="0"/>
              <a:t>The natural history of knee OA: </a:t>
            </a:r>
            <a:br>
              <a:rPr lang="en-GB" sz="4000" dirty="0"/>
            </a:br>
            <a:r>
              <a:rPr lang="en-GB" sz="2400" dirty="0"/>
              <a:t>A long term study of 600 </a:t>
            </a:r>
            <a:r>
              <a:rPr lang="en-GB" sz="2400"/>
              <a:t>people over 6 years</a:t>
            </a:r>
            <a:endParaRPr lang="en-GB" sz="2400" dirty="0">
              <a:latin typeface="Arial" charset="0"/>
              <a:cs typeface="Arial" charset="0"/>
            </a:endParaRPr>
          </a:p>
        </p:txBody>
      </p:sp>
      <p:sp>
        <p:nvSpPr>
          <p:cNvPr id="52232" name="TextBox 1"/>
          <p:cNvSpPr txBox="1">
            <a:spLocks noChangeArrowheads="1"/>
          </p:cNvSpPr>
          <p:nvPr/>
        </p:nvSpPr>
        <p:spPr bwMode="auto">
          <a:xfrm>
            <a:off x="6300192" y="6550223"/>
            <a:ext cx="3159150" cy="307777"/>
          </a:xfrm>
          <a:prstGeom prst="rect">
            <a:avLst/>
          </a:prstGeom>
          <a:noFill/>
          <a:ln w="9525">
            <a:noFill/>
            <a:miter lim="800000"/>
            <a:headEnd/>
            <a:tailEnd/>
          </a:ln>
        </p:spPr>
        <p:txBody>
          <a:bodyPr wrap="square">
            <a:spAutoFit/>
          </a:bodyPr>
          <a:lstStyle/>
          <a:p>
            <a:r>
              <a:rPr lang="en-GB" sz="1400" dirty="0">
                <a:latin typeface="Calibri" pitchFamily="34" charset="0"/>
              </a:rPr>
              <a:t>Nicholls </a:t>
            </a:r>
            <a:r>
              <a:rPr lang="en-GB" sz="1400" i="1" dirty="0">
                <a:latin typeface="Calibri" pitchFamily="34" charset="0"/>
              </a:rPr>
              <a:t>Osteoarthritis Cartilage </a:t>
            </a:r>
            <a:r>
              <a:rPr lang="en-GB" sz="1400" dirty="0">
                <a:latin typeface="Calibri" pitchFamily="34" charset="0"/>
              </a:rPr>
              <a:t>2014</a:t>
            </a:r>
          </a:p>
        </p:txBody>
      </p:sp>
    </p:spTree>
    <p:extLst>
      <p:ext uri="{BB962C8B-B14F-4D97-AF65-F5344CB8AC3E}">
        <p14:creationId xmlns:p14="http://schemas.microsoft.com/office/powerpoint/2010/main" val="3540445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CC37116-CB87-4C44-A9E5-CF29BAE83E04}"/>
              </a:ext>
            </a:extLst>
          </p:cNvPr>
          <p:cNvSpPr>
            <a:spLocks noGrp="1"/>
          </p:cNvSpPr>
          <p:nvPr>
            <p:ph type="title"/>
          </p:nvPr>
        </p:nvSpPr>
        <p:spPr/>
        <p:txBody>
          <a:bodyPr/>
          <a:lstStyle/>
          <a:p>
            <a:r>
              <a:rPr lang="en-US" dirty="0"/>
              <a:t>Introductions</a:t>
            </a:r>
          </a:p>
        </p:txBody>
      </p:sp>
      <p:sp>
        <p:nvSpPr>
          <p:cNvPr id="8" name="Text Placeholder 7">
            <a:extLst>
              <a:ext uri="{FF2B5EF4-FFF2-40B4-BE49-F238E27FC236}">
                <a16:creationId xmlns:a16="http://schemas.microsoft.com/office/drawing/2014/main" id="{ABA7AE40-C7B5-BB49-A4BD-F2B532F0BE0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8270477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000" dirty="0"/>
              <a:t>Natural history of OA</a:t>
            </a:r>
          </a:p>
        </p:txBody>
      </p:sp>
      <p:sp>
        <p:nvSpPr>
          <p:cNvPr id="4" name="Content Placeholder 3"/>
          <p:cNvSpPr>
            <a:spLocks noGrp="1"/>
          </p:cNvSpPr>
          <p:nvPr>
            <p:ph sz="half" idx="1"/>
          </p:nvPr>
        </p:nvSpPr>
        <p:spPr/>
        <p:txBody>
          <a:bodyPr>
            <a:normAutofit fontScale="92500" lnSpcReduction="10000"/>
          </a:bodyPr>
          <a:lstStyle/>
          <a:p>
            <a:pPr marL="514350" indent="-514350">
              <a:lnSpc>
                <a:spcPct val="150000"/>
              </a:lnSpc>
              <a:buSzPct val="109000"/>
              <a:buFont typeface="+mj-lt"/>
              <a:buAutoNum type="arabicPeriod"/>
            </a:pPr>
            <a:endParaRPr lang="en-GB" sz="800" dirty="0"/>
          </a:p>
          <a:p>
            <a:r>
              <a:rPr lang="en-GB" dirty="0"/>
              <a:t>Not progressive for everyone (but flares are common)</a:t>
            </a:r>
          </a:p>
          <a:p>
            <a:pPr>
              <a:buSzPct val="109000"/>
            </a:pPr>
            <a:r>
              <a:rPr lang="en-GB" dirty="0"/>
              <a:t>Level of pain and disability can be significant for some</a:t>
            </a:r>
          </a:p>
          <a:p>
            <a:r>
              <a:rPr lang="en-GB" dirty="0"/>
              <a:t>Joint replacement is not the eventual outcome for most patients (about 20%)</a:t>
            </a:r>
          </a:p>
          <a:p>
            <a:r>
              <a:rPr lang="en-GB" dirty="0"/>
              <a:t>BUT joint replacement if needed has good outcomes for most</a:t>
            </a:r>
          </a:p>
          <a:p>
            <a:pPr marL="514350" indent="-514350">
              <a:lnSpc>
                <a:spcPct val="150000"/>
              </a:lnSpc>
              <a:buSzPct val="109000"/>
              <a:buFont typeface="+mj-lt"/>
              <a:buAutoNum type="arabicPeriod"/>
            </a:pPr>
            <a:endParaRPr lang="en-GB" dirty="0"/>
          </a:p>
          <a:p>
            <a:pPr>
              <a:buNone/>
            </a:pPr>
            <a:endParaRPr lang="en-GB" dirty="0"/>
          </a:p>
        </p:txBody>
      </p:sp>
    </p:spTree>
    <p:extLst>
      <p:ext uri="{BB962C8B-B14F-4D97-AF65-F5344CB8AC3E}">
        <p14:creationId xmlns:p14="http://schemas.microsoft.com/office/powerpoint/2010/main" val="405123281"/>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19310" y="0"/>
            <a:ext cx="6253089" cy="1143000"/>
          </a:xfrm>
        </p:spPr>
        <p:txBody>
          <a:bodyPr/>
          <a:lstStyle/>
          <a:p>
            <a:r>
              <a:rPr lang="en-GB" sz="4000" dirty="0"/>
              <a:t>OA in Primary Care</a:t>
            </a:r>
          </a:p>
        </p:txBody>
      </p:sp>
      <p:sp>
        <p:nvSpPr>
          <p:cNvPr id="3" name="Content Placeholder 2"/>
          <p:cNvSpPr>
            <a:spLocks noGrp="1"/>
          </p:cNvSpPr>
          <p:nvPr>
            <p:ph sz="half" idx="1"/>
          </p:nvPr>
        </p:nvSpPr>
        <p:spPr/>
        <p:txBody>
          <a:bodyPr/>
          <a:lstStyle/>
          <a:p>
            <a:r>
              <a:rPr lang="en-GB" sz="2400" dirty="0"/>
              <a:t>Osteoarthritis (OA) is the most common musculoskeletal condition in older adults in the UK</a:t>
            </a:r>
          </a:p>
          <a:p>
            <a:r>
              <a:rPr lang="en-GB" sz="2400" dirty="0"/>
              <a:t>Around 1/3 of people over the age of 45 have consulted to UK primary care with OA</a:t>
            </a:r>
          </a:p>
          <a:p>
            <a:pPr marL="0" indent="0">
              <a:buNone/>
            </a:pPr>
            <a:endParaRPr lang="en-GB" sz="2400" dirty="0"/>
          </a:p>
          <a:p>
            <a:pPr marL="0" indent="0">
              <a:buNone/>
            </a:pPr>
            <a:endParaRPr lang="en-GB" sz="2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9261" y="3490400"/>
            <a:ext cx="4676456" cy="315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92C62EA1-5AE3-4CB5-B97F-430863791B41}"/>
              </a:ext>
            </a:extLst>
          </p:cNvPr>
          <p:cNvPicPr>
            <a:picLocks noChangeAspect="1"/>
          </p:cNvPicPr>
          <p:nvPr/>
        </p:nvPicPr>
        <p:blipFill rotWithShape="1">
          <a:blip r:embed="rId4"/>
          <a:srcRect l="6364" t="51313" r="25657" b="30101"/>
          <a:stretch/>
        </p:blipFill>
        <p:spPr>
          <a:xfrm rot="20285494">
            <a:off x="304780" y="4451835"/>
            <a:ext cx="3733257" cy="574136"/>
          </a:xfrm>
          <a:prstGeom prst="rect">
            <a:avLst/>
          </a:prstGeom>
        </p:spPr>
      </p:pic>
      <p:sp>
        <p:nvSpPr>
          <p:cNvPr id="6" name="TextBox 1"/>
          <p:cNvSpPr txBox="1">
            <a:spLocks noChangeArrowheads="1"/>
          </p:cNvSpPr>
          <p:nvPr/>
        </p:nvSpPr>
        <p:spPr bwMode="auto">
          <a:xfrm>
            <a:off x="235223" y="6211669"/>
            <a:ext cx="8908777" cy="646331"/>
          </a:xfrm>
          <a:prstGeom prst="rect">
            <a:avLst/>
          </a:prstGeom>
          <a:noFill/>
          <a:ln w="9525">
            <a:noFill/>
            <a:miter lim="800000"/>
            <a:headEnd/>
            <a:tailEnd/>
          </a:ln>
        </p:spPr>
        <p:txBody>
          <a:bodyPr wrap="square">
            <a:spAutoFit/>
          </a:bodyPr>
          <a:lstStyle/>
          <a:p>
            <a:pPr defTabSz="914400" fontAlgn="auto">
              <a:spcBef>
                <a:spcPts val="0"/>
              </a:spcBef>
              <a:spcAft>
                <a:spcPts val="0"/>
              </a:spcAft>
            </a:pPr>
            <a:r>
              <a:rPr lang="en-GB" sz="1200" dirty="0" err="1">
                <a:solidFill>
                  <a:prstClr val="black"/>
                </a:solidFill>
                <a:latin typeface="Arial" panose="020B0604020202020204" pitchFamily="34" charset="0"/>
                <a:ea typeface="+mn-ea"/>
                <a:cs typeface="Arial" panose="020B0604020202020204" pitchFamily="34" charset="0"/>
              </a:rPr>
              <a:t>Neogi</a:t>
            </a:r>
            <a:r>
              <a:rPr lang="en-GB" sz="1200" dirty="0">
                <a:solidFill>
                  <a:prstClr val="black"/>
                </a:solidFill>
                <a:latin typeface="Arial" panose="020B0604020202020204" pitchFamily="34" charset="0"/>
                <a:ea typeface="+mn-ea"/>
                <a:cs typeface="Arial" panose="020B0604020202020204" pitchFamily="34" charset="0"/>
              </a:rPr>
              <a:t> et al 2013 </a:t>
            </a:r>
            <a:r>
              <a:rPr lang="en-GB" sz="1200" i="1" dirty="0">
                <a:solidFill>
                  <a:prstClr val="black"/>
                </a:solidFill>
                <a:latin typeface="Arial" panose="020B0604020202020204" pitchFamily="34" charset="0"/>
                <a:ea typeface="+mn-ea"/>
                <a:cs typeface="Arial" panose="020B0604020202020204" pitchFamily="34" charset="0"/>
              </a:rPr>
              <a:t>Osteoarthritis and Cartilage</a:t>
            </a:r>
          </a:p>
          <a:p>
            <a:pPr defTabSz="914400" fontAlgn="auto">
              <a:spcBef>
                <a:spcPts val="0"/>
              </a:spcBef>
              <a:spcAft>
                <a:spcPts val="0"/>
              </a:spcAft>
            </a:pPr>
            <a:r>
              <a:rPr lang="en-GB" sz="1200" dirty="0">
                <a:solidFill>
                  <a:prstClr val="black"/>
                </a:solidFill>
                <a:latin typeface="Arial" panose="020B0604020202020204" pitchFamily="34" charset="0"/>
                <a:cs typeface="Arial" panose="020B0604020202020204" pitchFamily="34" charset="0"/>
              </a:rPr>
              <a:t>Arthritis Research UK 2013: </a:t>
            </a:r>
            <a:r>
              <a:rPr lang="en-GB" sz="1200" i="1" dirty="0">
                <a:solidFill>
                  <a:prstClr val="black"/>
                </a:solidFill>
                <a:latin typeface="Arial" panose="020B0604020202020204" pitchFamily="34" charset="0"/>
                <a:cs typeface="Arial" panose="020B0604020202020204" pitchFamily="34" charset="0"/>
              </a:rPr>
              <a:t>Arthritis in General Practice </a:t>
            </a:r>
            <a:r>
              <a:rPr lang="en-GB" sz="1200" i="1" dirty="0">
                <a:solidFill>
                  <a:prstClr val="black"/>
                </a:solidFill>
                <a:latin typeface="Arial" panose="020B0604020202020204" pitchFamily="34" charset="0"/>
                <a:cs typeface="Arial" panose="020B0604020202020204" pitchFamily="34" charset="0"/>
                <a:hlinkClick r:id="rId5"/>
              </a:rPr>
              <a:t>http://www.arthritisresearchuk.org/support-us/get-involved/naw-infographic.aspx</a:t>
            </a:r>
            <a:r>
              <a:rPr lang="en-GB" sz="1200" i="1" dirty="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441252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2">
            <a:extLst>
              <a:ext uri="{FF2B5EF4-FFF2-40B4-BE49-F238E27FC236}">
                <a16:creationId xmlns:a16="http://schemas.microsoft.com/office/drawing/2014/main" id="{31A471C3-4A3A-4F17-907B-5813AD2490C0}"/>
              </a:ext>
            </a:extLst>
          </p:cNvPr>
          <p:cNvGraphicFramePr>
            <a:graphicFrameLocks noGrp="1"/>
          </p:cNvGraphicFramePr>
          <p:nvPr>
            <p:ph idx="4294967295"/>
          </p:nvPr>
        </p:nvGraphicFramePr>
        <p:xfrm>
          <a:off x="395288" y="471488"/>
          <a:ext cx="8748712" cy="619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4941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A1474-1D06-314E-816D-B67DB6BF757A}"/>
              </a:ext>
            </a:extLst>
          </p:cNvPr>
          <p:cNvSpPr>
            <a:spLocks noGrp="1"/>
          </p:cNvSpPr>
          <p:nvPr>
            <p:ph type="title"/>
          </p:nvPr>
        </p:nvSpPr>
        <p:spPr/>
        <p:txBody>
          <a:bodyPr/>
          <a:lstStyle/>
          <a:p>
            <a:r>
              <a:rPr lang="en-US" dirty="0"/>
              <a:t>UK economic burden of OA in 2012</a:t>
            </a:r>
          </a:p>
        </p:txBody>
      </p:sp>
      <p:sp>
        <p:nvSpPr>
          <p:cNvPr id="3" name="Content Placeholder 2">
            <a:extLst>
              <a:ext uri="{FF2B5EF4-FFF2-40B4-BE49-F238E27FC236}">
                <a16:creationId xmlns:a16="http://schemas.microsoft.com/office/drawing/2014/main" id="{5B78CA92-C379-F44F-998E-3C38658A4C30}"/>
              </a:ext>
            </a:extLst>
          </p:cNvPr>
          <p:cNvSpPr>
            <a:spLocks noGrp="1"/>
          </p:cNvSpPr>
          <p:nvPr>
            <p:ph sz="half" idx="1"/>
          </p:nvPr>
        </p:nvSpPr>
        <p:spPr/>
        <p:txBody>
          <a:bodyPr/>
          <a:lstStyle/>
          <a:p>
            <a:r>
              <a:rPr lang="en-US" dirty="0"/>
              <a:t>116,000 joint replacements = £850 Million</a:t>
            </a:r>
          </a:p>
          <a:p>
            <a:r>
              <a:rPr lang="en-US" dirty="0"/>
              <a:t>Indirect costs = £3.5 Billion – work absence, lost economic production, etc.</a:t>
            </a:r>
          </a:p>
          <a:p>
            <a:endParaRPr lang="en-US" dirty="0"/>
          </a:p>
          <a:p>
            <a:pPr marL="0" indent="0">
              <a:buNone/>
            </a:pPr>
            <a:r>
              <a:rPr lang="en-US" sz="2400" dirty="0">
                <a:hlinkClick r:id="rId3"/>
              </a:rPr>
              <a:t>Source: Chen A et al, Arthritis Vol 2012; Article ID 698709</a:t>
            </a:r>
            <a:endParaRPr lang="en-US" sz="2400" dirty="0"/>
          </a:p>
          <a:p>
            <a:endParaRPr lang="en-US" dirty="0"/>
          </a:p>
          <a:p>
            <a:endParaRPr lang="en-US" dirty="0"/>
          </a:p>
        </p:txBody>
      </p:sp>
    </p:spTree>
    <p:extLst>
      <p:ext uri="{BB962C8B-B14F-4D97-AF65-F5344CB8AC3E}">
        <p14:creationId xmlns:p14="http://schemas.microsoft.com/office/powerpoint/2010/main" val="878890661"/>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7F3423-17DB-BF40-A7CF-11FF0EC86544}"/>
              </a:ext>
            </a:extLst>
          </p:cNvPr>
          <p:cNvSpPr>
            <a:spLocks noGrp="1"/>
          </p:cNvSpPr>
          <p:nvPr>
            <p:ph type="title"/>
          </p:nvPr>
        </p:nvSpPr>
        <p:spPr/>
        <p:txBody>
          <a:bodyPr/>
          <a:lstStyle/>
          <a:p>
            <a:r>
              <a:rPr lang="en-US" dirty="0"/>
              <a:t>Explaining OA</a:t>
            </a:r>
          </a:p>
        </p:txBody>
      </p:sp>
      <p:sp>
        <p:nvSpPr>
          <p:cNvPr id="5" name="Text Placeholder 4">
            <a:extLst>
              <a:ext uri="{FF2B5EF4-FFF2-40B4-BE49-F238E27FC236}">
                <a16:creationId xmlns:a16="http://schemas.microsoft.com/office/drawing/2014/main" id="{405BCA9D-AD0B-234D-B89F-1F493EC3473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64907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2A1178-6AD3-744E-A0E8-49B2928AA835}"/>
              </a:ext>
            </a:extLst>
          </p:cNvPr>
          <p:cNvSpPr>
            <a:spLocks noGrp="1"/>
          </p:cNvSpPr>
          <p:nvPr>
            <p:ph type="title"/>
          </p:nvPr>
        </p:nvSpPr>
        <p:spPr/>
        <p:txBody>
          <a:bodyPr/>
          <a:lstStyle/>
          <a:p>
            <a:r>
              <a:rPr lang="en-GB" dirty="0"/>
              <a:t>Crafting an explanation for patients with OA </a:t>
            </a:r>
            <a:r>
              <a:rPr lang="en-GB" sz="2800" dirty="0">
                <a:solidFill>
                  <a:srgbClr val="FF0000"/>
                </a:solidFill>
              </a:rPr>
              <a:t>(Group task 15 mins)</a:t>
            </a:r>
          </a:p>
        </p:txBody>
      </p:sp>
      <p:sp>
        <p:nvSpPr>
          <p:cNvPr id="5" name="Content Placeholder 4">
            <a:extLst>
              <a:ext uri="{FF2B5EF4-FFF2-40B4-BE49-F238E27FC236}">
                <a16:creationId xmlns:a16="http://schemas.microsoft.com/office/drawing/2014/main" id="{0088F559-DBC4-FA42-AD8D-60812716251C}"/>
              </a:ext>
            </a:extLst>
          </p:cNvPr>
          <p:cNvSpPr>
            <a:spLocks noGrp="1"/>
          </p:cNvSpPr>
          <p:nvPr>
            <p:ph sz="half" idx="1"/>
          </p:nvPr>
        </p:nvSpPr>
        <p:spPr/>
        <p:txBody>
          <a:bodyPr/>
          <a:lstStyle/>
          <a:p>
            <a:r>
              <a:rPr lang="en-GB" dirty="0"/>
              <a:t>What do patients need to know?</a:t>
            </a:r>
          </a:p>
          <a:p>
            <a:r>
              <a:rPr lang="en-GB" dirty="0"/>
              <a:t>How much information and how long?</a:t>
            </a:r>
          </a:p>
          <a:p>
            <a:r>
              <a:rPr lang="en-GB" dirty="0"/>
              <a:t>How to structure it?</a:t>
            </a:r>
          </a:p>
          <a:p>
            <a:r>
              <a:rPr lang="en-GB" dirty="0"/>
              <a:t>What to emphasise?</a:t>
            </a:r>
          </a:p>
          <a:p>
            <a:r>
              <a:rPr lang="en-GB" dirty="0"/>
              <a:t>Have they understood?</a:t>
            </a:r>
          </a:p>
          <a:p>
            <a:r>
              <a:rPr lang="en-GB" dirty="0"/>
              <a:t>AVOID JARGON!</a:t>
            </a:r>
          </a:p>
        </p:txBody>
      </p:sp>
    </p:spTree>
    <p:extLst>
      <p:ext uri="{BB962C8B-B14F-4D97-AF65-F5344CB8AC3E}">
        <p14:creationId xmlns:p14="http://schemas.microsoft.com/office/powerpoint/2010/main" val="3956268715"/>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DD38-698F-A04E-8EBC-3004F9EFDDE7}"/>
              </a:ext>
            </a:extLst>
          </p:cNvPr>
          <p:cNvSpPr>
            <a:spLocks noGrp="1"/>
          </p:cNvSpPr>
          <p:nvPr>
            <p:ph type="title"/>
          </p:nvPr>
        </p:nvSpPr>
        <p:spPr/>
        <p:txBody>
          <a:bodyPr/>
          <a:lstStyle/>
          <a:p>
            <a:r>
              <a:rPr lang="en-GB" dirty="0"/>
              <a:t>Try giving your explanation </a:t>
            </a:r>
            <a:br>
              <a:rPr lang="en-GB" dirty="0"/>
            </a:br>
            <a:r>
              <a:rPr lang="en-GB" sz="2800" dirty="0">
                <a:solidFill>
                  <a:srgbClr val="FF0000"/>
                </a:solidFill>
              </a:rPr>
              <a:t>(Group task in pairs or trios 20 mins)</a:t>
            </a:r>
          </a:p>
        </p:txBody>
      </p:sp>
      <p:sp>
        <p:nvSpPr>
          <p:cNvPr id="3" name="Content Placeholder 2">
            <a:extLst>
              <a:ext uri="{FF2B5EF4-FFF2-40B4-BE49-F238E27FC236}">
                <a16:creationId xmlns:a16="http://schemas.microsoft.com/office/drawing/2014/main" id="{662007DB-7B3E-894A-8BD1-3EFDE21E74E8}"/>
              </a:ext>
            </a:extLst>
          </p:cNvPr>
          <p:cNvSpPr>
            <a:spLocks noGrp="1"/>
          </p:cNvSpPr>
          <p:nvPr>
            <p:ph sz="half" idx="1"/>
          </p:nvPr>
        </p:nvSpPr>
        <p:spPr/>
        <p:txBody>
          <a:bodyPr/>
          <a:lstStyle/>
          <a:p>
            <a:r>
              <a:rPr lang="en-GB" dirty="0"/>
              <a:t>Not role play – you are a health professional and giving the explanation to a colleague as a try-out</a:t>
            </a:r>
          </a:p>
          <a:p>
            <a:r>
              <a:rPr lang="en-GB" dirty="0"/>
              <a:t>Third person is an observer</a:t>
            </a:r>
          </a:p>
          <a:p>
            <a:r>
              <a:rPr lang="en-GB" dirty="0"/>
              <a:t>Have a quick discussion/feedback then next person can try, incorporating any new ideas generated</a:t>
            </a:r>
          </a:p>
        </p:txBody>
      </p:sp>
    </p:spTree>
    <p:extLst>
      <p:ext uri="{BB962C8B-B14F-4D97-AF65-F5344CB8AC3E}">
        <p14:creationId xmlns:p14="http://schemas.microsoft.com/office/powerpoint/2010/main" val="641554739"/>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4" y="692696"/>
            <a:ext cx="8229600" cy="1143000"/>
          </a:xfrm>
        </p:spPr>
        <p:txBody>
          <a:bodyPr/>
          <a:lstStyle/>
          <a:p>
            <a:r>
              <a:rPr lang="en-GB" sz="4000" dirty="0"/>
              <a:t>Giving an explanation</a:t>
            </a:r>
          </a:p>
        </p:txBody>
      </p:sp>
      <p:graphicFrame>
        <p:nvGraphicFramePr>
          <p:cNvPr id="4" name="Diagram 3"/>
          <p:cNvGraphicFramePr/>
          <p:nvPr>
            <p:extLst>
              <p:ext uri="{D42A27DB-BD31-4B8C-83A1-F6EECF244321}">
                <p14:modId xmlns:p14="http://schemas.microsoft.com/office/powerpoint/2010/main" val="3782452111"/>
              </p:ext>
            </p:extLst>
          </p:nvPr>
        </p:nvGraphicFramePr>
        <p:xfrm>
          <a:off x="457194" y="1835696"/>
          <a:ext cx="8184532" cy="4473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Callout 5"/>
          <p:cNvSpPr/>
          <p:nvPr/>
        </p:nvSpPr>
        <p:spPr>
          <a:xfrm>
            <a:off x="-110424" y="2402236"/>
            <a:ext cx="2621150" cy="2464231"/>
          </a:xfrm>
          <a:prstGeom prst="wedgeEllipseCallout">
            <a:avLst>
              <a:gd name="adj1" fmla="val 25241"/>
              <a:gd name="adj2" fmla="val -596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Kristen ITC" panose="03050502040202030202" pitchFamily="66" charset="0"/>
              </a:rPr>
              <a:t>Patients want a clear an meaningful diagnosis </a:t>
            </a:r>
          </a:p>
          <a:p>
            <a:pPr algn="ctr"/>
            <a:r>
              <a:rPr lang="en-GB" sz="1200" dirty="0">
                <a:solidFill>
                  <a:schemeClr val="tx1"/>
                </a:solidFill>
                <a:latin typeface="Kristen ITC" panose="03050502040202030202" pitchFamily="66" charset="0"/>
              </a:rPr>
              <a:t>Paskins et al 2015</a:t>
            </a:r>
            <a:endParaRPr lang="en-GB" dirty="0">
              <a:solidFill>
                <a:schemeClr val="tx1"/>
              </a:solidFill>
              <a:latin typeface="Kristen ITC" panose="03050502040202030202" pitchFamily="66" charset="0"/>
            </a:endParaRPr>
          </a:p>
        </p:txBody>
      </p:sp>
    </p:spTree>
    <p:extLst>
      <p:ext uri="{BB962C8B-B14F-4D97-AF65-F5344CB8AC3E}">
        <p14:creationId xmlns:p14="http://schemas.microsoft.com/office/powerpoint/2010/main" val="139997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2536473-5210-423E-B091-2E3609E178A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98E3595F-E0E6-4A86-813A-16FAA1D2917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F5CB0A5C-A4EA-460A-AB34-2642F1C1BC3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81A92417-F832-4F0B-B713-0919FDF38F68}"/>
                                            </p:graphicEl>
                                          </p:spTgt>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48AB1A9D-E64F-4B75-934E-8BF6D4288B9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2641D34D-E0A7-4ECA-9F2A-9C14F903327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6" grpId="0" animBg="1"/>
      <p:bldP spid="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29" y="170694"/>
            <a:ext cx="8229600" cy="1143000"/>
          </a:xfrm>
        </p:spPr>
        <p:txBody>
          <a:bodyPr/>
          <a:lstStyle/>
          <a:p>
            <a:r>
              <a:rPr lang="en-GB" dirty="0"/>
              <a:t>Quality written information</a:t>
            </a:r>
          </a:p>
        </p:txBody>
      </p:sp>
      <p:pic>
        <p:nvPicPr>
          <p:cNvPr id="2051"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531693" y="1503697"/>
            <a:ext cx="2091109" cy="228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638800" y="1415520"/>
            <a:ext cx="3174144" cy="276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2" y="5965825"/>
            <a:ext cx="25606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6475" y="4664075"/>
            <a:ext cx="2155827"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491" y="2705100"/>
            <a:ext cx="2235200" cy="261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8"/>
          <a:stretch>
            <a:fillRect/>
          </a:stretch>
        </p:blipFill>
        <p:spPr>
          <a:xfrm>
            <a:off x="4622802" y="3583724"/>
            <a:ext cx="2559601" cy="2160701"/>
          </a:xfrm>
          <a:prstGeom prst="rect">
            <a:avLst/>
          </a:prstGeom>
        </p:spPr>
      </p:pic>
    </p:spTree>
    <p:extLst>
      <p:ext uri="{BB962C8B-B14F-4D97-AF65-F5344CB8AC3E}">
        <p14:creationId xmlns:p14="http://schemas.microsoft.com/office/powerpoint/2010/main" val="2818249859"/>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07" y="404664"/>
            <a:ext cx="8229600" cy="1143000"/>
          </a:xfrm>
        </p:spPr>
        <p:txBody>
          <a:bodyPr/>
          <a:lstStyle/>
          <a:p>
            <a:r>
              <a:rPr lang="en-GB" dirty="0"/>
              <a:t>Essential component:</a:t>
            </a:r>
          </a:p>
        </p:txBody>
      </p:sp>
      <p:sp>
        <p:nvSpPr>
          <p:cNvPr id="3" name="Content Placeholder 2"/>
          <p:cNvSpPr>
            <a:spLocks noGrp="1"/>
          </p:cNvSpPr>
          <p:nvPr>
            <p:ph idx="1"/>
          </p:nvPr>
        </p:nvSpPr>
        <p:spPr/>
        <p:txBody>
          <a:bodyPr/>
          <a:lstStyle/>
          <a:p>
            <a:pPr marL="0" indent="0" algn="ctr">
              <a:buNone/>
            </a:pPr>
            <a:endParaRPr lang="en-GB" sz="4400" dirty="0"/>
          </a:p>
          <a:p>
            <a:pPr marL="0" indent="0">
              <a:buNone/>
            </a:pPr>
            <a:endParaRPr lang="en-GB" dirty="0"/>
          </a:p>
        </p:txBody>
      </p:sp>
      <p:sp>
        <p:nvSpPr>
          <p:cNvPr id="13" name="Rounded Rectangle 12"/>
          <p:cNvSpPr/>
          <p:nvPr/>
        </p:nvSpPr>
        <p:spPr>
          <a:xfrm>
            <a:off x="611560" y="1417638"/>
            <a:ext cx="7931224" cy="158417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dirty="0"/>
              <a:t>Osteoarthritis</a:t>
            </a:r>
            <a:r>
              <a:rPr lang="en-GB" sz="6000" dirty="0"/>
              <a:t> </a:t>
            </a:r>
          </a:p>
        </p:txBody>
      </p:sp>
      <p:grpSp>
        <p:nvGrpSpPr>
          <p:cNvPr id="20" name="Group 19"/>
          <p:cNvGrpSpPr/>
          <p:nvPr/>
        </p:nvGrpSpPr>
        <p:grpSpPr>
          <a:xfrm>
            <a:off x="2416932" y="3001814"/>
            <a:ext cx="2160240" cy="1291282"/>
            <a:chOff x="2416932" y="3001814"/>
            <a:chExt cx="2160240" cy="1291282"/>
          </a:xfrm>
        </p:grpSpPr>
        <p:cxnSp>
          <p:nvCxnSpPr>
            <p:cNvPr id="7" name="Straight Arrow Connector 6"/>
            <p:cNvCxnSpPr>
              <a:stCxn id="13" idx="2"/>
              <a:endCxn id="4" idx="0"/>
            </p:cNvCxnSpPr>
            <p:nvPr/>
          </p:nvCxnSpPr>
          <p:spPr>
            <a:xfrm flipH="1">
              <a:off x="2416932" y="3001814"/>
              <a:ext cx="2160240" cy="1291282"/>
            </a:xfrm>
            <a:prstGeom prst="straightConnector1">
              <a:avLst/>
            </a:prstGeom>
            <a:ln w="5715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16" name="Rounded Rectangle 15"/>
            <p:cNvSpPr/>
            <p:nvPr/>
          </p:nvSpPr>
          <p:spPr>
            <a:xfrm>
              <a:off x="2915816" y="3429000"/>
              <a:ext cx="1306488" cy="36004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Why?</a:t>
              </a:r>
            </a:p>
          </p:txBody>
        </p:sp>
      </p:grpSp>
      <p:grpSp>
        <p:nvGrpSpPr>
          <p:cNvPr id="21" name="Group 20"/>
          <p:cNvGrpSpPr/>
          <p:nvPr/>
        </p:nvGrpSpPr>
        <p:grpSpPr>
          <a:xfrm>
            <a:off x="4577172" y="3001814"/>
            <a:ext cx="2160240" cy="1291282"/>
            <a:chOff x="4577172" y="3001814"/>
            <a:chExt cx="2160240" cy="1291282"/>
          </a:xfrm>
        </p:grpSpPr>
        <p:cxnSp>
          <p:nvCxnSpPr>
            <p:cNvPr id="8" name="Straight Arrow Connector 7"/>
            <p:cNvCxnSpPr>
              <a:stCxn id="13" idx="2"/>
              <a:endCxn id="5" idx="0"/>
            </p:cNvCxnSpPr>
            <p:nvPr/>
          </p:nvCxnSpPr>
          <p:spPr>
            <a:xfrm>
              <a:off x="4577172" y="3001814"/>
              <a:ext cx="2160240" cy="1291282"/>
            </a:xfrm>
            <a:prstGeom prst="straightConnector1">
              <a:avLst/>
            </a:prstGeom>
            <a:ln w="5715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17" name="Rounded Rectangle 16"/>
            <p:cNvSpPr/>
            <p:nvPr/>
          </p:nvSpPr>
          <p:spPr>
            <a:xfrm>
              <a:off x="4946285" y="3429000"/>
              <a:ext cx="1306488" cy="36004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Caution</a:t>
              </a:r>
            </a:p>
          </p:txBody>
        </p:sp>
      </p:grpSp>
      <p:sp>
        <p:nvSpPr>
          <p:cNvPr id="4" name="Rounded Rectangle 3"/>
          <p:cNvSpPr/>
          <p:nvPr/>
        </p:nvSpPr>
        <p:spPr>
          <a:xfrm>
            <a:off x="611560" y="4293096"/>
            <a:ext cx="3610744" cy="158417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Matches:</a:t>
            </a:r>
          </a:p>
          <a:p>
            <a:pPr algn="ctr"/>
            <a:r>
              <a:rPr lang="en-GB" sz="2800" dirty="0"/>
              <a:t> NICE OA Guideline Patient information</a:t>
            </a:r>
          </a:p>
        </p:txBody>
      </p:sp>
      <p:grpSp>
        <p:nvGrpSpPr>
          <p:cNvPr id="23" name="Group 22"/>
          <p:cNvGrpSpPr/>
          <p:nvPr/>
        </p:nvGrpSpPr>
        <p:grpSpPr>
          <a:xfrm>
            <a:off x="4932040" y="3184377"/>
            <a:ext cx="3965612" cy="2692895"/>
            <a:chOff x="4932040" y="3184377"/>
            <a:chExt cx="3965612" cy="2692895"/>
          </a:xfrm>
        </p:grpSpPr>
        <p:sp>
          <p:nvSpPr>
            <p:cNvPr id="5" name="Rounded Rectangle 4"/>
            <p:cNvSpPr/>
            <p:nvPr/>
          </p:nvSpPr>
          <p:spPr>
            <a:xfrm>
              <a:off x="4932040" y="4293096"/>
              <a:ext cx="3610744" cy="158417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Still needs an explanation….</a:t>
              </a:r>
            </a:p>
          </p:txBody>
        </p:sp>
        <p:sp>
          <p:nvSpPr>
            <p:cNvPr id="19" name="Cloud Callout 18"/>
            <p:cNvSpPr/>
            <p:nvPr/>
          </p:nvSpPr>
          <p:spPr>
            <a:xfrm>
              <a:off x="7284708" y="3184377"/>
              <a:ext cx="1612944" cy="960437"/>
            </a:xfrm>
            <a:prstGeom prst="cloudCallout">
              <a:avLst>
                <a:gd name="adj1" fmla="val -30153"/>
                <a:gd name="adj2" fmla="val 9998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4000" b="1" dirty="0">
                  <a:solidFill>
                    <a:schemeClr val="tx1"/>
                  </a:solidFill>
                </a:rPr>
                <a:t>?</a:t>
              </a:r>
            </a:p>
          </p:txBody>
        </p:sp>
      </p:grpSp>
    </p:spTree>
    <p:extLst>
      <p:ext uri="{BB962C8B-B14F-4D97-AF65-F5344CB8AC3E}">
        <p14:creationId xmlns:p14="http://schemas.microsoft.com/office/powerpoint/2010/main" val="101549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B639A4-B6CB-6244-9EB1-9FEB79046726}"/>
              </a:ext>
            </a:extLst>
          </p:cNvPr>
          <p:cNvSpPr>
            <a:spLocks noGrp="1"/>
          </p:cNvSpPr>
          <p:nvPr>
            <p:ph type="title"/>
          </p:nvPr>
        </p:nvSpPr>
        <p:spPr/>
        <p:txBody>
          <a:bodyPr/>
          <a:lstStyle/>
          <a:p>
            <a:r>
              <a:rPr lang="en-US" dirty="0"/>
              <a:t>Impact and diagnosis</a:t>
            </a:r>
          </a:p>
        </p:txBody>
      </p:sp>
      <p:sp>
        <p:nvSpPr>
          <p:cNvPr id="5" name="Text Placeholder 4">
            <a:extLst>
              <a:ext uri="{FF2B5EF4-FFF2-40B4-BE49-F238E27FC236}">
                <a16:creationId xmlns:a16="http://schemas.microsoft.com/office/drawing/2014/main" id="{88935338-2994-904F-88CA-2DF7FE23B6B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73657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6150892"/>
            <a:ext cx="6984776" cy="738664"/>
          </a:xfrm>
          <a:prstGeom prst="rect">
            <a:avLst/>
          </a:prstGeom>
          <a:noFill/>
        </p:spPr>
        <p:txBody>
          <a:bodyPr wrap="square" rtlCol="0">
            <a:spAutoFit/>
          </a:bodyPr>
          <a:lstStyle/>
          <a:p>
            <a:pPr algn="r"/>
            <a:r>
              <a:rPr lang="en-GB" sz="1400" dirty="0"/>
              <a:t>Drew Moore, Keele Univ. personal communication from MOSAICS study</a:t>
            </a:r>
          </a:p>
          <a:p>
            <a:pPr algn="r"/>
            <a:r>
              <a:rPr lang="en-GB" sz="1400" dirty="0"/>
              <a:t>Paskins et al. Ann Fam Med. 2015; 13(6): 537-44.</a:t>
            </a:r>
          </a:p>
          <a:p>
            <a:pPr algn="r"/>
            <a:r>
              <a:rPr lang="en-GB" sz="1400" dirty="0"/>
              <a:t>Barker et al. Disabil Rhabil. 2013; DOI: 10.3109/09638288.2013.793409</a:t>
            </a:r>
          </a:p>
        </p:txBody>
      </p:sp>
      <p:sp>
        <p:nvSpPr>
          <p:cNvPr id="8" name="Oval Callout 7"/>
          <p:cNvSpPr/>
          <p:nvPr/>
        </p:nvSpPr>
        <p:spPr>
          <a:xfrm>
            <a:off x="280092" y="3774627"/>
            <a:ext cx="3870712" cy="2334559"/>
          </a:xfrm>
          <a:prstGeom prst="wedgeEllipseCallout">
            <a:avLst>
              <a:gd name="adj1" fmla="val -52573"/>
              <a:gd name="adj2" fmla="val 7863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4400" dirty="0">
                <a:latin typeface="Kristen ITC" panose="03050502040202030202" pitchFamily="66" charset="0"/>
              </a:rPr>
              <a:t>“Wear and tear”</a:t>
            </a:r>
          </a:p>
        </p:txBody>
      </p:sp>
      <p:sp>
        <p:nvSpPr>
          <p:cNvPr id="9" name="Title 1"/>
          <p:cNvSpPr>
            <a:spLocks noGrp="1"/>
          </p:cNvSpPr>
          <p:nvPr>
            <p:ph type="title"/>
          </p:nvPr>
        </p:nvSpPr>
        <p:spPr>
          <a:xfrm>
            <a:off x="3862611" y="427037"/>
            <a:ext cx="3445693" cy="709786"/>
          </a:xfrm>
        </p:spPr>
        <p:txBody>
          <a:bodyPr>
            <a:normAutofit fontScale="90000"/>
          </a:bodyPr>
          <a:lstStyle/>
          <a:p>
            <a:r>
              <a:rPr lang="en-GB" dirty="0">
                <a:solidFill>
                  <a:srgbClr val="C00000"/>
                </a:solidFill>
              </a:rPr>
              <a:t>What patients hear…</a:t>
            </a:r>
          </a:p>
        </p:txBody>
      </p:sp>
      <p:sp>
        <p:nvSpPr>
          <p:cNvPr id="10" name="Title 1"/>
          <p:cNvSpPr txBox="1">
            <a:spLocks/>
          </p:cNvSpPr>
          <p:nvPr/>
        </p:nvSpPr>
        <p:spPr>
          <a:xfrm>
            <a:off x="0" y="-76345"/>
            <a:ext cx="4150804" cy="1006765"/>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rgbClr val="C00000"/>
                </a:solidFill>
              </a:rPr>
              <a:t>What you say …</a:t>
            </a:r>
          </a:p>
        </p:txBody>
      </p:sp>
      <p:sp>
        <p:nvSpPr>
          <p:cNvPr id="11" name="Cloud Callout 10"/>
          <p:cNvSpPr/>
          <p:nvPr/>
        </p:nvSpPr>
        <p:spPr>
          <a:xfrm>
            <a:off x="462458" y="804930"/>
            <a:ext cx="3101430" cy="1198322"/>
          </a:xfrm>
          <a:prstGeom prst="cloudCallout">
            <a:avLst>
              <a:gd name="adj1" fmla="val -59997"/>
              <a:gd name="adj2" fmla="val 7352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schemeClr val="tx1"/>
                </a:solidFill>
              </a:rPr>
              <a:t>I don’t want to worry them</a:t>
            </a:r>
          </a:p>
        </p:txBody>
      </p:sp>
      <p:sp>
        <p:nvSpPr>
          <p:cNvPr id="13" name="Cloud Callout 12"/>
          <p:cNvSpPr/>
          <p:nvPr/>
        </p:nvSpPr>
        <p:spPr>
          <a:xfrm>
            <a:off x="524687" y="2003253"/>
            <a:ext cx="3337924" cy="1641770"/>
          </a:xfrm>
          <a:prstGeom prst="cloudCallout">
            <a:avLst>
              <a:gd name="adj1" fmla="val -64752"/>
              <a:gd name="adj2" fmla="val 66140"/>
            </a:avLst>
          </a:prstGeom>
        </p:spPr>
        <p:style>
          <a:lnRef idx="2">
            <a:schemeClr val="dk1"/>
          </a:lnRef>
          <a:fillRef idx="1">
            <a:schemeClr val="lt1"/>
          </a:fillRef>
          <a:effectRef idx="0">
            <a:schemeClr val="dk1"/>
          </a:effectRef>
          <a:fontRef idx="minor">
            <a:schemeClr val="dk1"/>
          </a:fontRef>
        </p:style>
        <p:txBody>
          <a:bodyPr rtlCol="0" anchor="ctr"/>
          <a:lstStyle/>
          <a:p>
            <a:r>
              <a:rPr lang="en-GB" sz="2000" b="1" dirty="0">
                <a:solidFill>
                  <a:schemeClr val="tx1"/>
                </a:solidFill>
              </a:rPr>
              <a:t>It’s familiar and understandable</a:t>
            </a:r>
          </a:p>
        </p:txBody>
      </p:sp>
      <p:sp>
        <p:nvSpPr>
          <p:cNvPr id="15" name="Cloud Callout 14"/>
          <p:cNvSpPr/>
          <p:nvPr/>
        </p:nvSpPr>
        <p:spPr>
          <a:xfrm>
            <a:off x="3980375" y="1260971"/>
            <a:ext cx="3970219" cy="1484561"/>
          </a:xfrm>
          <a:prstGeom prst="cloudCallout">
            <a:avLst>
              <a:gd name="adj1" fmla="val 73469"/>
              <a:gd name="adj2" fmla="val 7363"/>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schemeClr val="tx1"/>
                </a:solidFill>
              </a:rPr>
              <a:t>You are getting old and have worn your bones out</a:t>
            </a:r>
          </a:p>
        </p:txBody>
      </p:sp>
      <p:sp>
        <p:nvSpPr>
          <p:cNvPr id="16" name="Cloud Callout 15"/>
          <p:cNvSpPr/>
          <p:nvPr/>
        </p:nvSpPr>
        <p:spPr>
          <a:xfrm>
            <a:off x="5645479" y="2465159"/>
            <a:ext cx="2922958" cy="1301538"/>
          </a:xfrm>
          <a:prstGeom prst="cloudCallout">
            <a:avLst>
              <a:gd name="adj1" fmla="val 64919"/>
              <a:gd name="adj2" fmla="val -4765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schemeClr val="tx1"/>
                </a:solidFill>
              </a:rPr>
              <a:t>It’s only going to get worse</a:t>
            </a:r>
          </a:p>
        </p:txBody>
      </p:sp>
      <p:sp>
        <p:nvSpPr>
          <p:cNvPr id="17" name="Cloud Callout 16"/>
          <p:cNvSpPr/>
          <p:nvPr/>
        </p:nvSpPr>
        <p:spPr>
          <a:xfrm>
            <a:off x="4002968" y="3742072"/>
            <a:ext cx="3641691" cy="1199834"/>
          </a:xfrm>
          <a:prstGeom prst="cloudCallout">
            <a:avLst>
              <a:gd name="adj1" fmla="val 89081"/>
              <a:gd name="adj2" fmla="val -68614"/>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schemeClr val="tx1"/>
                </a:solidFill>
              </a:rPr>
              <a:t>There is nothing that can be done</a:t>
            </a:r>
          </a:p>
        </p:txBody>
      </p:sp>
      <p:sp>
        <p:nvSpPr>
          <p:cNvPr id="18" name="Cloud Callout 17"/>
          <p:cNvSpPr/>
          <p:nvPr/>
        </p:nvSpPr>
        <p:spPr>
          <a:xfrm>
            <a:off x="6128257" y="4607504"/>
            <a:ext cx="2752088" cy="1342868"/>
          </a:xfrm>
          <a:prstGeom prst="cloudCallout">
            <a:avLst>
              <a:gd name="adj1" fmla="val 47830"/>
              <a:gd name="adj2" fmla="val -9313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schemeClr val="tx1"/>
                </a:solidFill>
              </a:rPr>
              <a:t>Exercise will wear my joints more</a:t>
            </a:r>
          </a:p>
        </p:txBody>
      </p:sp>
      <p:sp>
        <p:nvSpPr>
          <p:cNvPr id="19" name="Cloud Callout 18"/>
          <p:cNvSpPr/>
          <p:nvPr/>
        </p:nvSpPr>
        <p:spPr>
          <a:xfrm>
            <a:off x="4150805" y="5487986"/>
            <a:ext cx="2293404" cy="570777"/>
          </a:xfrm>
          <a:prstGeom prst="cloudCallout">
            <a:avLst>
              <a:gd name="adj1" fmla="val 143853"/>
              <a:gd name="adj2" fmla="val 24909"/>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schemeClr val="tx1"/>
                </a:solidFill>
              </a:rPr>
              <a:t>Its normal</a:t>
            </a:r>
          </a:p>
        </p:txBody>
      </p:sp>
    </p:spTree>
    <p:extLst>
      <p:ext uri="{BB962C8B-B14F-4D97-AF65-F5344CB8AC3E}">
        <p14:creationId xmlns:p14="http://schemas.microsoft.com/office/powerpoint/2010/main" val="40010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1" grpId="1" animBg="1"/>
      <p:bldP spid="13" grpId="0" animBg="1"/>
      <p:bldP spid="13" grpId="1"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5"/>
          <p:cNvSpPr/>
          <p:nvPr/>
        </p:nvSpPr>
        <p:spPr>
          <a:xfrm>
            <a:off x="6032847" y="1189109"/>
            <a:ext cx="3023797" cy="2498971"/>
          </a:xfrm>
          <a:prstGeom prst="wedgeEllipseCallout">
            <a:avLst>
              <a:gd name="adj1" fmla="val -58486"/>
              <a:gd name="adj2" fmla="val 316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If I exercise my joints will wear out even quicker</a:t>
            </a:r>
          </a:p>
        </p:txBody>
      </p:sp>
      <p:sp>
        <p:nvSpPr>
          <p:cNvPr id="8" name="Oval Callout 7"/>
          <p:cNvSpPr/>
          <p:nvPr/>
        </p:nvSpPr>
        <p:spPr>
          <a:xfrm>
            <a:off x="166906" y="4166068"/>
            <a:ext cx="2481958" cy="2467930"/>
          </a:xfrm>
          <a:prstGeom prst="wedgeEllipseCallout">
            <a:avLst>
              <a:gd name="adj1" fmla="val 55798"/>
              <a:gd name="adj2" fmla="val -417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It’s not safe for  someone like me to exercise</a:t>
            </a:r>
          </a:p>
        </p:txBody>
      </p:sp>
      <p:sp>
        <p:nvSpPr>
          <p:cNvPr id="11" name="Oval Callout 10"/>
          <p:cNvSpPr/>
          <p:nvPr/>
        </p:nvSpPr>
        <p:spPr>
          <a:xfrm>
            <a:off x="6071479" y="4578476"/>
            <a:ext cx="2664296" cy="1368152"/>
          </a:xfrm>
          <a:prstGeom prst="wedgeEllipseCallout">
            <a:avLst>
              <a:gd name="adj1" fmla="val -62105"/>
              <a:gd name="adj2" fmla="val -449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Rest is best</a:t>
            </a:r>
          </a:p>
        </p:txBody>
      </p:sp>
      <p:sp>
        <p:nvSpPr>
          <p:cNvPr id="9" name="Oval Callout 8"/>
          <p:cNvSpPr/>
          <p:nvPr/>
        </p:nvSpPr>
        <p:spPr>
          <a:xfrm>
            <a:off x="225468" y="1189109"/>
            <a:ext cx="2379310" cy="2314870"/>
          </a:xfrm>
          <a:prstGeom prst="wedgeEllipseCallout">
            <a:avLst>
              <a:gd name="adj1" fmla="val 63500"/>
              <a:gd name="adj2" fmla="val 309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Nothing much can be done to help</a:t>
            </a:r>
          </a:p>
        </p:txBody>
      </p:sp>
      <p:sp>
        <p:nvSpPr>
          <p:cNvPr id="12" name="Title 1"/>
          <p:cNvSpPr txBox="1">
            <a:spLocks/>
          </p:cNvSpPr>
          <p:nvPr/>
        </p:nvSpPr>
        <p:spPr>
          <a:xfrm>
            <a:off x="196775" y="434757"/>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a:latin typeface="Palatino Linotype" panose="02040502050505030304" pitchFamily="18" charset="0"/>
              </a:rPr>
              <a:t>The result of getting it wrong…</a:t>
            </a:r>
          </a:p>
        </p:txBody>
      </p:sp>
      <p:pic>
        <p:nvPicPr>
          <p:cNvPr id="3" name="Picture 2">
            <a:extLst>
              <a:ext uri="{FF2B5EF4-FFF2-40B4-BE49-F238E27FC236}">
                <a16:creationId xmlns:a16="http://schemas.microsoft.com/office/drawing/2014/main" id="{ACDD94E5-5D3D-4745-8816-C4304BF43102}"/>
              </a:ext>
            </a:extLst>
          </p:cNvPr>
          <p:cNvPicPr>
            <a:picLocks noChangeAspect="1"/>
          </p:cNvPicPr>
          <p:nvPr/>
        </p:nvPicPr>
        <p:blipFill rotWithShape="1">
          <a:blip r:embed="rId3"/>
          <a:srcRect l="6243" t="7749" r="257" b="26135"/>
          <a:stretch/>
        </p:blipFill>
        <p:spPr>
          <a:xfrm>
            <a:off x="2590302" y="2284892"/>
            <a:ext cx="3442546" cy="3253323"/>
          </a:xfrm>
          <a:prstGeom prst="ellipse">
            <a:avLst/>
          </a:prstGeom>
          <a:ln>
            <a:noFill/>
          </a:ln>
          <a:effectLst>
            <a:softEdge rad="112500"/>
          </a:effectLst>
        </p:spPr>
      </p:pic>
    </p:spTree>
    <p:extLst>
      <p:ext uri="{BB962C8B-B14F-4D97-AF65-F5344CB8AC3E}">
        <p14:creationId xmlns:p14="http://schemas.microsoft.com/office/powerpoint/2010/main" val="143299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6912768" cy="1143000"/>
          </a:xfrm>
        </p:spPr>
        <p:txBody>
          <a:bodyPr>
            <a:normAutofit fontScale="90000"/>
          </a:bodyPr>
          <a:lstStyle/>
          <a:p>
            <a:r>
              <a:rPr lang="en-GB" dirty="0"/>
              <a:t>Further problems with “wear and tear”</a:t>
            </a:r>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177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BC27464C-BB81-4BB0-9F7E-33B4725AAF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84A22C8E-5BAD-41A5-9A17-FFF124FC79B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D2ED345D-F0D2-43BB-98C6-BD23A8D43C2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DE28CB8A-83E5-4CB9-B0BF-6468DCFD918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Callout 7"/>
          <p:cNvSpPr/>
          <p:nvPr/>
        </p:nvSpPr>
        <p:spPr>
          <a:xfrm>
            <a:off x="219879" y="1491806"/>
            <a:ext cx="5444036" cy="1096010"/>
          </a:xfrm>
          <a:prstGeom prst="wedgeEllipseCallout">
            <a:avLst>
              <a:gd name="adj1" fmla="val -52573"/>
              <a:gd name="adj2" fmla="val 7863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600" dirty="0">
                <a:latin typeface="Kristen ITC" panose="03050502040202030202" pitchFamily="66" charset="0"/>
              </a:rPr>
              <a:t>“Osteoarthritis”</a:t>
            </a:r>
          </a:p>
        </p:txBody>
      </p:sp>
      <p:sp>
        <p:nvSpPr>
          <p:cNvPr id="9" name="Title 1"/>
          <p:cNvSpPr>
            <a:spLocks noGrp="1"/>
          </p:cNvSpPr>
          <p:nvPr>
            <p:ph type="title"/>
          </p:nvPr>
        </p:nvSpPr>
        <p:spPr>
          <a:xfrm>
            <a:off x="4109474" y="260648"/>
            <a:ext cx="3596424" cy="864095"/>
          </a:xfrm>
        </p:spPr>
        <p:txBody>
          <a:bodyPr>
            <a:normAutofit fontScale="90000"/>
          </a:bodyPr>
          <a:lstStyle/>
          <a:p>
            <a:r>
              <a:rPr lang="en-GB" dirty="0">
                <a:solidFill>
                  <a:srgbClr val="C00000"/>
                </a:solidFill>
              </a:rPr>
              <a:t>What patients hear…</a:t>
            </a:r>
          </a:p>
        </p:txBody>
      </p:sp>
      <p:sp>
        <p:nvSpPr>
          <p:cNvPr id="10" name="Title 1"/>
          <p:cNvSpPr txBox="1">
            <a:spLocks/>
          </p:cNvSpPr>
          <p:nvPr/>
        </p:nvSpPr>
        <p:spPr>
          <a:xfrm>
            <a:off x="0" y="-76345"/>
            <a:ext cx="4150804" cy="1006765"/>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rgbClr val="C00000"/>
                </a:solidFill>
              </a:rPr>
              <a:t>What you say …</a:t>
            </a:r>
          </a:p>
        </p:txBody>
      </p:sp>
      <p:sp>
        <p:nvSpPr>
          <p:cNvPr id="16" name="Cloud Callout 15"/>
          <p:cNvSpPr/>
          <p:nvPr/>
        </p:nvSpPr>
        <p:spPr>
          <a:xfrm>
            <a:off x="5745564" y="1383355"/>
            <a:ext cx="2590087" cy="946376"/>
          </a:xfrm>
          <a:prstGeom prst="cloudCallout">
            <a:avLst>
              <a:gd name="adj1" fmla="val 80056"/>
              <a:gd name="adj2" fmla="val -23415"/>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schemeClr val="tx1"/>
                </a:solidFill>
              </a:rPr>
              <a:t>What does that mean?</a:t>
            </a:r>
          </a:p>
        </p:txBody>
      </p:sp>
      <p:sp>
        <p:nvSpPr>
          <p:cNvPr id="17" name="Cloud Callout 16"/>
          <p:cNvSpPr/>
          <p:nvPr/>
        </p:nvSpPr>
        <p:spPr>
          <a:xfrm>
            <a:off x="5888891" y="2348880"/>
            <a:ext cx="2827464" cy="847633"/>
          </a:xfrm>
          <a:prstGeom prst="cloudCallout">
            <a:avLst>
              <a:gd name="adj1" fmla="val 57241"/>
              <a:gd name="adj2" fmla="val -7647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schemeClr val="tx1"/>
                </a:solidFill>
              </a:rPr>
              <a:t>Osteoporosis</a:t>
            </a:r>
          </a:p>
        </p:txBody>
      </p:sp>
      <p:sp>
        <p:nvSpPr>
          <p:cNvPr id="18" name="Cloud Callout 17"/>
          <p:cNvSpPr/>
          <p:nvPr/>
        </p:nvSpPr>
        <p:spPr>
          <a:xfrm>
            <a:off x="4471127" y="3867959"/>
            <a:ext cx="4335128" cy="1073546"/>
          </a:xfrm>
          <a:prstGeom prst="cloudCallout">
            <a:avLst>
              <a:gd name="adj1" fmla="val 56842"/>
              <a:gd name="adj2" fmla="val -6324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schemeClr val="tx1"/>
                </a:solidFill>
              </a:rPr>
              <a:t>Less serious than rheumatoid arthritis</a:t>
            </a:r>
          </a:p>
        </p:txBody>
      </p:sp>
      <p:sp>
        <p:nvSpPr>
          <p:cNvPr id="21" name="TextBox 20"/>
          <p:cNvSpPr txBox="1"/>
          <p:nvPr/>
        </p:nvSpPr>
        <p:spPr>
          <a:xfrm>
            <a:off x="2191067" y="6424311"/>
            <a:ext cx="6984776" cy="369332"/>
          </a:xfrm>
          <a:prstGeom prst="rect">
            <a:avLst/>
          </a:prstGeom>
          <a:noFill/>
        </p:spPr>
        <p:txBody>
          <a:bodyPr wrap="square" rtlCol="0">
            <a:spAutoFit/>
          </a:bodyPr>
          <a:lstStyle/>
          <a:p>
            <a:pPr algn="r"/>
            <a:r>
              <a:rPr lang="en-GB" sz="1800" dirty="0"/>
              <a:t>Barker et al. Disabil Rhabil. 2013; DOI: 10.3109/09638288.2013.793409</a:t>
            </a:r>
          </a:p>
        </p:txBody>
      </p:sp>
      <p:sp>
        <p:nvSpPr>
          <p:cNvPr id="11" name="Cloud Callout 10"/>
          <p:cNvSpPr/>
          <p:nvPr/>
        </p:nvSpPr>
        <p:spPr>
          <a:xfrm>
            <a:off x="3369422" y="4954893"/>
            <a:ext cx="3302941" cy="1133601"/>
          </a:xfrm>
          <a:prstGeom prst="cloudCallout">
            <a:avLst>
              <a:gd name="adj1" fmla="val 111285"/>
              <a:gd name="adj2" fmla="val -66464"/>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schemeClr val="tx1"/>
                </a:solidFill>
              </a:rPr>
              <a:t>Worse than arthritis</a:t>
            </a:r>
          </a:p>
        </p:txBody>
      </p:sp>
      <p:sp>
        <p:nvSpPr>
          <p:cNvPr id="12" name="Cloud Callout 11"/>
          <p:cNvSpPr/>
          <p:nvPr/>
        </p:nvSpPr>
        <p:spPr>
          <a:xfrm>
            <a:off x="6605541" y="5233052"/>
            <a:ext cx="2200714" cy="1133601"/>
          </a:xfrm>
          <a:prstGeom prst="cloudCallout">
            <a:avLst>
              <a:gd name="adj1" fmla="val 59893"/>
              <a:gd name="adj2" fmla="val -7231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schemeClr val="tx1"/>
                </a:solidFill>
              </a:rPr>
              <a:t>Wear and tear</a:t>
            </a:r>
          </a:p>
        </p:txBody>
      </p:sp>
      <p:sp>
        <p:nvSpPr>
          <p:cNvPr id="13" name="Cloud Callout 12"/>
          <p:cNvSpPr/>
          <p:nvPr/>
        </p:nvSpPr>
        <p:spPr>
          <a:xfrm>
            <a:off x="4211960" y="3139756"/>
            <a:ext cx="2549987" cy="784772"/>
          </a:xfrm>
          <a:prstGeom prst="cloudCallout">
            <a:avLst>
              <a:gd name="adj1" fmla="val 134486"/>
              <a:gd name="adj2" fmla="val -18917"/>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schemeClr val="tx1"/>
                </a:solidFill>
              </a:rPr>
              <a:t>Thinning of the joints</a:t>
            </a:r>
          </a:p>
        </p:txBody>
      </p:sp>
    </p:spTree>
    <p:extLst>
      <p:ext uri="{BB962C8B-B14F-4D97-AF65-F5344CB8AC3E}">
        <p14:creationId xmlns:p14="http://schemas.microsoft.com/office/powerpoint/2010/main" val="363867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P spid="18" grpId="0" animBg="1"/>
      <p:bldP spid="11" grpId="0" animBg="1"/>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Callout 7"/>
          <p:cNvSpPr/>
          <p:nvPr/>
        </p:nvSpPr>
        <p:spPr>
          <a:xfrm>
            <a:off x="238762" y="1078910"/>
            <a:ext cx="3870712" cy="2334559"/>
          </a:xfrm>
          <a:prstGeom prst="wedgeEllipseCallout">
            <a:avLst>
              <a:gd name="adj1" fmla="val -52573"/>
              <a:gd name="adj2" fmla="val 7863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4400" dirty="0">
                <a:latin typeface="Kristen ITC" panose="03050502040202030202" pitchFamily="66" charset="0"/>
              </a:rPr>
              <a:t>“Wear and repair”</a:t>
            </a:r>
          </a:p>
        </p:txBody>
      </p:sp>
      <p:sp>
        <p:nvSpPr>
          <p:cNvPr id="9" name="Title 1"/>
          <p:cNvSpPr>
            <a:spLocks noGrp="1"/>
          </p:cNvSpPr>
          <p:nvPr>
            <p:ph type="title"/>
          </p:nvPr>
        </p:nvSpPr>
        <p:spPr>
          <a:xfrm>
            <a:off x="4109474" y="369124"/>
            <a:ext cx="3342846" cy="709786"/>
          </a:xfrm>
        </p:spPr>
        <p:txBody>
          <a:bodyPr>
            <a:normAutofit fontScale="90000"/>
          </a:bodyPr>
          <a:lstStyle/>
          <a:p>
            <a:r>
              <a:rPr lang="en-GB" dirty="0">
                <a:solidFill>
                  <a:srgbClr val="C00000"/>
                </a:solidFill>
              </a:rPr>
              <a:t>What patients hear…</a:t>
            </a:r>
          </a:p>
        </p:txBody>
      </p:sp>
      <p:sp>
        <p:nvSpPr>
          <p:cNvPr id="10" name="Title 1"/>
          <p:cNvSpPr txBox="1">
            <a:spLocks/>
          </p:cNvSpPr>
          <p:nvPr/>
        </p:nvSpPr>
        <p:spPr>
          <a:xfrm>
            <a:off x="0" y="-76345"/>
            <a:ext cx="4150804" cy="1006765"/>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rgbClr val="C00000"/>
                </a:solidFill>
              </a:rPr>
              <a:t>What you say …</a:t>
            </a:r>
          </a:p>
        </p:txBody>
      </p:sp>
      <p:sp>
        <p:nvSpPr>
          <p:cNvPr id="14" name="Cloud Callout 13"/>
          <p:cNvSpPr/>
          <p:nvPr/>
        </p:nvSpPr>
        <p:spPr>
          <a:xfrm>
            <a:off x="4993218" y="1434746"/>
            <a:ext cx="3286988" cy="1978723"/>
          </a:xfrm>
          <a:prstGeom prst="cloudCallout">
            <a:avLst>
              <a:gd name="adj1" fmla="val 71204"/>
              <a:gd name="adj2" fmla="val 904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schemeClr val="tx1"/>
                </a:solidFill>
              </a:rPr>
              <a:t>?????</a:t>
            </a:r>
          </a:p>
        </p:txBody>
      </p:sp>
    </p:spTree>
    <p:extLst>
      <p:ext uri="{BB962C8B-B14F-4D97-AF65-F5344CB8AC3E}">
        <p14:creationId xmlns:p14="http://schemas.microsoft.com/office/powerpoint/2010/main" val="222563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3438"/>
            <a:ext cx="8229600" cy="1208868"/>
          </a:xfrm>
        </p:spPr>
        <p:txBody>
          <a:bodyPr/>
          <a:lstStyle/>
          <a:p>
            <a:r>
              <a:rPr lang="en-GB" dirty="0">
                <a:solidFill>
                  <a:srgbClr val="C00000"/>
                </a:solidFill>
              </a:rPr>
              <a:t>“Wear and repair”</a:t>
            </a:r>
          </a:p>
        </p:txBody>
      </p:sp>
      <p:sp>
        <p:nvSpPr>
          <p:cNvPr id="3" name="Content Placeholder 2"/>
          <p:cNvSpPr>
            <a:spLocks noGrp="1"/>
          </p:cNvSpPr>
          <p:nvPr>
            <p:ph idx="1"/>
          </p:nvPr>
        </p:nvSpPr>
        <p:spPr>
          <a:xfrm>
            <a:off x="457200" y="1906292"/>
            <a:ext cx="8229600" cy="4691061"/>
          </a:xfrm>
        </p:spPr>
        <p:txBody>
          <a:bodyPr>
            <a:normAutofit/>
          </a:bodyPr>
          <a:lstStyle/>
          <a:p>
            <a:r>
              <a:rPr lang="en-GB" dirty="0"/>
              <a:t>May be more accurate</a:t>
            </a:r>
          </a:p>
          <a:p>
            <a:r>
              <a:rPr lang="en-GB" dirty="0"/>
              <a:t>Still emphasises bone and cartilage</a:t>
            </a:r>
          </a:p>
          <a:p>
            <a:r>
              <a:rPr lang="en-GB" dirty="0"/>
              <a:t>Better concept of “repair” might be “functional repair”:</a:t>
            </a:r>
          </a:p>
          <a:p>
            <a:pPr lvl="1"/>
            <a:r>
              <a:rPr lang="en-GB" dirty="0"/>
              <a:t>restoration of muscle tone</a:t>
            </a:r>
          </a:p>
          <a:p>
            <a:pPr lvl="1"/>
            <a:r>
              <a:rPr lang="en-GB" dirty="0"/>
              <a:t>tightening ligaments </a:t>
            </a:r>
          </a:p>
          <a:p>
            <a:pPr lvl="1"/>
            <a:r>
              <a:rPr lang="en-GB" dirty="0"/>
              <a:t>improved posture &amp; mobility</a:t>
            </a:r>
          </a:p>
          <a:p>
            <a:pPr marL="457200" lvl="1" indent="0">
              <a:buNone/>
            </a:pPr>
            <a:r>
              <a:rPr lang="en-GB" dirty="0"/>
              <a:t>…all of which improve function and pain</a:t>
            </a:r>
          </a:p>
        </p:txBody>
      </p:sp>
    </p:spTree>
    <p:extLst>
      <p:ext uri="{BB962C8B-B14F-4D97-AF65-F5344CB8AC3E}">
        <p14:creationId xmlns:p14="http://schemas.microsoft.com/office/powerpoint/2010/main" val="29870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404664"/>
            <a:ext cx="8640960" cy="1109278"/>
          </a:xfrm>
        </p:spPr>
        <p:txBody>
          <a:bodyPr>
            <a:normAutofit/>
          </a:bodyPr>
          <a:lstStyle/>
          <a:p>
            <a:r>
              <a:rPr lang="en-GB" dirty="0"/>
              <a:t>Suggested structure for OA explanation</a:t>
            </a:r>
            <a:endParaRPr lang="en-US" dirty="0"/>
          </a:p>
        </p:txBody>
      </p:sp>
      <p:sp>
        <p:nvSpPr>
          <p:cNvPr id="2" name="Content Placeholder 1"/>
          <p:cNvSpPr>
            <a:spLocks noGrp="1"/>
          </p:cNvSpPr>
          <p:nvPr>
            <p:ph idx="1"/>
          </p:nvPr>
        </p:nvSpPr>
        <p:spPr>
          <a:xfrm>
            <a:off x="685800" y="1268760"/>
            <a:ext cx="8458200" cy="5589240"/>
          </a:xfrm>
        </p:spPr>
        <p:txBody>
          <a:bodyPr>
            <a:noAutofit/>
          </a:bodyPr>
          <a:lstStyle/>
          <a:p>
            <a:r>
              <a:rPr lang="en-US" sz="2800" dirty="0"/>
              <a:t>Ask what the patient knows about OA</a:t>
            </a:r>
          </a:p>
          <a:p>
            <a:pPr lvl="1"/>
            <a:r>
              <a:rPr lang="en-US" sz="2400" dirty="0"/>
              <a:t>May highlight misconceptions </a:t>
            </a:r>
          </a:p>
          <a:p>
            <a:r>
              <a:rPr lang="en-US" sz="2800" dirty="0"/>
              <a:t>Validate the problem (NOT simple reassurance) </a:t>
            </a:r>
          </a:p>
          <a:p>
            <a:r>
              <a:rPr lang="en-US" sz="2800" dirty="0"/>
              <a:t>The whole joint </a:t>
            </a:r>
          </a:p>
          <a:p>
            <a:pPr lvl="1"/>
            <a:r>
              <a:rPr lang="en-US" sz="2400" dirty="0"/>
              <a:t>bone / cartilage / synovium  / muscle / ligaments</a:t>
            </a:r>
          </a:p>
          <a:p>
            <a:r>
              <a:rPr lang="en-US" sz="2800" dirty="0"/>
              <a:t>Stresses to the joint – </a:t>
            </a:r>
            <a:r>
              <a:rPr lang="en-US" sz="2800" b="1" dirty="0">
                <a:solidFill>
                  <a:srgbClr val="C00000"/>
                </a:solidFill>
              </a:rPr>
              <a:t>wear</a:t>
            </a:r>
          </a:p>
          <a:p>
            <a:pPr lvl="1"/>
            <a:r>
              <a:rPr lang="en-US" sz="2400" dirty="0"/>
              <a:t>injury / sport / work / weight / malalignment</a:t>
            </a:r>
          </a:p>
          <a:p>
            <a:r>
              <a:rPr lang="en-US" sz="2800" dirty="0"/>
              <a:t>Capable of</a:t>
            </a:r>
            <a:r>
              <a:rPr lang="en-US" sz="2800" b="1" dirty="0">
                <a:solidFill>
                  <a:srgbClr val="C00000"/>
                </a:solidFill>
              </a:rPr>
              <a:t> repair</a:t>
            </a:r>
            <a:r>
              <a:rPr lang="en-US" sz="2800" dirty="0"/>
              <a:t>/improvement - not inevitably worse</a:t>
            </a:r>
          </a:p>
          <a:p>
            <a:r>
              <a:rPr lang="en-US" sz="2800" dirty="0"/>
              <a:t>Something we can do</a:t>
            </a:r>
          </a:p>
          <a:p>
            <a:pPr lvl="1"/>
            <a:r>
              <a:rPr lang="en-US" sz="2400" dirty="0"/>
              <a:t>strengthen muscles / lose weight / reduce inflammation / help pain </a:t>
            </a:r>
          </a:p>
        </p:txBody>
      </p:sp>
    </p:spTree>
    <p:extLst>
      <p:ext uri="{BB962C8B-B14F-4D97-AF65-F5344CB8AC3E}">
        <p14:creationId xmlns:p14="http://schemas.microsoft.com/office/powerpoint/2010/main" val="126299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C77D29-0BED-634E-9BCE-E8675A23CEB3}"/>
              </a:ext>
            </a:extLst>
          </p:cNvPr>
          <p:cNvSpPr>
            <a:spLocks noGrp="1"/>
          </p:cNvSpPr>
          <p:nvPr>
            <p:ph type="title"/>
          </p:nvPr>
        </p:nvSpPr>
        <p:spPr/>
        <p:txBody>
          <a:bodyPr/>
          <a:lstStyle/>
          <a:p>
            <a:r>
              <a:rPr lang="en-US" dirty="0"/>
              <a:t>Helping patients to manage their OA</a:t>
            </a:r>
          </a:p>
        </p:txBody>
      </p:sp>
      <p:sp>
        <p:nvSpPr>
          <p:cNvPr id="5" name="Text Placeholder 4">
            <a:extLst>
              <a:ext uri="{FF2B5EF4-FFF2-40B4-BE49-F238E27FC236}">
                <a16:creationId xmlns:a16="http://schemas.microsoft.com/office/drawing/2014/main" id="{B73C3B5C-5AA4-FD40-ABE3-D07FA0FE41D2}"/>
              </a:ext>
            </a:extLst>
          </p:cNvPr>
          <p:cNvSpPr>
            <a:spLocks noGrp="1"/>
          </p:cNvSpPr>
          <p:nvPr>
            <p:ph type="body" idx="1"/>
          </p:nvPr>
        </p:nvSpPr>
        <p:spPr/>
        <p:txBody>
          <a:bodyPr>
            <a:normAutofit/>
          </a:bodyPr>
          <a:lstStyle/>
          <a:p>
            <a:r>
              <a:rPr lang="en-US" sz="3200" dirty="0"/>
              <a:t>And NICE recommendations</a:t>
            </a:r>
          </a:p>
        </p:txBody>
      </p:sp>
    </p:spTree>
    <p:extLst>
      <p:ext uri="{BB962C8B-B14F-4D97-AF65-F5344CB8AC3E}">
        <p14:creationId xmlns:p14="http://schemas.microsoft.com/office/powerpoint/2010/main" val="2702667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a:t>Group task with vignette - What are your management goals for him/her?</a:t>
            </a:r>
          </a:p>
        </p:txBody>
      </p:sp>
      <p:sp>
        <p:nvSpPr>
          <p:cNvPr id="3" name="Content Placeholder 2"/>
          <p:cNvSpPr>
            <a:spLocks noGrp="1"/>
          </p:cNvSpPr>
          <p:nvPr>
            <p:ph idx="1"/>
          </p:nvPr>
        </p:nvSpPr>
        <p:spPr/>
        <p:txBody>
          <a:bodyPr/>
          <a:lstStyle/>
          <a:p>
            <a:r>
              <a:rPr lang="en-GB" dirty="0"/>
              <a:t>Use flip chart</a:t>
            </a:r>
          </a:p>
          <a:p>
            <a:r>
              <a:rPr lang="en-GB" dirty="0"/>
              <a:t>Don’t forget impact</a:t>
            </a:r>
          </a:p>
        </p:txBody>
      </p:sp>
    </p:spTree>
    <p:extLst>
      <p:ext uri="{BB962C8B-B14F-4D97-AF65-F5344CB8AC3E}">
        <p14:creationId xmlns:p14="http://schemas.microsoft.com/office/powerpoint/2010/main" val="13398609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87624" y="208299"/>
            <a:ext cx="5200097" cy="875797"/>
          </a:xfrm>
        </p:spPr>
        <p:txBody>
          <a:bodyPr/>
          <a:lstStyle/>
          <a:p>
            <a:pPr algn="l"/>
            <a:r>
              <a:rPr lang="en-GB" dirty="0"/>
              <a:t>NICE OA treatments</a:t>
            </a:r>
            <a:endParaRPr lang="en-US" dirty="0"/>
          </a:p>
        </p:txBody>
      </p:sp>
      <p:grpSp>
        <p:nvGrpSpPr>
          <p:cNvPr id="4" name="Group 6"/>
          <p:cNvGrpSpPr>
            <a:grpSpLocks noGrp="1"/>
          </p:cNvGrpSpPr>
          <p:nvPr/>
        </p:nvGrpSpPr>
        <p:grpSpPr bwMode="auto">
          <a:xfrm>
            <a:off x="1331639" y="929898"/>
            <a:ext cx="6624737" cy="5739463"/>
            <a:chOff x="1014" y="1156"/>
            <a:chExt cx="3345" cy="2449"/>
          </a:xfrm>
        </p:grpSpPr>
        <p:sp>
          <p:nvSpPr>
            <p:cNvPr id="5" name="AutoShape 7"/>
            <p:cNvSpPr>
              <a:spLocks noChangeAspect="1" noChangeArrowheads="1"/>
            </p:cNvSpPr>
            <p:nvPr/>
          </p:nvSpPr>
          <p:spPr bwMode="auto">
            <a:xfrm>
              <a:off x="1020" y="1162"/>
              <a:ext cx="3339" cy="2443"/>
            </a:xfrm>
            <a:prstGeom prst="rect">
              <a:avLst/>
            </a:prstGeom>
            <a:noFill/>
            <a:ln w="9525">
              <a:noFill/>
              <a:miter lim="800000"/>
              <a:headEnd/>
              <a:tailEnd/>
            </a:ln>
          </p:spPr>
          <p:txBody>
            <a:bodyPr/>
            <a:lstStyle/>
            <a:p>
              <a:endParaRPr lang="en-GB"/>
            </a:p>
          </p:txBody>
        </p:sp>
        <p:sp>
          <p:nvSpPr>
            <p:cNvPr id="6" name="Oval 8"/>
            <p:cNvSpPr>
              <a:spLocks noChangeArrowheads="1"/>
            </p:cNvSpPr>
            <p:nvPr/>
          </p:nvSpPr>
          <p:spPr bwMode="auto">
            <a:xfrm>
              <a:off x="1014" y="1156"/>
              <a:ext cx="3339" cy="2443"/>
            </a:xfrm>
            <a:prstGeom prst="ellipse">
              <a:avLst/>
            </a:prstGeom>
            <a:solidFill>
              <a:schemeClr val="accent5">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dirty="0"/>
            </a:p>
          </p:txBody>
        </p:sp>
        <p:sp>
          <p:nvSpPr>
            <p:cNvPr id="7" name="Oval 9"/>
            <p:cNvSpPr>
              <a:spLocks noChangeArrowheads="1"/>
            </p:cNvSpPr>
            <p:nvPr/>
          </p:nvSpPr>
          <p:spPr bwMode="auto">
            <a:xfrm>
              <a:off x="1699" y="1645"/>
              <a:ext cx="1928" cy="1546"/>
            </a:xfrm>
            <a:prstGeom prst="ellipse">
              <a:avLst/>
            </a:prstGeom>
            <a:solidFill>
              <a:schemeClr val="accent2">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8" name="Oval 10"/>
            <p:cNvSpPr>
              <a:spLocks noChangeArrowheads="1"/>
            </p:cNvSpPr>
            <p:nvPr/>
          </p:nvSpPr>
          <p:spPr bwMode="auto">
            <a:xfrm>
              <a:off x="2077" y="1882"/>
              <a:ext cx="1151" cy="1017"/>
            </a:xfrm>
            <a:prstGeom prst="ellipse">
              <a:avLst/>
            </a:prstGeom>
            <a:solidFill>
              <a:srgbClr val="FFFF00"/>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9" name="Text Box 11"/>
            <p:cNvSpPr txBox="1">
              <a:spLocks noChangeArrowheads="1"/>
            </p:cNvSpPr>
            <p:nvPr/>
          </p:nvSpPr>
          <p:spPr bwMode="auto">
            <a:xfrm>
              <a:off x="2163" y="2021"/>
              <a:ext cx="995" cy="780"/>
            </a:xfrm>
            <a:prstGeom prst="rect">
              <a:avLst/>
            </a:prstGeom>
            <a:noFill/>
            <a:ln w="9525" algn="ctr">
              <a:noFill/>
              <a:miter lim="800000"/>
              <a:headEnd/>
              <a:tailEnd/>
            </a:ln>
          </p:spPr>
          <p:txBody>
            <a:bodyPr wrap="square" lIns="54864" tIns="27432" rIns="54864" bIns="27432">
              <a:spAutoFit/>
            </a:bodyPr>
            <a:lstStyle/>
            <a:p>
              <a:pPr algn="ctr"/>
              <a:r>
                <a:rPr lang="en-GB" sz="1400" b="1" dirty="0"/>
                <a:t>education, advice,</a:t>
              </a:r>
            </a:p>
            <a:p>
              <a:pPr algn="ctr"/>
              <a:r>
                <a:rPr lang="en-GB" sz="1400" b="1" dirty="0"/>
                <a:t>information access</a:t>
              </a:r>
            </a:p>
            <a:p>
              <a:pPr algn="ctr"/>
              <a:r>
                <a:rPr lang="en-GB" sz="1400" b="1" dirty="0"/>
                <a:t>strengthening exercise</a:t>
              </a:r>
            </a:p>
            <a:p>
              <a:pPr algn="ctr"/>
              <a:r>
                <a:rPr lang="en-GB" sz="1400" b="1" dirty="0"/>
                <a:t>aerobic fitness training</a:t>
              </a:r>
            </a:p>
            <a:p>
              <a:pPr algn="ctr"/>
              <a:r>
                <a:rPr lang="en-GB" sz="1400" b="1" dirty="0"/>
                <a:t>weight loss if overweight/obese</a:t>
              </a:r>
              <a:endParaRPr lang="en-GB" sz="1400" dirty="0"/>
            </a:p>
          </p:txBody>
        </p:sp>
        <p:sp>
          <p:nvSpPr>
            <p:cNvPr id="10" name="Rectangle 12"/>
            <p:cNvSpPr>
              <a:spLocks noChangeArrowheads="1"/>
            </p:cNvSpPr>
            <p:nvPr/>
          </p:nvSpPr>
          <p:spPr bwMode="auto">
            <a:xfrm>
              <a:off x="2328" y="2954"/>
              <a:ext cx="743" cy="119"/>
            </a:xfrm>
            <a:prstGeom prst="rect">
              <a:avLst/>
            </a:prstGeom>
            <a:noFill/>
            <a:ln w="9525" algn="ctr">
              <a:noFill/>
              <a:miter lim="800000"/>
              <a:headEnd/>
              <a:tailEnd/>
            </a:ln>
          </p:spPr>
          <p:txBody>
            <a:bodyPr lIns="54864" tIns="27432" rIns="54864" bIns="27432">
              <a:spAutoFit/>
            </a:bodyPr>
            <a:lstStyle/>
            <a:p>
              <a:pPr algn="ctr"/>
              <a:r>
                <a:rPr lang="en-GB" sz="1400" b="1" dirty="0"/>
                <a:t>topical NSAIDs</a:t>
              </a:r>
              <a:endParaRPr lang="en-GB" sz="1400" dirty="0"/>
            </a:p>
          </p:txBody>
        </p:sp>
        <p:sp>
          <p:nvSpPr>
            <p:cNvPr id="11" name="Rectangle 13"/>
            <p:cNvSpPr>
              <a:spLocks noChangeArrowheads="1"/>
            </p:cNvSpPr>
            <p:nvPr/>
          </p:nvSpPr>
          <p:spPr bwMode="auto">
            <a:xfrm>
              <a:off x="2344" y="1717"/>
              <a:ext cx="653" cy="119"/>
            </a:xfrm>
            <a:prstGeom prst="rect">
              <a:avLst/>
            </a:prstGeom>
            <a:noFill/>
            <a:ln w="9525" algn="ctr">
              <a:noFill/>
              <a:miter lim="800000"/>
              <a:headEnd/>
              <a:tailEnd/>
            </a:ln>
          </p:spPr>
          <p:txBody>
            <a:bodyPr lIns="54864" tIns="27432" rIns="54864" bIns="27432">
              <a:spAutoFit/>
            </a:bodyPr>
            <a:lstStyle/>
            <a:p>
              <a:pPr algn="ctr"/>
              <a:r>
                <a:rPr lang="en-GB" sz="1400" b="1" dirty="0"/>
                <a:t>paracetamol</a:t>
              </a:r>
              <a:endParaRPr lang="en-GB" sz="1400" dirty="0"/>
            </a:p>
          </p:txBody>
        </p:sp>
        <p:sp>
          <p:nvSpPr>
            <p:cNvPr id="12" name="Rectangle 14"/>
            <p:cNvSpPr>
              <a:spLocks noChangeArrowheads="1"/>
            </p:cNvSpPr>
            <p:nvPr/>
          </p:nvSpPr>
          <p:spPr bwMode="auto">
            <a:xfrm>
              <a:off x="1182" y="2004"/>
              <a:ext cx="522" cy="213"/>
            </a:xfrm>
            <a:prstGeom prst="rect">
              <a:avLst/>
            </a:prstGeom>
            <a:noFill/>
            <a:ln w="9525" algn="ctr">
              <a:noFill/>
              <a:miter lim="800000"/>
              <a:headEnd/>
              <a:tailEnd/>
            </a:ln>
          </p:spPr>
          <p:txBody>
            <a:bodyPr lIns="54864" tIns="27432" rIns="54864" bIns="27432">
              <a:spAutoFit/>
            </a:bodyPr>
            <a:lstStyle/>
            <a:p>
              <a:pPr algn="ctr"/>
              <a:r>
                <a:rPr lang="en-GB" sz="1400" b="1" dirty="0"/>
                <a:t>supports and braces</a:t>
              </a:r>
              <a:endParaRPr lang="en-GB" sz="1400" dirty="0"/>
            </a:p>
          </p:txBody>
        </p:sp>
        <p:sp>
          <p:nvSpPr>
            <p:cNvPr id="13" name="Rectangle 15"/>
            <p:cNvSpPr>
              <a:spLocks noChangeArrowheads="1"/>
            </p:cNvSpPr>
            <p:nvPr/>
          </p:nvSpPr>
          <p:spPr bwMode="auto">
            <a:xfrm>
              <a:off x="3327" y="1570"/>
              <a:ext cx="652" cy="308"/>
            </a:xfrm>
            <a:prstGeom prst="rect">
              <a:avLst/>
            </a:prstGeom>
            <a:noFill/>
            <a:ln w="9525" algn="ctr">
              <a:noFill/>
              <a:miter lim="800000"/>
              <a:headEnd/>
              <a:tailEnd/>
            </a:ln>
          </p:spPr>
          <p:txBody>
            <a:bodyPr lIns="54864" tIns="27432" rIns="54864" bIns="27432">
              <a:spAutoFit/>
            </a:bodyPr>
            <a:lstStyle/>
            <a:p>
              <a:pPr algn="ctr"/>
              <a:r>
                <a:rPr lang="en-GB" sz="1400" b="1" dirty="0"/>
                <a:t>intra-articular corticosteroid injections</a:t>
              </a:r>
              <a:endParaRPr lang="en-GB" sz="1400" dirty="0"/>
            </a:p>
          </p:txBody>
        </p:sp>
        <p:sp>
          <p:nvSpPr>
            <p:cNvPr id="14" name="Rectangle 16"/>
            <p:cNvSpPr>
              <a:spLocks noChangeArrowheads="1"/>
            </p:cNvSpPr>
            <p:nvPr/>
          </p:nvSpPr>
          <p:spPr bwMode="auto">
            <a:xfrm>
              <a:off x="2975" y="1433"/>
              <a:ext cx="597" cy="119"/>
            </a:xfrm>
            <a:prstGeom prst="rect">
              <a:avLst/>
            </a:prstGeom>
            <a:noFill/>
            <a:ln w="9525" algn="ctr">
              <a:noFill/>
              <a:miter lim="800000"/>
              <a:headEnd/>
              <a:tailEnd/>
            </a:ln>
          </p:spPr>
          <p:txBody>
            <a:bodyPr lIns="54864" tIns="27432" rIns="54864" bIns="27432">
              <a:spAutoFit/>
            </a:bodyPr>
            <a:lstStyle/>
            <a:p>
              <a:pPr algn="ctr"/>
              <a:r>
                <a:rPr lang="en-GB" sz="1400" b="1" dirty="0"/>
                <a:t>opioids</a:t>
              </a:r>
              <a:endParaRPr lang="en-GB" sz="1400" dirty="0"/>
            </a:p>
          </p:txBody>
        </p:sp>
        <p:sp>
          <p:nvSpPr>
            <p:cNvPr id="15" name="Rectangle 17"/>
            <p:cNvSpPr>
              <a:spLocks noChangeArrowheads="1"/>
            </p:cNvSpPr>
            <p:nvPr/>
          </p:nvSpPr>
          <p:spPr bwMode="auto">
            <a:xfrm>
              <a:off x="2920" y="3171"/>
              <a:ext cx="597" cy="213"/>
            </a:xfrm>
            <a:prstGeom prst="rect">
              <a:avLst/>
            </a:prstGeom>
            <a:noFill/>
            <a:ln w="9525" algn="ctr">
              <a:noFill/>
              <a:miter lim="800000"/>
              <a:headEnd/>
              <a:tailEnd/>
            </a:ln>
          </p:spPr>
          <p:txBody>
            <a:bodyPr lIns="54864" tIns="27432" rIns="54864" bIns="27432">
              <a:spAutoFit/>
            </a:bodyPr>
            <a:lstStyle/>
            <a:p>
              <a:pPr algn="ctr"/>
              <a:r>
                <a:rPr lang="en-GB" sz="1400" b="1" dirty="0"/>
                <a:t>joint arthroplasty</a:t>
              </a:r>
              <a:endParaRPr lang="en-GB" sz="1400" dirty="0"/>
            </a:p>
          </p:txBody>
        </p:sp>
        <p:sp>
          <p:nvSpPr>
            <p:cNvPr id="16" name="Rectangle 18"/>
            <p:cNvSpPr>
              <a:spLocks noChangeArrowheads="1"/>
            </p:cNvSpPr>
            <p:nvPr/>
          </p:nvSpPr>
          <p:spPr bwMode="auto">
            <a:xfrm>
              <a:off x="2242" y="1216"/>
              <a:ext cx="706" cy="308"/>
            </a:xfrm>
            <a:prstGeom prst="rect">
              <a:avLst/>
            </a:prstGeom>
            <a:noFill/>
            <a:ln w="9525" algn="ctr">
              <a:noFill/>
              <a:miter lim="800000"/>
              <a:headEnd/>
              <a:tailEnd/>
            </a:ln>
          </p:spPr>
          <p:txBody>
            <a:bodyPr lIns="54864" tIns="27432" rIns="54864" bIns="27432">
              <a:spAutoFit/>
            </a:bodyPr>
            <a:lstStyle/>
            <a:p>
              <a:pPr algn="ctr"/>
              <a:r>
                <a:rPr lang="en-GB" sz="1400" b="1" dirty="0"/>
                <a:t>oral NSAIDs including COX-2 inhibitors</a:t>
              </a:r>
              <a:endParaRPr lang="en-GB" sz="1400" dirty="0"/>
            </a:p>
          </p:txBody>
        </p:sp>
        <p:sp>
          <p:nvSpPr>
            <p:cNvPr id="17" name="Rectangle 19"/>
            <p:cNvSpPr>
              <a:spLocks noChangeArrowheads="1"/>
            </p:cNvSpPr>
            <p:nvPr/>
          </p:nvSpPr>
          <p:spPr bwMode="auto">
            <a:xfrm>
              <a:off x="1291" y="2872"/>
              <a:ext cx="544" cy="119"/>
            </a:xfrm>
            <a:prstGeom prst="rect">
              <a:avLst/>
            </a:prstGeom>
            <a:noFill/>
            <a:ln w="9525" algn="ctr">
              <a:noFill/>
              <a:miter lim="800000"/>
              <a:headEnd/>
              <a:tailEnd/>
            </a:ln>
          </p:spPr>
          <p:txBody>
            <a:bodyPr lIns="54864" tIns="27432" rIns="54864" bIns="27432">
              <a:spAutoFit/>
            </a:bodyPr>
            <a:lstStyle/>
            <a:p>
              <a:pPr algn="ctr"/>
              <a:r>
                <a:rPr lang="en-GB" sz="1400" b="1" dirty="0"/>
                <a:t>TENS</a:t>
              </a:r>
              <a:endParaRPr lang="en-GB" sz="1400" dirty="0"/>
            </a:p>
          </p:txBody>
        </p:sp>
        <p:sp>
          <p:nvSpPr>
            <p:cNvPr id="18" name="Rectangle 20"/>
            <p:cNvSpPr>
              <a:spLocks noChangeArrowheads="1"/>
            </p:cNvSpPr>
            <p:nvPr/>
          </p:nvSpPr>
          <p:spPr bwMode="auto">
            <a:xfrm>
              <a:off x="3653" y="2139"/>
              <a:ext cx="645" cy="213"/>
            </a:xfrm>
            <a:prstGeom prst="rect">
              <a:avLst/>
            </a:prstGeom>
            <a:noFill/>
            <a:ln w="9525" algn="ctr">
              <a:noFill/>
              <a:miter lim="800000"/>
              <a:headEnd/>
              <a:tailEnd/>
            </a:ln>
          </p:spPr>
          <p:txBody>
            <a:bodyPr lIns="54864" tIns="27432" rIns="54864" bIns="27432">
              <a:spAutoFit/>
            </a:bodyPr>
            <a:lstStyle/>
            <a:p>
              <a:pPr algn="ctr"/>
              <a:r>
                <a:rPr lang="en-GB" sz="1400" b="1" dirty="0"/>
                <a:t>local heat and cold </a:t>
              </a:r>
              <a:endParaRPr lang="en-GB" sz="1400" dirty="0"/>
            </a:p>
          </p:txBody>
        </p:sp>
        <p:sp>
          <p:nvSpPr>
            <p:cNvPr id="19" name="Rectangle 21"/>
            <p:cNvSpPr>
              <a:spLocks noChangeArrowheads="1"/>
            </p:cNvSpPr>
            <p:nvPr/>
          </p:nvSpPr>
          <p:spPr bwMode="auto">
            <a:xfrm>
              <a:off x="1806" y="1488"/>
              <a:ext cx="544" cy="119"/>
            </a:xfrm>
            <a:prstGeom prst="rect">
              <a:avLst/>
            </a:prstGeom>
            <a:noFill/>
            <a:ln w="9525">
              <a:noFill/>
              <a:miter lim="800000"/>
              <a:headEnd/>
              <a:tailEnd/>
            </a:ln>
          </p:spPr>
          <p:txBody>
            <a:bodyPr lIns="54864" tIns="27432" rIns="54864" bIns="27432">
              <a:spAutoFit/>
            </a:bodyPr>
            <a:lstStyle/>
            <a:p>
              <a:pPr algn="ctr"/>
              <a:r>
                <a:rPr lang="en-GB" sz="1400" b="1" dirty="0"/>
                <a:t>capsaicin</a:t>
              </a:r>
              <a:endParaRPr lang="en-GB" sz="1400" dirty="0"/>
            </a:p>
          </p:txBody>
        </p:sp>
        <p:sp>
          <p:nvSpPr>
            <p:cNvPr id="20" name="Rectangle 22"/>
            <p:cNvSpPr>
              <a:spLocks noChangeArrowheads="1"/>
            </p:cNvSpPr>
            <p:nvPr/>
          </p:nvSpPr>
          <p:spPr bwMode="auto">
            <a:xfrm>
              <a:off x="1794" y="3154"/>
              <a:ext cx="733" cy="308"/>
            </a:xfrm>
            <a:prstGeom prst="rect">
              <a:avLst/>
            </a:prstGeom>
            <a:noFill/>
            <a:ln w="9525" algn="ctr">
              <a:noFill/>
              <a:miter lim="800000"/>
              <a:headEnd/>
              <a:tailEnd/>
            </a:ln>
          </p:spPr>
          <p:txBody>
            <a:bodyPr lIns="54864" tIns="27432" rIns="54864" bIns="27432">
              <a:spAutoFit/>
            </a:bodyPr>
            <a:lstStyle/>
            <a:p>
              <a:pPr algn="ctr"/>
              <a:r>
                <a:rPr lang="en-GB" sz="1400" b="1" dirty="0"/>
                <a:t>manual therapy (manipulation and stretching)</a:t>
              </a:r>
              <a:endParaRPr lang="en-GB" sz="1400" dirty="0"/>
            </a:p>
          </p:txBody>
        </p:sp>
        <p:sp>
          <p:nvSpPr>
            <p:cNvPr id="21" name="Rectangle 23"/>
            <p:cNvSpPr>
              <a:spLocks noChangeArrowheads="1"/>
            </p:cNvSpPr>
            <p:nvPr/>
          </p:nvSpPr>
          <p:spPr bwMode="auto">
            <a:xfrm>
              <a:off x="3653" y="2519"/>
              <a:ext cx="572" cy="213"/>
            </a:xfrm>
            <a:prstGeom prst="rect">
              <a:avLst/>
            </a:prstGeom>
            <a:noFill/>
            <a:ln w="9525" algn="ctr">
              <a:noFill/>
              <a:miter lim="800000"/>
              <a:headEnd/>
              <a:tailEnd/>
            </a:ln>
          </p:spPr>
          <p:txBody>
            <a:bodyPr lIns="54864" tIns="27432" rIns="54864" bIns="27432">
              <a:spAutoFit/>
            </a:bodyPr>
            <a:lstStyle/>
            <a:p>
              <a:pPr algn="ctr"/>
              <a:r>
                <a:rPr lang="en-GB" sz="1400" b="1" dirty="0"/>
                <a:t>assistive devices</a:t>
              </a:r>
              <a:endParaRPr lang="en-GB" sz="1400" dirty="0"/>
            </a:p>
          </p:txBody>
        </p:sp>
        <p:sp>
          <p:nvSpPr>
            <p:cNvPr id="22" name="Rectangle 24"/>
            <p:cNvSpPr>
              <a:spLocks noChangeArrowheads="1"/>
            </p:cNvSpPr>
            <p:nvPr/>
          </p:nvSpPr>
          <p:spPr bwMode="auto">
            <a:xfrm>
              <a:off x="1047" y="2411"/>
              <a:ext cx="679" cy="308"/>
            </a:xfrm>
            <a:prstGeom prst="rect">
              <a:avLst/>
            </a:prstGeom>
            <a:noFill/>
            <a:ln w="9525" algn="ctr">
              <a:noFill/>
              <a:miter lim="800000"/>
              <a:headEnd/>
              <a:tailEnd/>
            </a:ln>
          </p:spPr>
          <p:txBody>
            <a:bodyPr lIns="54864" tIns="27432" rIns="54864" bIns="27432">
              <a:spAutoFit/>
            </a:bodyPr>
            <a:lstStyle/>
            <a:p>
              <a:pPr algn="ctr"/>
              <a:r>
                <a:rPr lang="en-GB" sz="1400" b="1" dirty="0"/>
                <a:t>shock-absorbing shoes or insoles</a:t>
              </a:r>
              <a:endParaRPr lang="en-GB" sz="1400" dirty="0"/>
            </a:p>
          </p:txBody>
        </p:sp>
        <p:sp>
          <p:nvSpPr>
            <p:cNvPr id="23" name="Line 25"/>
            <p:cNvSpPr>
              <a:spLocks noChangeShapeType="1"/>
            </p:cNvSpPr>
            <p:nvPr/>
          </p:nvSpPr>
          <p:spPr bwMode="auto">
            <a:xfrm>
              <a:off x="3490" y="2818"/>
              <a:ext cx="352" cy="434"/>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a:p>
          </p:txBody>
        </p:sp>
        <p:sp>
          <p:nvSpPr>
            <p:cNvPr id="24" name="Line 26"/>
            <p:cNvSpPr>
              <a:spLocks noChangeShapeType="1"/>
            </p:cNvSpPr>
            <p:nvPr/>
          </p:nvSpPr>
          <p:spPr bwMode="auto">
            <a:xfrm flipV="1">
              <a:off x="3545" y="1814"/>
              <a:ext cx="624" cy="298"/>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a:p>
          </p:txBody>
        </p:sp>
        <p:sp>
          <p:nvSpPr>
            <p:cNvPr id="25" name="Line 27"/>
            <p:cNvSpPr>
              <a:spLocks noChangeShapeType="1"/>
            </p:cNvSpPr>
            <p:nvPr/>
          </p:nvSpPr>
          <p:spPr bwMode="auto">
            <a:xfrm>
              <a:off x="2648" y="3197"/>
              <a:ext cx="0" cy="408"/>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a:p>
          </p:txBody>
        </p:sp>
        <p:sp>
          <p:nvSpPr>
            <p:cNvPr id="26" name="Line 28"/>
            <p:cNvSpPr>
              <a:spLocks noChangeShapeType="1"/>
            </p:cNvSpPr>
            <p:nvPr/>
          </p:nvSpPr>
          <p:spPr bwMode="auto">
            <a:xfrm flipH="1" flipV="1">
              <a:off x="1481" y="1542"/>
              <a:ext cx="449" cy="378"/>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a:p>
          </p:txBody>
        </p:sp>
      </p:grpSp>
      <p:sp>
        <p:nvSpPr>
          <p:cNvPr id="27" name="Text Box 29"/>
          <p:cNvSpPr txBox="1">
            <a:spLocks noChangeArrowheads="1"/>
          </p:cNvSpPr>
          <p:nvPr/>
        </p:nvSpPr>
        <p:spPr bwMode="auto">
          <a:xfrm>
            <a:off x="7524328" y="6504425"/>
            <a:ext cx="2107136" cy="307777"/>
          </a:xfrm>
          <a:prstGeom prst="rect">
            <a:avLst/>
          </a:prstGeom>
          <a:noFill/>
          <a:ln w="12700">
            <a:noFill/>
            <a:miter lim="800000"/>
            <a:headEnd/>
            <a:tailEnd/>
          </a:ln>
        </p:spPr>
        <p:txBody>
          <a:bodyPr wrap="square">
            <a:spAutoFit/>
          </a:bodyPr>
          <a:lstStyle/>
          <a:p>
            <a:r>
              <a:rPr lang="en-GB" sz="1400" dirty="0" err="1">
                <a:latin typeface="+mn-lt"/>
              </a:rPr>
              <a:t>Conaghan</a:t>
            </a:r>
            <a:r>
              <a:rPr lang="en-GB" sz="1400" i="1" dirty="0">
                <a:latin typeface="+mn-lt"/>
              </a:rPr>
              <a:t> BMJ</a:t>
            </a:r>
            <a:r>
              <a:rPr lang="en-GB" sz="1400" dirty="0">
                <a:latin typeface="+mn-lt"/>
              </a:rPr>
              <a:t> 2008</a:t>
            </a:r>
          </a:p>
        </p:txBody>
      </p:sp>
    </p:spTree>
    <p:extLst>
      <p:ext uri="{BB962C8B-B14F-4D97-AF65-F5344CB8AC3E}">
        <p14:creationId xmlns:p14="http://schemas.microsoft.com/office/powerpoint/2010/main" val="641476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BFA0DA-8F4E-D146-B1E2-C72C3B1F0FBC}"/>
              </a:ext>
            </a:extLst>
          </p:cNvPr>
          <p:cNvSpPr>
            <a:spLocks noGrp="1"/>
          </p:cNvSpPr>
          <p:nvPr>
            <p:ph type="title"/>
          </p:nvPr>
        </p:nvSpPr>
        <p:spPr/>
        <p:txBody>
          <a:bodyPr/>
          <a:lstStyle/>
          <a:p>
            <a:pPr algn="ctr"/>
            <a:r>
              <a:rPr lang="en-US" dirty="0"/>
              <a:t>Joint pain and how it affects a life</a:t>
            </a:r>
            <a:br>
              <a:rPr lang="en-US" dirty="0"/>
            </a:br>
            <a:r>
              <a:rPr lang="en-US" sz="2400" dirty="0">
                <a:solidFill>
                  <a:srgbClr val="FF0000"/>
                </a:solidFill>
              </a:rPr>
              <a:t>(Pairs discussion 10 minutes)</a:t>
            </a:r>
          </a:p>
        </p:txBody>
      </p:sp>
      <p:sp>
        <p:nvSpPr>
          <p:cNvPr id="5" name="Content Placeholder 4">
            <a:extLst>
              <a:ext uri="{FF2B5EF4-FFF2-40B4-BE49-F238E27FC236}">
                <a16:creationId xmlns:a16="http://schemas.microsoft.com/office/drawing/2014/main" id="{7FD44923-92B7-DF47-BEA5-90E0AEA79323}"/>
              </a:ext>
            </a:extLst>
          </p:cNvPr>
          <p:cNvSpPr>
            <a:spLocks noGrp="1"/>
          </p:cNvSpPr>
          <p:nvPr>
            <p:ph sz="half" idx="1"/>
          </p:nvPr>
        </p:nvSpPr>
        <p:spPr/>
        <p:txBody>
          <a:bodyPr/>
          <a:lstStyle/>
          <a:p>
            <a:pPr fontAlgn="auto">
              <a:spcAft>
                <a:spcPts val="0"/>
              </a:spcAft>
              <a:buFont typeface="Arial" panose="020B0604020202020204" pitchFamily="34" charset="0"/>
              <a:buChar char="•"/>
              <a:defRPr/>
            </a:pPr>
            <a:r>
              <a:rPr lang="en-GB" sz="2400" dirty="0">
                <a:cs typeface="Arial" panose="020B0604020202020204" pitchFamily="34" charset="0"/>
              </a:rPr>
              <a:t>Think of  someone you know with joint pain – patient, friend, relative</a:t>
            </a:r>
          </a:p>
          <a:p>
            <a:pPr fontAlgn="auto">
              <a:spcAft>
                <a:spcPts val="0"/>
              </a:spcAft>
              <a:buFont typeface="Arial" panose="020B0604020202020204" pitchFamily="34" charset="0"/>
              <a:buChar char="•"/>
              <a:defRPr/>
            </a:pPr>
            <a:r>
              <a:rPr lang="en-GB" sz="2400" dirty="0">
                <a:cs typeface="Arial" panose="020B0604020202020204" pitchFamily="34" charset="0"/>
              </a:rPr>
              <a:t>Describe that person to your neighbour and hear his/her account of a person too:</a:t>
            </a:r>
          </a:p>
          <a:p>
            <a:pPr lvl="1" fontAlgn="auto">
              <a:spcAft>
                <a:spcPts val="0"/>
              </a:spcAft>
              <a:buFont typeface="Arial" panose="020B0604020202020204" pitchFamily="34" charset="0"/>
              <a:buChar char="•"/>
              <a:defRPr/>
            </a:pPr>
            <a:r>
              <a:rPr lang="en-GB" dirty="0">
                <a:cs typeface="Arial" panose="020B0604020202020204" pitchFamily="34" charset="0"/>
              </a:rPr>
              <a:t>Their life and aspirations</a:t>
            </a:r>
          </a:p>
          <a:p>
            <a:pPr lvl="1" fontAlgn="auto">
              <a:spcAft>
                <a:spcPts val="0"/>
              </a:spcAft>
              <a:buFont typeface="Arial" panose="020B0604020202020204" pitchFamily="34" charset="0"/>
              <a:buChar char="•"/>
              <a:defRPr/>
            </a:pPr>
            <a:r>
              <a:rPr lang="en-GB" dirty="0">
                <a:cs typeface="Arial" panose="020B0604020202020204" pitchFamily="34" charset="0"/>
              </a:rPr>
              <a:t>What you think joint pain means to them?</a:t>
            </a:r>
          </a:p>
          <a:p>
            <a:pPr lvl="1" fontAlgn="auto">
              <a:spcAft>
                <a:spcPts val="0"/>
              </a:spcAft>
              <a:buFont typeface="Arial" panose="020B0604020202020204" pitchFamily="34" charset="0"/>
              <a:buChar char="•"/>
              <a:defRPr/>
            </a:pPr>
            <a:r>
              <a:rPr lang="en-GB" dirty="0">
                <a:cs typeface="Arial" panose="020B0604020202020204" pitchFamily="34" charset="0"/>
              </a:rPr>
              <a:t>What impact does it have on their life?</a:t>
            </a:r>
          </a:p>
          <a:p>
            <a:pPr lvl="1" fontAlgn="auto">
              <a:spcAft>
                <a:spcPts val="0"/>
              </a:spcAft>
              <a:buFont typeface="Arial" panose="020B0604020202020204" pitchFamily="34" charset="0"/>
              <a:buChar char="•"/>
              <a:defRPr/>
            </a:pPr>
            <a:r>
              <a:rPr lang="en-GB" dirty="0">
                <a:cs typeface="Arial" panose="020B0604020202020204" pitchFamily="34" charset="0"/>
              </a:rPr>
              <a:t>What do you feel about it?</a:t>
            </a:r>
          </a:p>
          <a:p>
            <a:endParaRPr lang="en-US" dirty="0"/>
          </a:p>
        </p:txBody>
      </p:sp>
    </p:spTree>
    <p:extLst>
      <p:ext uri="{BB962C8B-B14F-4D97-AF65-F5344CB8AC3E}">
        <p14:creationId xmlns:p14="http://schemas.microsoft.com/office/powerpoint/2010/main" val="3821256269"/>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8AEF06-CBD7-4267-B377-003ED7EEDC7B}"/>
              </a:ext>
            </a:extLst>
          </p:cNvPr>
          <p:cNvSpPr/>
          <p:nvPr/>
        </p:nvSpPr>
        <p:spPr>
          <a:xfrm>
            <a:off x="122208" y="1170432"/>
            <a:ext cx="2341134" cy="768096"/>
          </a:xfrm>
          <a:prstGeom prst="rect">
            <a:avLst/>
          </a:prstGeom>
          <a:solidFill>
            <a:srgbClr val="02AA22"/>
          </a:solidFill>
          <a:ln>
            <a:solidFill>
              <a:srgbClr val="02AA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Core management</a:t>
            </a:r>
          </a:p>
        </p:txBody>
      </p:sp>
      <p:sp>
        <p:nvSpPr>
          <p:cNvPr id="27" name="Rectangle 26">
            <a:extLst>
              <a:ext uri="{FF2B5EF4-FFF2-40B4-BE49-F238E27FC236}">
                <a16:creationId xmlns:a16="http://schemas.microsoft.com/office/drawing/2014/main" id="{37C0B5C9-ACB3-4228-BEC0-BAAD16073657}"/>
              </a:ext>
            </a:extLst>
          </p:cNvPr>
          <p:cNvSpPr/>
          <p:nvPr/>
        </p:nvSpPr>
        <p:spPr>
          <a:xfrm>
            <a:off x="2548124" y="1170432"/>
            <a:ext cx="4132535" cy="384048"/>
          </a:xfrm>
          <a:prstGeom prst="rect">
            <a:avLst/>
          </a:prstGeom>
          <a:solidFill>
            <a:srgbClr val="FB8605"/>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Adjunct to core management</a:t>
            </a:r>
          </a:p>
        </p:txBody>
      </p:sp>
      <p:sp>
        <p:nvSpPr>
          <p:cNvPr id="28" name="Rectangle 27">
            <a:extLst>
              <a:ext uri="{FF2B5EF4-FFF2-40B4-BE49-F238E27FC236}">
                <a16:creationId xmlns:a16="http://schemas.microsoft.com/office/drawing/2014/main" id="{C73FF598-ACB0-4BBA-8526-4EBE28A52A78}"/>
              </a:ext>
            </a:extLst>
          </p:cNvPr>
          <p:cNvSpPr/>
          <p:nvPr/>
        </p:nvSpPr>
        <p:spPr>
          <a:xfrm>
            <a:off x="6765438" y="1170432"/>
            <a:ext cx="2304288" cy="768096"/>
          </a:xfrm>
          <a:prstGeom prst="rect">
            <a:avLst/>
          </a:prstGeom>
          <a:solidFill>
            <a:schemeClr val="bg1">
              <a:lumMod val="5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GB" sz="2000" b="1" dirty="0"/>
              <a:t>Not recommended</a:t>
            </a:r>
          </a:p>
        </p:txBody>
      </p:sp>
      <p:sp>
        <p:nvSpPr>
          <p:cNvPr id="3" name="Rectangle 2">
            <a:extLst>
              <a:ext uri="{FF2B5EF4-FFF2-40B4-BE49-F238E27FC236}">
                <a16:creationId xmlns:a16="http://schemas.microsoft.com/office/drawing/2014/main" id="{4370703F-C7F8-49C1-AD00-96745C3E73D4}"/>
              </a:ext>
            </a:extLst>
          </p:cNvPr>
          <p:cNvSpPr/>
          <p:nvPr/>
        </p:nvSpPr>
        <p:spPr>
          <a:xfrm>
            <a:off x="122208" y="4119442"/>
            <a:ext cx="2341134" cy="932062"/>
          </a:xfrm>
          <a:prstGeom prst="rect">
            <a:avLst/>
          </a:prstGeom>
          <a:solidFill>
            <a:srgbClr val="D9FFE0"/>
          </a:solidFill>
          <a:ln>
            <a:solidFill>
              <a:srgbClr val="02AA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Weight loss</a:t>
            </a:r>
          </a:p>
          <a:p>
            <a:pPr algn="ctr"/>
            <a:r>
              <a:rPr lang="en-GB" sz="1400" dirty="0">
                <a:solidFill>
                  <a:schemeClr val="tx1"/>
                </a:solidFill>
              </a:rPr>
              <a:t>(if overweight/obese)</a:t>
            </a:r>
          </a:p>
        </p:txBody>
      </p:sp>
      <p:sp>
        <p:nvSpPr>
          <p:cNvPr id="29" name="Rectangle 28">
            <a:extLst>
              <a:ext uri="{FF2B5EF4-FFF2-40B4-BE49-F238E27FC236}">
                <a16:creationId xmlns:a16="http://schemas.microsoft.com/office/drawing/2014/main" id="{01C574F5-B783-46EA-A923-22CA13721BB6}"/>
              </a:ext>
            </a:extLst>
          </p:cNvPr>
          <p:cNvSpPr/>
          <p:nvPr/>
        </p:nvSpPr>
        <p:spPr>
          <a:xfrm>
            <a:off x="122501" y="3061778"/>
            <a:ext cx="2341134" cy="931944"/>
          </a:xfrm>
          <a:prstGeom prst="rect">
            <a:avLst/>
          </a:prstGeom>
          <a:solidFill>
            <a:srgbClr val="D9FFE0"/>
          </a:solidFill>
          <a:ln>
            <a:solidFill>
              <a:srgbClr val="02AA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Exercise</a:t>
            </a:r>
          </a:p>
          <a:p>
            <a:pPr algn="ctr"/>
            <a:r>
              <a:rPr lang="en-GB" sz="1400" dirty="0">
                <a:solidFill>
                  <a:schemeClr val="tx1"/>
                </a:solidFill>
              </a:rPr>
              <a:t>(aerobic </a:t>
            </a:r>
            <a:r>
              <a:rPr lang="en-GB" sz="1400" b="1" dirty="0">
                <a:solidFill>
                  <a:schemeClr val="tx1"/>
                </a:solidFill>
              </a:rPr>
              <a:t>and </a:t>
            </a:r>
            <a:r>
              <a:rPr lang="en-GB" sz="1400" dirty="0">
                <a:solidFill>
                  <a:schemeClr val="tx1"/>
                </a:solidFill>
              </a:rPr>
              <a:t>muscle strengthening)</a:t>
            </a:r>
          </a:p>
        </p:txBody>
      </p:sp>
      <p:sp>
        <p:nvSpPr>
          <p:cNvPr id="30" name="Rectangle 29">
            <a:extLst>
              <a:ext uri="{FF2B5EF4-FFF2-40B4-BE49-F238E27FC236}">
                <a16:creationId xmlns:a16="http://schemas.microsoft.com/office/drawing/2014/main" id="{F58C711D-D618-45DC-B14B-BCECA6591B14}"/>
              </a:ext>
            </a:extLst>
          </p:cNvPr>
          <p:cNvSpPr/>
          <p:nvPr/>
        </p:nvSpPr>
        <p:spPr>
          <a:xfrm>
            <a:off x="119458" y="2004114"/>
            <a:ext cx="2340841" cy="931944"/>
          </a:xfrm>
          <a:prstGeom prst="rect">
            <a:avLst/>
          </a:prstGeom>
          <a:solidFill>
            <a:srgbClr val="D9FFE0"/>
          </a:solidFill>
          <a:ln>
            <a:solidFill>
              <a:srgbClr val="02AA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Education to support self-management </a:t>
            </a:r>
            <a:r>
              <a:rPr lang="en-GB" sz="1400" dirty="0">
                <a:solidFill>
                  <a:schemeClr val="tx1"/>
                </a:solidFill>
              </a:rPr>
              <a:t>(written and verbal)</a:t>
            </a:r>
            <a:endParaRPr lang="en-GB" sz="1800" dirty="0">
              <a:solidFill>
                <a:schemeClr val="tx1"/>
              </a:solidFill>
            </a:endParaRPr>
          </a:p>
        </p:txBody>
      </p:sp>
      <p:sp>
        <p:nvSpPr>
          <p:cNvPr id="31" name="Rectangle 30">
            <a:extLst>
              <a:ext uri="{FF2B5EF4-FFF2-40B4-BE49-F238E27FC236}">
                <a16:creationId xmlns:a16="http://schemas.microsoft.com/office/drawing/2014/main" id="{8E4EF243-DADA-4E94-AC76-5FF11262AD8C}"/>
              </a:ext>
            </a:extLst>
          </p:cNvPr>
          <p:cNvSpPr/>
          <p:nvPr/>
        </p:nvSpPr>
        <p:spPr>
          <a:xfrm>
            <a:off x="2548122" y="1554480"/>
            <a:ext cx="2023875" cy="384048"/>
          </a:xfrm>
          <a:prstGeom prst="rect">
            <a:avLst/>
          </a:prstGeom>
          <a:solidFill>
            <a:srgbClr val="FB8605"/>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1</a:t>
            </a:r>
            <a:r>
              <a:rPr lang="en-GB" sz="2000" b="1" baseline="30000" dirty="0"/>
              <a:t>st</a:t>
            </a:r>
            <a:r>
              <a:rPr lang="en-GB" sz="2000" b="1" dirty="0"/>
              <a:t> line</a:t>
            </a:r>
          </a:p>
        </p:txBody>
      </p:sp>
      <p:sp>
        <p:nvSpPr>
          <p:cNvPr id="32" name="Rectangle 31">
            <a:extLst>
              <a:ext uri="{FF2B5EF4-FFF2-40B4-BE49-F238E27FC236}">
                <a16:creationId xmlns:a16="http://schemas.microsoft.com/office/drawing/2014/main" id="{65C2EC32-8ED7-4665-BA46-F4B7725D05C4}"/>
              </a:ext>
            </a:extLst>
          </p:cNvPr>
          <p:cNvSpPr/>
          <p:nvPr/>
        </p:nvSpPr>
        <p:spPr>
          <a:xfrm>
            <a:off x="4656781" y="1554480"/>
            <a:ext cx="2023875" cy="384048"/>
          </a:xfrm>
          <a:prstGeom prst="rect">
            <a:avLst/>
          </a:prstGeom>
          <a:solidFill>
            <a:srgbClr val="FB8605"/>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2</a:t>
            </a:r>
            <a:r>
              <a:rPr lang="en-GB" sz="2000" b="1" baseline="30000" dirty="0"/>
              <a:t>nd</a:t>
            </a:r>
            <a:r>
              <a:rPr lang="en-GB" sz="2000" b="1" dirty="0"/>
              <a:t> line</a:t>
            </a:r>
          </a:p>
        </p:txBody>
      </p:sp>
      <p:sp>
        <p:nvSpPr>
          <p:cNvPr id="33" name="Rectangle 32">
            <a:extLst>
              <a:ext uri="{FF2B5EF4-FFF2-40B4-BE49-F238E27FC236}">
                <a16:creationId xmlns:a16="http://schemas.microsoft.com/office/drawing/2014/main" id="{26EC4536-2C66-4CE3-90AB-FEEC344DF6BD}"/>
              </a:ext>
            </a:extLst>
          </p:cNvPr>
          <p:cNvSpPr/>
          <p:nvPr/>
        </p:nvSpPr>
        <p:spPr>
          <a:xfrm>
            <a:off x="2547563" y="2004114"/>
            <a:ext cx="2023875" cy="288000"/>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Paracetamol</a:t>
            </a:r>
          </a:p>
        </p:txBody>
      </p:sp>
      <p:sp>
        <p:nvSpPr>
          <p:cNvPr id="34" name="Rectangle 33">
            <a:extLst>
              <a:ext uri="{FF2B5EF4-FFF2-40B4-BE49-F238E27FC236}">
                <a16:creationId xmlns:a16="http://schemas.microsoft.com/office/drawing/2014/main" id="{39C7BF13-14FC-4C00-BD56-A4A04A8B4645}"/>
              </a:ext>
            </a:extLst>
          </p:cNvPr>
          <p:cNvSpPr/>
          <p:nvPr/>
        </p:nvSpPr>
        <p:spPr>
          <a:xfrm>
            <a:off x="2547563" y="2391528"/>
            <a:ext cx="2023875" cy="288000"/>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Topical NSAID</a:t>
            </a:r>
          </a:p>
        </p:txBody>
      </p:sp>
      <p:sp>
        <p:nvSpPr>
          <p:cNvPr id="35" name="Rectangle 34">
            <a:extLst>
              <a:ext uri="{FF2B5EF4-FFF2-40B4-BE49-F238E27FC236}">
                <a16:creationId xmlns:a16="http://schemas.microsoft.com/office/drawing/2014/main" id="{11A3A69C-FEE8-4E72-9798-6DE970F72DED}"/>
              </a:ext>
            </a:extLst>
          </p:cNvPr>
          <p:cNvSpPr/>
          <p:nvPr/>
        </p:nvSpPr>
        <p:spPr>
          <a:xfrm>
            <a:off x="2547563" y="2778942"/>
            <a:ext cx="2023875" cy="288000"/>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Local heat or cold</a:t>
            </a:r>
          </a:p>
        </p:txBody>
      </p:sp>
      <p:sp>
        <p:nvSpPr>
          <p:cNvPr id="36" name="Rectangle 35">
            <a:extLst>
              <a:ext uri="{FF2B5EF4-FFF2-40B4-BE49-F238E27FC236}">
                <a16:creationId xmlns:a16="http://schemas.microsoft.com/office/drawing/2014/main" id="{1D8247E4-9718-483F-A7CD-2EB6BB3C5F85}"/>
              </a:ext>
            </a:extLst>
          </p:cNvPr>
          <p:cNvSpPr/>
          <p:nvPr/>
        </p:nvSpPr>
        <p:spPr>
          <a:xfrm>
            <a:off x="2547563" y="3166356"/>
            <a:ext cx="2023875" cy="288000"/>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Topical capsaicin</a:t>
            </a:r>
          </a:p>
        </p:txBody>
      </p:sp>
      <p:sp>
        <p:nvSpPr>
          <p:cNvPr id="37" name="Rectangle 36">
            <a:extLst>
              <a:ext uri="{FF2B5EF4-FFF2-40B4-BE49-F238E27FC236}">
                <a16:creationId xmlns:a16="http://schemas.microsoft.com/office/drawing/2014/main" id="{F6D6D9F8-10E0-43D0-B499-D158BF509C63}"/>
              </a:ext>
            </a:extLst>
          </p:cNvPr>
          <p:cNvSpPr/>
          <p:nvPr/>
        </p:nvSpPr>
        <p:spPr>
          <a:xfrm>
            <a:off x="2547563" y="3553770"/>
            <a:ext cx="2023875" cy="288000"/>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Assistive devices</a:t>
            </a:r>
          </a:p>
        </p:txBody>
      </p:sp>
      <p:sp>
        <p:nvSpPr>
          <p:cNvPr id="39" name="Rectangle 38">
            <a:extLst>
              <a:ext uri="{FF2B5EF4-FFF2-40B4-BE49-F238E27FC236}">
                <a16:creationId xmlns:a16="http://schemas.microsoft.com/office/drawing/2014/main" id="{BD620C3A-242B-4D85-B4A4-8F1C4941A8B6}"/>
              </a:ext>
            </a:extLst>
          </p:cNvPr>
          <p:cNvSpPr/>
          <p:nvPr/>
        </p:nvSpPr>
        <p:spPr>
          <a:xfrm>
            <a:off x="4656780" y="2004114"/>
            <a:ext cx="2023875" cy="288000"/>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Oral NSAIDs</a:t>
            </a:r>
          </a:p>
        </p:txBody>
      </p:sp>
      <p:sp>
        <p:nvSpPr>
          <p:cNvPr id="40" name="Rectangle 39">
            <a:extLst>
              <a:ext uri="{FF2B5EF4-FFF2-40B4-BE49-F238E27FC236}">
                <a16:creationId xmlns:a16="http://schemas.microsoft.com/office/drawing/2014/main" id="{5757C617-C108-4C3E-B924-ACFE7A4A44B3}"/>
              </a:ext>
            </a:extLst>
          </p:cNvPr>
          <p:cNvSpPr/>
          <p:nvPr/>
        </p:nvSpPr>
        <p:spPr>
          <a:xfrm>
            <a:off x="4655366" y="2797539"/>
            <a:ext cx="2023875" cy="288000"/>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Opioids</a:t>
            </a:r>
          </a:p>
        </p:txBody>
      </p:sp>
      <p:sp>
        <p:nvSpPr>
          <p:cNvPr id="41" name="Rectangle 40">
            <a:extLst>
              <a:ext uri="{FF2B5EF4-FFF2-40B4-BE49-F238E27FC236}">
                <a16:creationId xmlns:a16="http://schemas.microsoft.com/office/drawing/2014/main" id="{B6D28960-FB19-479A-87C8-6D0BAB6B80F0}"/>
              </a:ext>
            </a:extLst>
          </p:cNvPr>
          <p:cNvSpPr/>
          <p:nvPr/>
        </p:nvSpPr>
        <p:spPr>
          <a:xfrm>
            <a:off x="4655659" y="2388162"/>
            <a:ext cx="2023875" cy="288000"/>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COX-2 inhibitors</a:t>
            </a:r>
          </a:p>
        </p:txBody>
      </p:sp>
      <p:sp>
        <p:nvSpPr>
          <p:cNvPr id="42" name="Rectangle 41">
            <a:extLst>
              <a:ext uri="{FF2B5EF4-FFF2-40B4-BE49-F238E27FC236}">
                <a16:creationId xmlns:a16="http://schemas.microsoft.com/office/drawing/2014/main" id="{0AD18B4A-FB60-4A37-87A5-802C4E5C93E0}"/>
              </a:ext>
            </a:extLst>
          </p:cNvPr>
          <p:cNvSpPr/>
          <p:nvPr/>
        </p:nvSpPr>
        <p:spPr>
          <a:xfrm>
            <a:off x="2548119" y="5227272"/>
            <a:ext cx="4132531" cy="402623"/>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Intra-articular corticosteroid injections</a:t>
            </a:r>
          </a:p>
        </p:txBody>
      </p:sp>
      <p:sp>
        <p:nvSpPr>
          <p:cNvPr id="43" name="Rectangle 42">
            <a:extLst>
              <a:ext uri="{FF2B5EF4-FFF2-40B4-BE49-F238E27FC236}">
                <a16:creationId xmlns:a16="http://schemas.microsoft.com/office/drawing/2014/main" id="{370229DF-A06D-4923-B81A-35E66A7C8F98}"/>
              </a:ext>
            </a:extLst>
          </p:cNvPr>
          <p:cNvSpPr/>
          <p:nvPr/>
        </p:nvSpPr>
        <p:spPr>
          <a:xfrm>
            <a:off x="2548120" y="5729308"/>
            <a:ext cx="4132531" cy="380654"/>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Joint arthroplasty</a:t>
            </a:r>
          </a:p>
        </p:txBody>
      </p:sp>
      <p:sp>
        <p:nvSpPr>
          <p:cNvPr id="44" name="Rectangle 43">
            <a:extLst>
              <a:ext uri="{FF2B5EF4-FFF2-40B4-BE49-F238E27FC236}">
                <a16:creationId xmlns:a16="http://schemas.microsoft.com/office/drawing/2014/main" id="{60FE0A41-4BCB-4CB4-AA5B-F2A68A6E6679}"/>
              </a:ext>
            </a:extLst>
          </p:cNvPr>
          <p:cNvSpPr/>
          <p:nvPr/>
        </p:nvSpPr>
        <p:spPr>
          <a:xfrm>
            <a:off x="6765438" y="2004114"/>
            <a:ext cx="2304288" cy="60024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Glucosamine or chondroitin</a:t>
            </a:r>
          </a:p>
        </p:txBody>
      </p:sp>
      <p:sp>
        <p:nvSpPr>
          <p:cNvPr id="45" name="Rectangle 44">
            <a:extLst>
              <a:ext uri="{FF2B5EF4-FFF2-40B4-BE49-F238E27FC236}">
                <a16:creationId xmlns:a16="http://schemas.microsoft.com/office/drawing/2014/main" id="{286333E9-3459-41DE-9A78-C8761CBFDE26}"/>
              </a:ext>
            </a:extLst>
          </p:cNvPr>
          <p:cNvSpPr/>
          <p:nvPr/>
        </p:nvSpPr>
        <p:spPr>
          <a:xfrm>
            <a:off x="6765438" y="2693256"/>
            <a:ext cx="2304288" cy="28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Acupuncture</a:t>
            </a:r>
          </a:p>
        </p:txBody>
      </p:sp>
      <p:sp>
        <p:nvSpPr>
          <p:cNvPr id="46" name="Rectangle 45">
            <a:extLst>
              <a:ext uri="{FF2B5EF4-FFF2-40B4-BE49-F238E27FC236}">
                <a16:creationId xmlns:a16="http://schemas.microsoft.com/office/drawing/2014/main" id="{DF9B7FC7-19D9-4851-B593-44F5C512A319}"/>
              </a:ext>
            </a:extLst>
          </p:cNvPr>
          <p:cNvSpPr/>
          <p:nvPr/>
        </p:nvSpPr>
        <p:spPr>
          <a:xfrm>
            <a:off x="6765438" y="3070152"/>
            <a:ext cx="2304288" cy="28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Tricyclic agents</a:t>
            </a:r>
          </a:p>
        </p:txBody>
      </p:sp>
      <p:sp>
        <p:nvSpPr>
          <p:cNvPr id="47" name="Rectangle 46">
            <a:extLst>
              <a:ext uri="{FF2B5EF4-FFF2-40B4-BE49-F238E27FC236}">
                <a16:creationId xmlns:a16="http://schemas.microsoft.com/office/drawing/2014/main" id="{500675A6-694B-455B-990D-4DD64AEB2AC6}"/>
              </a:ext>
            </a:extLst>
          </p:cNvPr>
          <p:cNvSpPr/>
          <p:nvPr/>
        </p:nvSpPr>
        <p:spPr>
          <a:xfrm>
            <a:off x="6765438" y="3447048"/>
            <a:ext cx="2304288" cy="28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Rubefacients</a:t>
            </a:r>
          </a:p>
        </p:txBody>
      </p:sp>
      <p:sp>
        <p:nvSpPr>
          <p:cNvPr id="48" name="Rectangle 47">
            <a:extLst>
              <a:ext uri="{FF2B5EF4-FFF2-40B4-BE49-F238E27FC236}">
                <a16:creationId xmlns:a16="http://schemas.microsoft.com/office/drawing/2014/main" id="{E92D69A0-A982-44A0-B003-840B9EBCC2DD}"/>
              </a:ext>
            </a:extLst>
          </p:cNvPr>
          <p:cNvSpPr/>
          <p:nvPr/>
        </p:nvSpPr>
        <p:spPr>
          <a:xfrm>
            <a:off x="6765438" y="3823944"/>
            <a:ext cx="2304288" cy="28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IA hyaluronan inject</a:t>
            </a:r>
          </a:p>
        </p:txBody>
      </p:sp>
      <p:sp>
        <p:nvSpPr>
          <p:cNvPr id="49" name="Rectangle 48">
            <a:extLst>
              <a:ext uri="{FF2B5EF4-FFF2-40B4-BE49-F238E27FC236}">
                <a16:creationId xmlns:a16="http://schemas.microsoft.com/office/drawing/2014/main" id="{6B243C98-7A05-4898-8788-8EE191831419}"/>
              </a:ext>
            </a:extLst>
          </p:cNvPr>
          <p:cNvSpPr/>
          <p:nvPr/>
        </p:nvSpPr>
        <p:spPr>
          <a:xfrm>
            <a:off x="122208" y="6182381"/>
            <a:ext cx="6558451" cy="355243"/>
          </a:xfrm>
          <a:prstGeom prst="rect">
            <a:avLst/>
          </a:prstGeom>
          <a:solidFill>
            <a:srgbClr val="02AA22"/>
          </a:solidFill>
          <a:ln>
            <a:solidFill>
              <a:srgbClr val="02AA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Follow-up for all patients with symptomatic OA</a:t>
            </a:r>
          </a:p>
        </p:txBody>
      </p:sp>
      <p:sp>
        <p:nvSpPr>
          <p:cNvPr id="50" name="Rectangle 49">
            <a:extLst>
              <a:ext uri="{FF2B5EF4-FFF2-40B4-BE49-F238E27FC236}">
                <a16:creationId xmlns:a16="http://schemas.microsoft.com/office/drawing/2014/main" id="{29EA7305-AA69-4D40-B2C6-C09B8FEA54C2}"/>
              </a:ext>
            </a:extLst>
          </p:cNvPr>
          <p:cNvSpPr/>
          <p:nvPr/>
        </p:nvSpPr>
        <p:spPr>
          <a:xfrm>
            <a:off x="2547563" y="4328598"/>
            <a:ext cx="2023875" cy="288000"/>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TENS</a:t>
            </a:r>
          </a:p>
        </p:txBody>
      </p:sp>
      <p:sp>
        <p:nvSpPr>
          <p:cNvPr id="51" name="Rectangle 50">
            <a:extLst>
              <a:ext uri="{FF2B5EF4-FFF2-40B4-BE49-F238E27FC236}">
                <a16:creationId xmlns:a16="http://schemas.microsoft.com/office/drawing/2014/main" id="{2F33CC24-CA05-4721-8AC1-DD9E26D6C62C}"/>
              </a:ext>
            </a:extLst>
          </p:cNvPr>
          <p:cNvSpPr/>
          <p:nvPr/>
        </p:nvSpPr>
        <p:spPr>
          <a:xfrm>
            <a:off x="2547563" y="3941184"/>
            <a:ext cx="2023875" cy="288000"/>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Supports/braces</a:t>
            </a:r>
          </a:p>
        </p:txBody>
      </p:sp>
      <p:sp>
        <p:nvSpPr>
          <p:cNvPr id="52" name="Rectangle 51">
            <a:extLst>
              <a:ext uri="{FF2B5EF4-FFF2-40B4-BE49-F238E27FC236}">
                <a16:creationId xmlns:a16="http://schemas.microsoft.com/office/drawing/2014/main" id="{151E8D19-4767-4C5B-AD00-C9FA234268E4}"/>
              </a:ext>
            </a:extLst>
          </p:cNvPr>
          <p:cNvSpPr/>
          <p:nvPr/>
        </p:nvSpPr>
        <p:spPr>
          <a:xfrm>
            <a:off x="2547563" y="4716012"/>
            <a:ext cx="2024436" cy="411846"/>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Manipulation/Stretching (hip)</a:t>
            </a:r>
          </a:p>
        </p:txBody>
      </p:sp>
      <p:sp>
        <p:nvSpPr>
          <p:cNvPr id="53" name="Rectangle 52">
            <a:extLst>
              <a:ext uri="{FF2B5EF4-FFF2-40B4-BE49-F238E27FC236}">
                <a16:creationId xmlns:a16="http://schemas.microsoft.com/office/drawing/2014/main" id="{B4EBC522-6A8B-48EB-98A6-D7DD83F32105}"/>
              </a:ext>
            </a:extLst>
          </p:cNvPr>
          <p:cNvSpPr/>
          <p:nvPr/>
        </p:nvSpPr>
        <p:spPr>
          <a:xfrm>
            <a:off x="122794" y="5177225"/>
            <a:ext cx="2340841" cy="931944"/>
          </a:xfrm>
          <a:prstGeom prst="rect">
            <a:avLst/>
          </a:prstGeom>
          <a:solidFill>
            <a:srgbClr val="FFFFFF"/>
          </a:solidFill>
          <a:ln>
            <a:solidFill>
              <a:srgbClr val="02AA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Advice on appropriate footwear </a:t>
            </a:r>
          </a:p>
          <a:p>
            <a:pPr algn="ctr"/>
            <a:r>
              <a:rPr lang="en-GB" sz="1400" dirty="0">
                <a:solidFill>
                  <a:schemeClr val="tx1"/>
                </a:solidFill>
              </a:rPr>
              <a:t>(Lower limb OA -  </a:t>
            </a:r>
            <a:r>
              <a:rPr lang="en-GB" sz="1400" dirty="0" err="1">
                <a:solidFill>
                  <a:schemeClr val="tx1"/>
                </a:solidFill>
              </a:rPr>
              <a:t>inc</a:t>
            </a:r>
            <a:r>
              <a:rPr lang="en-GB" sz="1400" dirty="0">
                <a:solidFill>
                  <a:schemeClr val="tx1"/>
                </a:solidFill>
              </a:rPr>
              <a:t> shock-absorbing properties)</a:t>
            </a:r>
            <a:endParaRPr lang="en-GB" sz="1800" dirty="0">
              <a:solidFill>
                <a:schemeClr val="tx1"/>
              </a:solidFill>
            </a:endParaRPr>
          </a:p>
        </p:txBody>
      </p:sp>
      <p:sp>
        <p:nvSpPr>
          <p:cNvPr id="54" name="Rectangle 53">
            <a:extLst>
              <a:ext uri="{FF2B5EF4-FFF2-40B4-BE49-F238E27FC236}">
                <a16:creationId xmlns:a16="http://schemas.microsoft.com/office/drawing/2014/main" id="{5D086DCE-3C7A-44E3-9BF7-68A151646C5F}"/>
              </a:ext>
            </a:extLst>
          </p:cNvPr>
          <p:cNvSpPr/>
          <p:nvPr/>
        </p:nvSpPr>
        <p:spPr>
          <a:xfrm>
            <a:off x="6765438" y="4200841"/>
            <a:ext cx="2304288" cy="93194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Arthroscopic lavage/debridement </a:t>
            </a:r>
            <a:r>
              <a:rPr lang="en-GB" sz="1400" dirty="0">
                <a:solidFill>
                  <a:schemeClr val="tx1"/>
                </a:solidFill>
              </a:rPr>
              <a:t>(unless clear mechanical locking)</a:t>
            </a:r>
            <a:endParaRPr lang="en-GB" sz="1800" dirty="0">
              <a:solidFill>
                <a:schemeClr val="tx1"/>
              </a:solidFill>
            </a:endParaRPr>
          </a:p>
        </p:txBody>
      </p:sp>
      <p:sp>
        <p:nvSpPr>
          <p:cNvPr id="55" name="Rectangle 54">
            <a:extLst>
              <a:ext uri="{FF2B5EF4-FFF2-40B4-BE49-F238E27FC236}">
                <a16:creationId xmlns:a16="http://schemas.microsoft.com/office/drawing/2014/main" id="{4262B8A0-49D8-48B8-8116-C62CA3594606}"/>
              </a:ext>
            </a:extLst>
          </p:cNvPr>
          <p:cNvSpPr/>
          <p:nvPr/>
        </p:nvSpPr>
        <p:spPr>
          <a:xfrm>
            <a:off x="-562" y="6551942"/>
            <a:ext cx="9144562" cy="276999"/>
          </a:xfrm>
          <a:prstGeom prst="rect">
            <a:avLst/>
          </a:prstGeom>
        </p:spPr>
        <p:txBody>
          <a:bodyPr wrap="square">
            <a:spAutoFit/>
          </a:bodyPr>
          <a:lstStyle/>
          <a:p>
            <a:r>
              <a:rPr lang="en-GB" sz="1200" dirty="0"/>
              <a:t>NICE Clinical Guideline CG177 Osteoarthritis: Care and management (2014) </a:t>
            </a:r>
            <a:r>
              <a:rPr lang="en-GB" sz="1200" dirty="0">
                <a:hlinkClick r:id="rId3"/>
              </a:rPr>
              <a:t>https://www.nice.org.uk/guidance/cg177</a:t>
            </a:r>
            <a:r>
              <a:rPr lang="en-GB" sz="1200" dirty="0"/>
              <a:t> </a:t>
            </a:r>
          </a:p>
        </p:txBody>
      </p:sp>
      <p:sp>
        <p:nvSpPr>
          <p:cNvPr id="38" name="Title 1"/>
          <p:cNvSpPr>
            <a:spLocks noGrp="1"/>
          </p:cNvSpPr>
          <p:nvPr>
            <p:ph type="title"/>
          </p:nvPr>
        </p:nvSpPr>
        <p:spPr>
          <a:xfrm>
            <a:off x="-36512" y="0"/>
            <a:ext cx="8505598" cy="1143000"/>
          </a:xfrm>
        </p:spPr>
        <p:txBody>
          <a:bodyPr/>
          <a:lstStyle/>
          <a:p>
            <a:pPr algn="l"/>
            <a:r>
              <a:rPr lang="en-GB" sz="4000" dirty="0">
                <a:solidFill>
                  <a:srgbClr val="C00000"/>
                </a:solidFill>
                <a:latin typeface="Calibri" panose="020F0502020204030204" pitchFamily="34" charset="0"/>
                <a:cs typeface="Calibri" panose="020F0502020204030204" pitchFamily="34" charset="0"/>
              </a:rPr>
              <a:t>Managing OA</a:t>
            </a:r>
          </a:p>
        </p:txBody>
      </p:sp>
    </p:spTree>
    <p:extLst>
      <p:ext uri="{BB962C8B-B14F-4D97-AF65-F5344CB8AC3E}">
        <p14:creationId xmlns:p14="http://schemas.microsoft.com/office/powerpoint/2010/main" val="58187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P spid="28" grpId="0" animBg="1"/>
      <p:bldP spid="3" grpId="0" animBg="1"/>
      <p:bldP spid="29" grpId="0" animBg="1"/>
      <p:bldP spid="30" grpId="0" animBg="1"/>
      <p:bldP spid="31" grpId="0" animBg="1"/>
      <p:bldP spid="32"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C77D29-0BED-634E-9BCE-E8675A23CEB3}"/>
              </a:ext>
            </a:extLst>
          </p:cNvPr>
          <p:cNvSpPr>
            <a:spLocks noGrp="1"/>
          </p:cNvSpPr>
          <p:nvPr>
            <p:ph type="title"/>
          </p:nvPr>
        </p:nvSpPr>
        <p:spPr/>
        <p:txBody>
          <a:bodyPr/>
          <a:lstStyle/>
          <a:p>
            <a:r>
              <a:rPr lang="en-US" dirty="0"/>
              <a:t>Helping patients to manage their OA</a:t>
            </a:r>
          </a:p>
        </p:txBody>
      </p:sp>
      <p:sp>
        <p:nvSpPr>
          <p:cNvPr id="5" name="Text Placeholder 4">
            <a:extLst>
              <a:ext uri="{FF2B5EF4-FFF2-40B4-BE49-F238E27FC236}">
                <a16:creationId xmlns:a16="http://schemas.microsoft.com/office/drawing/2014/main" id="{B73C3B5C-5AA4-FD40-ABE3-D07FA0FE41D2}"/>
              </a:ext>
            </a:extLst>
          </p:cNvPr>
          <p:cNvSpPr>
            <a:spLocks noGrp="1"/>
          </p:cNvSpPr>
          <p:nvPr>
            <p:ph type="body" idx="1"/>
          </p:nvPr>
        </p:nvSpPr>
        <p:spPr/>
        <p:txBody>
          <a:bodyPr>
            <a:normAutofit/>
          </a:bodyPr>
          <a:lstStyle/>
          <a:p>
            <a:r>
              <a:rPr lang="en-US" sz="3200" dirty="0"/>
              <a:t>Information / education / advice</a:t>
            </a:r>
          </a:p>
        </p:txBody>
      </p:sp>
    </p:spTree>
    <p:extLst>
      <p:ext uri="{BB962C8B-B14F-4D97-AF65-F5344CB8AC3E}">
        <p14:creationId xmlns:p14="http://schemas.microsoft.com/office/powerpoint/2010/main" val="3775128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20877" y="1175627"/>
            <a:ext cx="1325510" cy="1799421"/>
          </a:xfrm>
          <a:prstGeom prst="rect">
            <a:avLst/>
          </a:prstGeom>
        </p:spPr>
      </p:pic>
      <p:pic>
        <p:nvPicPr>
          <p:cNvPr id="6" name="Picture 5"/>
          <p:cNvPicPr>
            <a:picLocks noChangeAspect="1"/>
          </p:cNvPicPr>
          <p:nvPr/>
        </p:nvPicPr>
        <p:blipFill>
          <a:blip r:embed="rId4"/>
          <a:stretch>
            <a:fillRect/>
          </a:stretch>
        </p:blipFill>
        <p:spPr>
          <a:xfrm>
            <a:off x="6704634" y="2018054"/>
            <a:ext cx="1823351" cy="2283887"/>
          </a:xfrm>
          <a:prstGeom prst="rect">
            <a:avLst/>
          </a:prstGeom>
        </p:spPr>
      </p:pic>
      <p:pic>
        <p:nvPicPr>
          <p:cNvPr id="7" name="Picture 6"/>
          <p:cNvPicPr>
            <a:picLocks noChangeAspect="1"/>
          </p:cNvPicPr>
          <p:nvPr/>
        </p:nvPicPr>
        <p:blipFill>
          <a:blip r:embed="rId5"/>
          <a:stretch>
            <a:fillRect/>
          </a:stretch>
        </p:blipFill>
        <p:spPr>
          <a:xfrm>
            <a:off x="5297033" y="2975048"/>
            <a:ext cx="1936997" cy="2745148"/>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0828" y="857250"/>
            <a:ext cx="3636455" cy="5143500"/>
          </a:xfrm>
          <a:prstGeom prst="rect">
            <a:avLst/>
          </a:prstGeom>
        </p:spPr>
      </p:pic>
    </p:spTree>
    <p:extLst>
      <p:ext uri="{BB962C8B-B14F-4D97-AF65-F5344CB8AC3E}">
        <p14:creationId xmlns:p14="http://schemas.microsoft.com/office/powerpoint/2010/main" val="19226573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sz="half" idx="1"/>
          </p:nvPr>
        </p:nvPicPr>
        <p:blipFill rotWithShape="1">
          <a:blip r:embed="rId3"/>
          <a:srcRect t="11692" r="967" b="4251"/>
          <a:stretch/>
        </p:blipFill>
        <p:spPr>
          <a:xfrm>
            <a:off x="716672" y="1052736"/>
            <a:ext cx="7709271" cy="4392488"/>
          </a:xfrm>
          <a:prstGeom prst="rect">
            <a:avLst/>
          </a:prstGeom>
        </p:spPr>
      </p:pic>
    </p:spTree>
    <p:extLst>
      <p:ext uri="{BB962C8B-B14F-4D97-AF65-F5344CB8AC3E}">
        <p14:creationId xmlns:p14="http://schemas.microsoft.com/office/powerpoint/2010/main" val="3837518721"/>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C77D29-0BED-634E-9BCE-E8675A23CEB3}"/>
              </a:ext>
            </a:extLst>
          </p:cNvPr>
          <p:cNvSpPr>
            <a:spLocks noGrp="1"/>
          </p:cNvSpPr>
          <p:nvPr>
            <p:ph type="title"/>
          </p:nvPr>
        </p:nvSpPr>
        <p:spPr/>
        <p:txBody>
          <a:bodyPr/>
          <a:lstStyle/>
          <a:p>
            <a:r>
              <a:rPr lang="en-US" dirty="0"/>
              <a:t>Helping patients to manage their OA</a:t>
            </a:r>
          </a:p>
        </p:txBody>
      </p:sp>
      <p:sp>
        <p:nvSpPr>
          <p:cNvPr id="5" name="Text Placeholder 4">
            <a:extLst>
              <a:ext uri="{FF2B5EF4-FFF2-40B4-BE49-F238E27FC236}">
                <a16:creationId xmlns:a16="http://schemas.microsoft.com/office/drawing/2014/main" id="{B73C3B5C-5AA4-FD40-ABE3-D07FA0FE41D2}"/>
              </a:ext>
            </a:extLst>
          </p:cNvPr>
          <p:cNvSpPr>
            <a:spLocks noGrp="1"/>
          </p:cNvSpPr>
          <p:nvPr>
            <p:ph type="body" idx="1"/>
          </p:nvPr>
        </p:nvSpPr>
        <p:spPr/>
        <p:txBody>
          <a:bodyPr>
            <a:normAutofit/>
          </a:bodyPr>
          <a:lstStyle/>
          <a:p>
            <a:r>
              <a:rPr lang="en-US" sz="3200" dirty="0"/>
              <a:t>Pain management</a:t>
            </a:r>
          </a:p>
        </p:txBody>
      </p:sp>
    </p:spTree>
    <p:extLst>
      <p:ext uri="{BB962C8B-B14F-4D97-AF65-F5344CB8AC3E}">
        <p14:creationId xmlns:p14="http://schemas.microsoft.com/office/powerpoint/2010/main" val="35580587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624B33-836A-4D45-90F2-5F7769707C5F}"/>
              </a:ext>
            </a:extLst>
          </p:cNvPr>
          <p:cNvSpPr>
            <a:spLocks noGrp="1"/>
          </p:cNvSpPr>
          <p:nvPr>
            <p:ph type="title"/>
          </p:nvPr>
        </p:nvSpPr>
        <p:spPr/>
        <p:txBody>
          <a:bodyPr/>
          <a:lstStyle/>
          <a:p>
            <a:r>
              <a:rPr lang="en-GB" dirty="0"/>
              <a:t>Physio role in pain management - 1</a:t>
            </a:r>
          </a:p>
        </p:txBody>
      </p:sp>
      <p:sp>
        <p:nvSpPr>
          <p:cNvPr id="5" name="Content Placeholder 4">
            <a:extLst>
              <a:ext uri="{FF2B5EF4-FFF2-40B4-BE49-F238E27FC236}">
                <a16:creationId xmlns:a16="http://schemas.microsoft.com/office/drawing/2014/main" id="{EE0A3147-8A21-4C4D-AC8D-35AF0B0C6EAB}"/>
              </a:ext>
            </a:extLst>
          </p:cNvPr>
          <p:cNvSpPr>
            <a:spLocks noGrp="1"/>
          </p:cNvSpPr>
          <p:nvPr>
            <p:ph sz="half" idx="1"/>
          </p:nvPr>
        </p:nvSpPr>
        <p:spPr>
          <a:xfrm>
            <a:off x="457200" y="1600202"/>
            <a:ext cx="8229600" cy="3855201"/>
          </a:xfrm>
        </p:spPr>
        <p:txBody>
          <a:bodyPr/>
          <a:lstStyle/>
          <a:p>
            <a:r>
              <a:rPr lang="en-GB" dirty="0"/>
              <a:t>You don’t have to be a prescriber to help patients manage pain relief</a:t>
            </a:r>
          </a:p>
          <a:p>
            <a:r>
              <a:rPr lang="en-GB" dirty="0"/>
              <a:t>Self-medication is common esp. Paracetamol</a:t>
            </a:r>
          </a:p>
          <a:p>
            <a:r>
              <a:rPr lang="en-GB" dirty="0"/>
              <a:t>Current move is towards topical NSAIDS and away from opioids and oral NSAIDS</a:t>
            </a:r>
          </a:p>
          <a:p>
            <a:r>
              <a:rPr lang="en-GB" dirty="0"/>
              <a:t>Patients often avoid taking adequate doses – fear of addiction, “keeping in reserve”, side-effects etc.</a:t>
            </a:r>
          </a:p>
        </p:txBody>
      </p:sp>
    </p:spTree>
    <p:extLst>
      <p:ext uri="{BB962C8B-B14F-4D97-AF65-F5344CB8AC3E}">
        <p14:creationId xmlns:p14="http://schemas.microsoft.com/office/powerpoint/2010/main" val="3312202222"/>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10B86-781A-6149-BFB5-B2136F990141}"/>
              </a:ext>
            </a:extLst>
          </p:cNvPr>
          <p:cNvSpPr>
            <a:spLocks noGrp="1"/>
          </p:cNvSpPr>
          <p:nvPr>
            <p:ph type="title"/>
          </p:nvPr>
        </p:nvSpPr>
        <p:spPr/>
        <p:txBody>
          <a:bodyPr/>
          <a:lstStyle/>
          <a:p>
            <a:r>
              <a:rPr lang="en-GB" dirty="0"/>
              <a:t>Physio role in pain management - 2</a:t>
            </a:r>
          </a:p>
        </p:txBody>
      </p:sp>
      <p:sp>
        <p:nvSpPr>
          <p:cNvPr id="3" name="Content Placeholder 2">
            <a:extLst>
              <a:ext uri="{FF2B5EF4-FFF2-40B4-BE49-F238E27FC236}">
                <a16:creationId xmlns:a16="http://schemas.microsoft.com/office/drawing/2014/main" id="{0E3D6BBA-98B8-EF45-AB6B-7BB326BCF50D}"/>
              </a:ext>
            </a:extLst>
          </p:cNvPr>
          <p:cNvSpPr>
            <a:spLocks noGrp="1"/>
          </p:cNvSpPr>
          <p:nvPr>
            <p:ph sz="half" idx="1"/>
          </p:nvPr>
        </p:nvSpPr>
        <p:spPr>
          <a:xfrm>
            <a:off x="457200" y="1611824"/>
            <a:ext cx="8229600" cy="3843579"/>
          </a:xfrm>
        </p:spPr>
        <p:txBody>
          <a:bodyPr/>
          <a:lstStyle/>
          <a:p>
            <a:r>
              <a:rPr lang="en-GB" dirty="0"/>
              <a:t>Ask about how they use pain relief, how effective and any problems or worries – may need to suggest GP/nurse review</a:t>
            </a:r>
          </a:p>
          <a:p>
            <a:r>
              <a:rPr lang="en-GB" dirty="0"/>
              <a:t>Advise on timing in relation to activity – anticipatory dose can be useful</a:t>
            </a:r>
          </a:p>
          <a:p>
            <a:r>
              <a:rPr lang="en-GB" dirty="0"/>
              <a:t>“Masking pain” and causing damage is a myth</a:t>
            </a:r>
          </a:p>
          <a:p>
            <a:r>
              <a:rPr lang="en-GB" dirty="0"/>
              <a:t>Exercise itself can reduce pain</a:t>
            </a:r>
          </a:p>
          <a:p>
            <a:r>
              <a:rPr lang="en-GB" dirty="0"/>
              <a:t>Advice on non-pharmacological measures</a:t>
            </a:r>
          </a:p>
        </p:txBody>
      </p:sp>
    </p:spTree>
    <p:extLst>
      <p:ext uri="{BB962C8B-B14F-4D97-AF65-F5344CB8AC3E}">
        <p14:creationId xmlns:p14="http://schemas.microsoft.com/office/powerpoint/2010/main" val="1913218298"/>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C77D29-0BED-634E-9BCE-E8675A23CEB3}"/>
              </a:ext>
            </a:extLst>
          </p:cNvPr>
          <p:cNvSpPr>
            <a:spLocks noGrp="1"/>
          </p:cNvSpPr>
          <p:nvPr>
            <p:ph type="title"/>
          </p:nvPr>
        </p:nvSpPr>
        <p:spPr/>
        <p:txBody>
          <a:bodyPr/>
          <a:lstStyle/>
          <a:p>
            <a:r>
              <a:rPr lang="en-US" dirty="0"/>
              <a:t>Helping patients to manage their OA</a:t>
            </a:r>
          </a:p>
        </p:txBody>
      </p:sp>
      <p:sp>
        <p:nvSpPr>
          <p:cNvPr id="5" name="Text Placeholder 4">
            <a:extLst>
              <a:ext uri="{FF2B5EF4-FFF2-40B4-BE49-F238E27FC236}">
                <a16:creationId xmlns:a16="http://schemas.microsoft.com/office/drawing/2014/main" id="{B73C3B5C-5AA4-FD40-ABE3-D07FA0FE41D2}"/>
              </a:ext>
            </a:extLst>
          </p:cNvPr>
          <p:cNvSpPr>
            <a:spLocks noGrp="1"/>
          </p:cNvSpPr>
          <p:nvPr>
            <p:ph type="body" idx="1"/>
          </p:nvPr>
        </p:nvSpPr>
        <p:spPr/>
        <p:txBody>
          <a:bodyPr>
            <a:normAutofit/>
          </a:bodyPr>
          <a:lstStyle/>
          <a:p>
            <a:r>
              <a:rPr lang="en-US" sz="3200" dirty="0"/>
              <a:t>Weight management</a:t>
            </a:r>
          </a:p>
        </p:txBody>
      </p:sp>
    </p:spTree>
    <p:extLst>
      <p:ext uri="{BB962C8B-B14F-4D97-AF65-F5344CB8AC3E}">
        <p14:creationId xmlns:p14="http://schemas.microsoft.com/office/powerpoint/2010/main" val="20040663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14ABAB-63B2-6E47-8426-AEA324C5EFCF}"/>
              </a:ext>
            </a:extLst>
          </p:cNvPr>
          <p:cNvSpPr>
            <a:spLocks noGrp="1"/>
          </p:cNvSpPr>
          <p:nvPr>
            <p:ph type="title"/>
          </p:nvPr>
        </p:nvSpPr>
        <p:spPr/>
        <p:txBody>
          <a:bodyPr/>
          <a:lstStyle/>
          <a:p>
            <a:r>
              <a:rPr lang="en-GB" dirty="0"/>
              <a:t>Importance of overweight &amp; obesity</a:t>
            </a:r>
          </a:p>
        </p:txBody>
      </p:sp>
      <p:sp>
        <p:nvSpPr>
          <p:cNvPr id="5" name="Content Placeholder 4">
            <a:extLst>
              <a:ext uri="{FF2B5EF4-FFF2-40B4-BE49-F238E27FC236}">
                <a16:creationId xmlns:a16="http://schemas.microsoft.com/office/drawing/2014/main" id="{8C5F52DA-667E-4A4E-A2AD-331B618FB696}"/>
              </a:ext>
            </a:extLst>
          </p:cNvPr>
          <p:cNvSpPr>
            <a:spLocks noGrp="1"/>
          </p:cNvSpPr>
          <p:nvPr>
            <p:ph sz="half" idx="1"/>
          </p:nvPr>
        </p:nvSpPr>
        <p:spPr/>
        <p:txBody>
          <a:bodyPr/>
          <a:lstStyle/>
          <a:p>
            <a:r>
              <a:rPr lang="en-GB" dirty="0"/>
              <a:t>Risk factor in developing OA</a:t>
            </a:r>
          </a:p>
          <a:p>
            <a:r>
              <a:rPr lang="en-GB" dirty="0"/>
              <a:t>Vicious cycle of weight gain, immobility, worsening symptoms</a:t>
            </a:r>
          </a:p>
          <a:p>
            <a:r>
              <a:rPr lang="en-GB" dirty="0"/>
              <a:t>Reducing weight improves:</a:t>
            </a:r>
          </a:p>
          <a:p>
            <a:pPr lvl="1"/>
            <a:r>
              <a:rPr lang="en-GB" dirty="0"/>
              <a:t>Pain</a:t>
            </a:r>
          </a:p>
          <a:p>
            <a:pPr lvl="1"/>
            <a:r>
              <a:rPr lang="en-GB" dirty="0"/>
              <a:t>Mobility</a:t>
            </a:r>
          </a:p>
          <a:p>
            <a:pPr lvl="1"/>
            <a:r>
              <a:rPr lang="en-GB" dirty="0"/>
              <a:t>Surgical risk and recovery</a:t>
            </a:r>
          </a:p>
        </p:txBody>
      </p:sp>
    </p:spTree>
    <p:extLst>
      <p:ext uri="{BB962C8B-B14F-4D97-AF65-F5344CB8AC3E}">
        <p14:creationId xmlns:p14="http://schemas.microsoft.com/office/powerpoint/2010/main" val="3287392587"/>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2CC03-8120-8541-BB79-959861F6CCE8}"/>
              </a:ext>
            </a:extLst>
          </p:cNvPr>
          <p:cNvSpPr>
            <a:spLocks noGrp="1"/>
          </p:cNvSpPr>
          <p:nvPr>
            <p:ph type="title"/>
          </p:nvPr>
        </p:nvSpPr>
        <p:spPr/>
        <p:txBody>
          <a:bodyPr/>
          <a:lstStyle/>
          <a:p>
            <a:r>
              <a:rPr lang="en-GB" dirty="0"/>
              <a:t>It’s OK to talk to patients about weight!</a:t>
            </a:r>
          </a:p>
        </p:txBody>
      </p:sp>
      <p:sp>
        <p:nvSpPr>
          <p:cNvPr id="3" name="Content Placeholder 2">
            <a:extLst>
              <a:ext uri="{FF2B5EF4-FFF2-40B4-BE49-F238E27FC236}">
                <a16:creationId xmlns:a16="http://schemas.microsoft.com/office/drawing/2014/main" id="{EAD437DD-A9C6-0E4D-9232-75231CF45AA1}"/>
              </a:ext>
            </a:extLst>
          </p:cNvPr>
          <p:cNvSpPr>
            <a:spLocks noGrp="1"/>
          </p:cNvSpPr>
          <p:nvPr>
            <p:ph sz="half" idx="1"/>
          </p:nvPr>
        </p:nvSpPr>
        <p:spPr/>
        <p:txBody>
          <a:bodyPr/>
          <a:lstStyle/>
          <a:p>
            <a:r>
              <a:rPr lang="en-GB" dirty="0"/>
              <a:t>Normalise – e.g. “Patients with joint pain often have problems with weight gain and this can make the joint problem worse”</a:t>
            </a:r>
          </a:p>
          <a:p>
            <a:r>
              <a:rPr lang="en-GB" dirty="0"/>
              <a:t>Information giving </a:t>
            </a:r>
          </a:p>
          <a:p>
            <a:pPr lvl="1"/>
            <a:r>
              <a:rPr lang="en-GB" dirty="0"/>
              <a:t>NICE core treatment</a:t>
            </a:r>
          </a:p>
          <a:p>
            <a:pPr lvl="1"/>
            <a:r>
              <a:rPr lang="en-GB" dirty="0"/>
              <a:t>Benefits of weight reduction</a:t>
            </a:r>
          </a:p>
          <a:p>
            <a:r>
              <a:rPr lang="en-GB" dirty="0"/>
              <a:t>Signposting to weight reduction groups/services</a:t>
            </a:r>
          </a:p>
          <a:p>
            <a:endParaRPr lang="en-GB" dirty="0"/>
          </a:p>
        </p:txBody>
      </p:sp>
    </p:spTree>
    <p:extLst>
      <p:ext uri="{BB962C8B-B14F-4D97-AF65-F5344CB8AC3E}">
        <p14:creationId xmlns:p14="http://schemas.microsoft.com/office/powerpoint/2010/main" val="317707484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89FEC-D3C0-734B-9F25-6AC649F9EBA3}"/>
              </a:ext>
            </a:extLst>
          </p:cNvPr>
          <p:cNvSpPr>
            <a:spLocks noGrp="1"/>
          </p:cNvSpPr>
          <p:nvPr>
            <p:ph type="title"/>
          </p:nvPr>
        </p:nvSpPr>
        <p:spPr/>
        <p:txBody>
          <a:bodyPr/>
          <a:lstStyle/>
          <a:p>
            <a:r>
              <a:rPr lang="en-US" dirty="0"/>
              <a:t>Share general ideas on impact</a:t>
            </a:r>
          </a:p>
        </p:txBody>
      </p:sp>
      <p:sp>
        <p:nvSpPr>
          <p:cNvPr id="3" name="Content Placeholder 2">
            <a:extLst>
              <a:ext uri="{FF2B5EF4-FFF2-40B4-BE49-F238E27FC236}">
                <a16:creationId xmlns:a16="http://schemas.microsoft.com/office/drawing/2014/main" id="{F5AA9CC6-01BA-0E49-804F-FBAD26F7E2DE}"/>
              </a:ext>
            </a:extLst>
          </p:cNvPr>
          <p:cNvSpPr>
            <a:spLocks noGrp="1"/>
          </p:cNvSpPr>
          <p:nvPr>
            <p:ph sz="half" idx="1"/>
          </p:nvPr>
        </p:nvSpPr>
        <p:spPr/>
        <p:txBody>
          <a:bodyPr/>
          <a:lstStyle/>
          <a:p>
            <a:r>
              <a:rPr lang="en-US" dirty="0"/>
              <a:t>Flip chart</a:t>
            </a:r>
          </a:p>
          <a:p>
            <a:r>
              <a:rPr lang="en-US" dirty="0"/>
              <a:t>2 key points from each pair</a:t>
            </a:r>
          </a:p>
        </p:txBody>
      </p:sp>
    </p:spTree>
    <p:extLst>
      <p:ext uri="{BB962C8B-B14F-4D97-AF65-F5344CB8AC3E}">
        <p14:creationId xmlns:p14="http://schemas.microsoft.com/office/powerpoint/2010/main" val="594707239"/>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C77D29-0BED-634E-9BCE-E8675A23CEB3}"/>
              </a:ext>
            </a:extLst>
          </p:cNvPr>
          <p:cNvSpPr>
            <a:spLocks noGrp="1"/>
          </p:cNvSpPr>
          <p:nvPr>
            <p:ph type="title"/>
          </p:nvPr>
        </p:nvSpPr>
        <p:spPr/>
        <p:txBody>
          <a:bodyPr/>
          <a:lstStyle/>
          <a:p>
            <a:r>
              <a:rPr lang="en-US" dirty="0"/>
              <a:t>Helping patients to manage their OA</a:t>
            </a:r>
          </a:p>
        </p:txBody>
      </p:sp>
      <p:sp>
        <p:nvSpPr>
          <p:cNvPr id="5" name="Text Placeholder 4">
            <a:extLst>
              <a:ext uri="{FF2B5EF4-FFF2-40B4-BE49-F238E27FC236}">
                <a16:creationId xmlns:a16="http://schemas.microsoft.com/office/drawing/2014/main" id="{B73C3B5C-5AA4-FD40-ABE3-D07FA0FE41D2}"/>
              </a:ext>
            </a:extLst>
          </p:cNvPr>
          <p:cNvSpPr>
            <a:spLocks noGrp="1"/>
          </p:cNvSpPr>
          <p:nvPr>
            <p:ph type="body" idx="1"/>
          </p:nvPr>
        </p:nvSpPr>
        <p:spPr/>
        <p:txBody>
          <a:bodyPr>
            <a:normAutofit/>
          </a:bodyPr>
          <a:lstStyle/>
          <a:p>
            <a:r>
              <a:rPr lang="en-US" sz="3200" dirty="0"/>
              <a:t>Activity and physical exercise</a:t>
            </a:r>
          </a:p>
        </p:txBody>
      </p:sp>
    </p:spTree>
    <p:extLst>
      <p:ext uri="{BB962C8B-B14F-4D97-AF65-F5344CB8AC3E}">
        <p14:creationId xmlns:p14="http://schemas.microsoft.com/office/powerpoint/2010/main" val="25834806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What are the barriers to exercise?</a:t>
            </a:r>
          </a:p>
        </p:txBody>
      </p:sp>
      <p:sp>
        <p:nvSpPr>
          <p:cNvPr id="3" name="Content Placeholder 2"/>
          <p:cNvSpPr>
            <a:spLocks noGrp="1"/>
          </p:cNvSpPr>
          <p:nvPr>
            <p:ph sz="half" idx="1"/>
          </p:nvPr>
        </p:nvSpPr>
        <p:spPr>
          <a:xfrm>
            <a:off x="467544" y="1772816"/>
            <a:ext cx="5194920" cy="4525963"/>
          </a:xfrm>
        </p:spPr>
        <p:txBody>
          <a:bodyPr>
            <a:normAutofit fontScale="92500" lnSpcReduction="10000"/>
          </a:bodyPr>
          <a:lstStyle/>
          <a:p>
            <a:r>
              <a:rPr lang="en-GB" dirty="0"/>
              <a:t>Don’t believe exercise will help them</a:t>
            </a:r>
          </a:p>
          <a:p>
            <a:r>
              <a:rPr lang="en-GB" dirty="0"/>
              <a:t>Fear of falling/pain/ damaging joints further (safety)</a:t>
            </a:r>
          </a:p>
          <a:p>
            <a:r>
              <a:rPr lang="en-GB" dirty="0"/>
              <a:t>Lack of enjoyment</a:t>
            </a:r>
          </a:p>
          <a:p>
            <a:r>
              <a:rPr lang="en-GB" dirty="0"/>
              <a:t>No quick results</a:t>
            </a:r>
          </a:p>
          <a:p>
            <a:r>
              <a:rPr lang="en-GB" dirty="0"/>
              <a:t>Weather</a:t>
            </a:r>
          </a:p>
          <a:p>
            <a:r>
              <a:rPr lang="en-GB" dirty="0"/>
              <a:t>Time</a:t>
            </a:r>
          </a:p>
          <a:p>
            <a:r>
              <a:rPr lang="en-GB" dirty="0"/>
              <a:t>Conflicting advice</a:t>
            </a:r>
          </a:p>
          <a:p>
            <a:r>
              <a:rPr lang="en-GB" dirty="0"/>
              <a:t>Do as I say not as I do?</a:t>
            </a:r>
          </a:p>
          <a:p>
            <a:endParaRPr lang="en-GB" dirty="0"/>
          </a:p>
          <a:p>
            <a:endParaRPr lang="en-GB"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595937" y="2492897"/>
            <a:ext cx="2576463" cy="244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289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7" y="1988840"/>
            <a:ext cx="8328025"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 y="897276"/>
            <a:ext cx="9143999" cy="707886"/>
          </a:xfrm>
          <a:prstGeom prst="rect">
            <a:avLst/>
          </a:prstGeom>
        </p:spPr>
        <p:txBody>
          <a:bodyPr wrap="square">
            <a:spAutoFit/>
          </a:bodyPr>
          <a:lstStyle/>
          <a:p>
            <a:pPr algn="ctr"/>
            <a:r>
              <a:rPr lang="en-GB" sz="4000" dirty="0"/>
              <a:t>Don’t believe exercise will help?</a:t>
            </a:r>
          </a:p>
        </p:txBody>
      </p:sp>
    </p:spTree>
    <p:extLst>
      <p:ext uri="{BB962C8B-B14F-4D97-AF65-F5344CB8AC3E}">
        <p14:creationId xmlns:p14="http://schemas.microsoft.com/office/powerpoint/2010/main" val="28585363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bwMode="auto">
          <a:xfrm>
            <a:off x="424541" y="1355271"/>
            <a:ext cx="8376557" cy="4273633"/>
          </a:xfrm>
          <a:prstGeom prst="wedgeRoundRectCallout">
            <a:avLst>
              <a:gd name="adj1" fmla="val -52426"/>
              <a:gd name="adj2" fmla="val 67753"/>
              <a:gd name="adj3" fmla="val 16667"/>
            </a:avLst>
          </a:prstGeom>
          <a:solidFill>
            <a:srgbClr val="C5D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GB" sz="2800" i="1" dirty="0">
                <a:solidFill>
                  <a:srgbClr val="000000"/>
                </a:solidFill>
                <a:latin typeface="Times New Roman" pitchFamily="18" charset="0"/>
                <a:ea typeface="Times New Roman" pitchFamily="18" charset="0"/>
                <a:cs typeface="Times New Roman" pitchFamily="18" charset="0"/>
              </a:rPr>
              <a:t>“It seems common sense that if you</a:t>
            </a:r>
            <a:r>
              <a:rPr lang="en-GB" sz="2800" i="1" dirty="0">
                <a:solidFill>
                  <a:srgbClr val="000000"/>
                </a:solidFill>
                <a:latin typeface="Arial"/>
                <a:ea typeface="Times New Roman" pitchFamily="18" charset="0"/>
                <a:cs typeface="Times New Roman" pitchFamily="18" charset="0"/>
              </a:rPr>
              <a:t>’</a:t>
            </a:r>
            <a:r>
              <a:rPr lang="en-GB" sz="2800" i="1" dirty="0">
                <a:solidFill>
                  <a:srgbClr val="000000"/>
                </a:solidFill>
                <a:latin typeface="Times New Roman" pitchFamily="18" charset="0"/>
                <a:ea typeface="Times New Roman" pitchFamily="18" charset="0"/>
                <a:cs typeface="Times New Roman" pitchFamily="18" charset="0"/>
              </a:rPr>
              <a:t>ve got a deterioration in the joint like which arthritis is, or, the things in-between the joint, then, the more you do it, the more it</a:t>
            </a:r>
            <a:r>
              <a:rPr lang="en-GB" sz="2800" i="1" dirty="0">
                <a:solidFill>
                  <a:srgbClr val="000000"/>
                </a:solidFill>
                <a:latin typeface="Arial"/>
                <a:ea typeface="Times New Roman" pitchFamily="18" charset="0"/>
                <a:cs typeface="Times New Roman" pitchFamily="18" charset="0"/>
              </a:rPr>
              <a:t>’</a:t>
            </a:r>
            <a:r>
              <a:rPr lang="en-GB" sz="2800" i="1" dirty="0">
                <a:solidFill>
                  <a:srgbClr val="000000"/>
                </a:solidFill>
                <a:latin typeface="Times New Roman" pitchFamily="18" charset="0"/>
                <a:ea typeface="Times New Roman" pitchFamily="18" charset="0"/>
                <a:cs typeface="Times New Roman" pitchFamily="18" charset="0"/>
              </a:rPr>
              <a:t>s going to be worn. I wouldn</a:t>
            </a:r>
            <a:r>
              <a:rPr lang="en-GB" sz="2800" i="1" dirty="0">
                <a:solidFill>
                  <a:srgbClr val="000000"/>
                </a:solidFill>
                <a:latin typeface="Arial"/>
                <a:ea typeface="Times New Roman" pitchFamily="18" charset="0"/>
                <a:cs typeface="Times New Roman" pitchFamily="18" charset="0"/>
              </a:rPr>
              <a:t>’</a:t>
            </a:r>
            <a:r>
              <a:rPr lang="en-GB" sz="2800" i="1" dirty="0">
                <a:solidFill>
                  <a:srgbClr val="000000"/>
                </a:solidFill>
                <a:latin typeface="Times New Roman" pitchFamily="18" charset="0"/>
                <a:ea typeface="Times New Roman" pitchFamily="18" charset="0"/>
                <a:cs typeface="Times New Roman" pitchFamily="18" charset="0"/>
              </a:rPr>
              <a:t>t have thought it</a:t>
            </a:r>
            <a:r>
              <a:rPr lang="en-GB" sz="2800" i="1" dirty="0">
                <a:solidFill>
                  <a:srgbClr val="000000"/>
                </a:solidFill>
                <a:latin typeface="Arial"/>
                <a:ea typeface="Times New Roman" pitchFamily="18" charset="0"/>
                <a:cs typeface="Times New Roman" pitchFamily="18" charset="0"/>
              </a:rPr>
              <a:t>’</a:t>
            </a:r>
            <a:r>
              <a:rPr lang="en-GB" sz="2800" i="1" dirty="0">
                <a:solidFill>
                  <a:srgbClr val="000000"/>
                </a:solidFill>
                <a:latin typeface="Times New Roman" pitchFamily="18" charset="0"/>
                <a:ea typeface="Times New Roman" pitchFamily="18" charset="0"/>
                <a:cs typeface="Times New Roman" pitchFamily="18" charset="0"/>
              </a:rPr>
              <a:t>s something that would get better with practice, you know, with exercise, I wouldn</a:t>
            </a:r>
            <a:r>
              <a:rPr lang="en-GB" sz="2800" i="1" dirty="0">
                <a:solidFill>
                  <a:srgbClr val="000000"/>
                </a:solidFill>
                <a:latin typeface="Arial"/>
                <a:ea typeface="Times New Roman" pitchFamily="18" charset="0"/>
                <a:cs typeface="Times New Roman" pitchFamily="18" charset="0"/>
              </a:rPr>
              <a:t>’</a:t>
            </a:r>
            <a:r>
              <a:rPr lang="en-GB" sz="2800" i="1" dirty="0">
                <a:solidFill>
                  <a:srgbClr val="000000"/>
                </a:solidFill>
                <a:latin typeface="Times New Roman" pitchFamily="18" charset="0"/>
                <a:ea typeface="Times New Roman" pitchFamily="18" charset="0"/>
                <a:cs typeface="Times New Roman" pitchFamily="18" charset="0"/>
              </a:rPr>
              <a:t>t have thought that would improve it. If something</a:t>
            </a:r>
            <a:r>
              <a:rPr lang="en-GB" sz="2800" i="1" dirty="0">
                <a:solidFill>
                  <a:srgbClr val="000000"/>
                </a:solidFill>
                <a:latin typeface="Arial"/>
                <a:ea typeface="Times New Roman" pitchFamily="18" charset="0"/>
                <a:cs typeface="Times New Roman" pitchFamily="18" charset="0"/>
              </a:rPr>
              <a:t>’</a:t>
            </a:r>
            <a:r>
              <a:rPr lang="en-GB" sz="2800" i="1" dirty="0">
                <a:solidFill>
                  <a:srgbClr val="000000"/>
                </a:solidFill>
                <a:latin typeface="Times New Roman" pitchFamily="18" charset="0"/>
                <a:ea typeface="Times New Roman" pitchFamily="18" charset="0"/>
                <a:cs typeface="Times New Roman" pitchFamily="18" charset="0"/>
              </a:rPr>
              <a:t>s broke in there, then waggling it about can</a:t>
            </a:r>
            <a:r>
              <a:rPr lang="en-GB" sz="2800" i="1" dirty="0">
                <a:solidFill>
                  <a:srgbClr val="000000"/>
                </a:solidFill>
                <a:latin typeface="Arial"/>
                <a:ea typeface="Times New Roman" pitchFamily="18" charset="0"/>
                <a:cs typeface="Times New Roman" pitchFamily="18" charset="0"/>
              </a:rPr>
              <a:t>’</a:t>
            </a:r>
            <a:r>
              <a:rPr lang="en-GB" sz="2800" i="1" dirty="0">
                <a:solidFill>
                  <a:srgbClr val="000000"/>
                </a:solidFill>
                <a:latin typeface="Times New Roman" pitchFamily="18" charset="0"/>
                <a:ea typeface="Times New Roman" pitchFamily="18" charset="0"/>
                <a:cs typeface="Times New Roman" pitchFamily="18" charset="0"/>
              </a:rPr>
              <a:t>t do it a lot of good, I wouldn</a:t>
            </a:r>
            <a:r>
              <a:rPr lang="en-GB" sz="2800" i="1" dirty="0">
                <a:solidFill>
                  <a:srgbClr val="000000"/>
                </a:solidFill>
                <a:latin typeface="Arial"/>
                <a:ea typeface="Times New Roman" pitchFamily="18" charset="0"/>
                <a:cs typeface="Times New Roman" pitchFamily="18" charset="0"/>
              </a:rPr>
              <a:t>’</a:t>
            </a:r>
            <a:r>
              <a:rPr lang="en-GB" sz="2800" i="1" dirty="0">
                <a:solidFill>
                  <a:srgbClr val="000000"/>
                </a:solidFill>
                <a:latin typeface="Times New Roman" pitchFamily="18" charset="0"/>
                <a:ea typeface="Times New Roman" pitchFamily="18" charset="0"/>
                <a:cs typeface="Times New Roman" pitchFamily="18" charset="0"/>
              </a:rPr>
              <a:t>t have thought.</a:t>
            </a:r>
            <a:r>
              <a:rPr lang="en-GB" sz="2800" i="1" dirty="0">
                <a:solidFill>
                  <a:srgbClr val="000000"/>
                </a:solidFill>
                <a:latin typeface="Arial"/>
                <a:ea typeface="Times New Roman" pitchFamily="18" charset="0"/>
                <a:cs typeface="Times New Roman" pitchFamily="18" charset="0"/>
              </a:rPr>
              <a:t>”</a:t>
            </a:r>
            <a:endParaRPr lang="en-GB" sz="2800" dirty="0">
              <a:solidFill>
                <a:srgbClr val="000000"/>
              </a:solidFill>
              <a:latin typeface="Arial" pitchFamily="34" charset="0"/>
            </a:endParaRPr>
          </a:p>
        </p:txBody>
      </p:sp>
    </p:spTree>
    <p:extLst>
      <p:ext uri="{BB962C8B-B14F-4D97-AF65-F5344CB8AC3E}">
        <p14:creationId xmlns:p14="http://schemas.microsoft.com/office/powerpoint/2010/main" val="33556175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4775" y="989013"/>
            <a:ext cx="8745538" cy="1143000"/>
          </a:xfrm>
          <a:prstGeom prst="rect">
            <a:avLst/>
          </a:prstGeom>
        </p:spPr>
        <p:txBody>
          <a:bodyPr/>
          <a:lstStyle>
            <a:lvl1pPr algn="ctr" defTabSz="895350" rtl="0" eaLnBrk="0" fontAlgn="base" hangingPunct="0">
              <a:spcBef>
                <a:spcPct val="0"/>
              </a:spcBef>
              <a:spcAft>
                <a:spcPct val="0"/>
              </a:spcAft>
              <a:defRPr sz="4400">
                <a:solidFill>
                  <a:schemeClr val="tx1"/>
                </a:solidFill>
                <a:latin typeface="Calibri" pitchFamily="34" charset="0"/>
                <a:ea typeface="+mj-ea"/>
                <a:cs typeface="+mj-cs"/>
              </a:defRPr>
            </a:lvl1pPr>
            <a:lvl2pPr algn="ctr" defTabSz="895350" rtl="0" eaLnBrk="0" fontAlgn="base" hangingPunct="0">
              <a:spcBef>
                <a:spcPct val="0"/>
              </a:spcBef>
              <a:spcAft>
                <a:spcPct val="0"/>
              </a:spcAft>
              <a:defRPr sz="4400">
                <a:solidFill>
                  <a:schemeClr val="accent2"/>
                </a:solidFill>
                <a:latin typeface="Arial" charset="0"/>
              </a:defRPr>
            </a:lvl2pPr>
            <a:lvl3pPr algn="ctr" defTabSz="895350" rtl="0" eaLnBrk="0" fontAlgn="base" hangingPunct="0">
              <a:spcBef>
                <a:spcPct val="0"/>
              </a:spcBef>
              <a:spcAft>
                <a:spcPct val="0"/>
              </a:spcAft>
              <a:defRPr sz="4400">
                <a:solidFill>
                  <a:schemeClr val="accent2"/>
                </a:solidFill>
                <a:latin typeface="Arial" charset="0"/>
              </a:defRPr>
            </a:lvl3pPr>
            <a:lvl4pPr algn="ctr" defTabSz="895350" rtl="0" eaLnBrk="0" fontAlgn="base" hangingPunct="0">
              <a:spcBef>
                <a:spcPct val="0"/>
              </a:spcBef>
              <a:spcAft>
                <a:spcPct val="0"/>
              </a:spcAft>
              <a:defRPr sz="4400">
                <a:solidFill>
                  <a:schemeClr val="accent2"/>
                </a:solidFill>
                <a:latin typeface="Arial" charset="0"/>
              </a:defRPr>
            </a:lvl4pPr>
            <a:lvl5pPr algn="ctr" defTabSz="895350" rtl="0" eaLnBrk="0" fontAlgn="base" hangingPunct="0">
              <a:spcBef>
                <a:spcPct val="0"/>
              </a:spcBef>
              <a:spcAft>
                <a:spcPct val="0"/>
              </a:spcAft>
              <a:defRPr sz="4400">
                <a:solidFill>
                  <a:schemeClr val="accent2"/>
                </a:solidFill>
                <a:latin typeface="Arial" charset="0"/>
              </a:defRPr>
            </a:lvl5pPr>
            <a:lvl6pPr marL="457200" algn="ctr" defTabSz="895350" rtl="0" eaLnBrk="0" fontAlgn="base" hangingPunct="0">
              <a:spcBef>
                <a:spcPct val="0"/>
              </a:spcBef>
              <a:spcAft>
                <a:spcPct val="0"/>
              </a:spcAft>
              <a:defRPr sz="4400">
                <a:solidFill>
                  <a:schemeClr val="accent2"/>
                </a:solidFill>
                <a:latin typeface="Arial" charset="0"/>
              </a:defRPr>
            </a:lvl6pPr>
            <a:lvl7pPr marL="914400" algn="ctr" defTabSz="895350" rtl="0" eaLnBrk="0" fontAlgn="base" hangingPunct="0">
              <a:spcBef>
                <a:spcPct val="0"/>
              </a:spcBef>
              <a:spcAft>
                <a:spcPct val="0"/>
              </a:spcAft>
              <a:defRPr sz="4400">
                <a:solidFill>
                  <a:schemeClr val="accent2"/>
                </a:solidFill>
                <a:latin typeface="Arial" charset="0"/>
              </a:defRPr>
            </a:lvl7pPr>
            <a:lvl8pPr marL="1371600" algn="ctr" defTabSz="895350" rtl="0" eaLnBrk="0" fontAlgn="base" hangingPunct="0">
              <a:spcBef>
                <a:spcPct val="0"/>
              </a:spcBef>
              <a:spcAft>
                <a:spcPct val="0"/>
              </a:spcAft>
              <a:defRPr sz="4400">
                <a:solidFill>
                  <a:schemeClr val="accent2"/>
                </a:solidFill>
                <a:latin typeface="Arial" charset="0"/>
              </a:defRPr>
            </a:lvl8pPr>
            <a:lvl9pPr marL="1828800" algn="ctr" defTabSz="895350" rtl="0" eaLnBrk="0" fontAlgn="base" hangingPunct="0">
              <a:spcBef>
                <a:spcPct val="0"/>
              </a:spcBef>
              <a:spcAft>
                <a:spcPct val="0"/>
              </a:spcAft>
              <a:defRPr sz="4400">
                <a:solidFill>
                  <a:schemeClr val="accent2"/>
                </a:solidFill>
                <a:latin typeface="Arial" charset="0"/>
              </a:defRPr>
            </a:lvl9pPr>
          </a:lstStyle>
          <a:p>
            <a:r>
              <a:rPr lang="en-GB" sz="4000" dirty="0"/>
              <a:t>Is exercise safe for patients with OA?</a:t>
            </a:r>
          </a:p>
          <a:p>
            <a:endParaRPr lang="en-GB" dirty="0">
              <a:solidFill>
                <a:srgbClr val="272449"/>
              </a:solidFill>
            </a:endParaRPr>
          </a:p>
        </p:txBody>
      </p:sp>
      <p:sp>
        <p:nvSpPr>
          <p:cNvPr id="3" name="Rectangle 4"/>
          <p:cNvSpPr>
            <a:spLocks noChangeArrowheads="1"/>
          </p:cNvSpPr>
          <p:nvPr/>
        </p:nvSpPr>
        <p:spPr bwMode="auto">
          <a:xfrm>
            <a:off x="317500" y="4088869"/>
            <a:ext cx="8756650" cy="2300055"/>
          </a:xfrm>
          <a:prstGeom prst="rect">
            <a:avLst/>
          </a:prstGeom>
          <a:noFill/>
          <a:ln w="9525">
            <a:noFill/>
            <a:miter lim="800000"/>
            <a:headEnd/>
            <a:tailEnd/>
          </a:ln>
        </p:spPr>
        <p:txBody>
          <a:bodyPr lIns="89508" tIns="44754" rIns="89508" bIns="44754"/>
          <a:lstStyle/>
          <a:p>
            <a:endParaRPr lang="en-GB" sz="2800" dirty="0">
              <a:solidFill>
                <a:prstClr val="black"/>
              </a:solidFill>
            </a:endParaRPr>
          </a:p>
        </p:txBody>
      </p:sp>
      <p:sp>
        <p:nvSpPr>
          <p:cNvPr id="4" name="Rectangle 5"/>
          <p:cNvSpPr>
            <a:spLocks noChangeArrowheads="1"/>
          </p:cNvSpPr>
          <p:nvPr/>
        </p:nvSpPr>
        <p:spPr bwMode="auto">
          <a:xfrm>
            <a:off x="382588" y="2103100"/>
            <a:ext cx="8293867" cy="1384995"/>
          </a:xfrm>
          <a:prstGeom prst="rect">
            <a:avLst/>
          </a:prstGeom>
          <a:solidFill>
            <a:srgbClr val="E7F6FF"/>
          </a:solidFill>
          <a:ln w="9525">
            <a:solidFill>
              <a:srgbClr val="000099"/>
            </a:solidFill>
            <a:miter lim="800000"/>
            <a:headEnd/>
            <a:tailEnd/>
          </a:ln>
        </p:spPr>
        <p:txBody>
          <a:bodyPr wrap="square">
            <a:spAutoFit/>
          </a:bodyPr>
          <a:lstStyle/>
          <a:p>
            <a:pPr>
              <a:spcBef>
                <a:spcPct val="20000"/>
              </a:spcBef>
              <a:buClr>
                <a:srgbClr val="C0504D"/>
              </a:buClr>
              <a:buSzPct val="45000"/>
              <a:buFont typeface="Monotype Sorts" pitchFamily="96" charset="2"/>
              <a:buNone/>
            </a:pPr>
            <a:r>
              <a:rPr lang="en-GB" sz="2800" dirty="0">
                <a:solidFill>
                  <a:prstClr val="black"/>
                </a:solidFill>
              </a:rPr>
              <a:t>“There are few contraindications to the prescription of strengthening or aerobic exercise in patients with hip or knee OA”	</a:t>
            </a:r>
            <a:r>
              <a:rPr lang="en-GB" sz="2800" dirty="0">
                <a:solidFill>
                  <a:srgbClr val="272449"/>
                </a:solidFill>
              </a:rPr>
              <a:t>				</a:t>
            </a:r>
            <a:r>
              <a:rPr lang="en-GB" sz="2000" dirty="0">
                <a:solidFill>
                  <a:srgbClr val="272449"/>
                </a:solidFill>
              </a:rPr>
              <a:t>Roddy et al 2005</a:t>
            </a:r>
          </a:p>
        </p:txBody>
      </p:sp>
      <p:sp>
        <p:nvSpPr>
          <p:cNvPr id="5" name="Rectangle 5"/>
          <p:cNvSpPr>
            <a:spLocks noChangeArrowheads="1"/>
          </p:cNvSpPr>
          <p:nvPr/>
        </p:nvSpPr>
        <p:spPr bwMode="auto">
          <a:xfrm>
            <a:off x="382588" y="4076973"/>
            <a:ext cx="8293867" cy="1815882"/>
          </a:xfrm>
          <a:prstGeom prst="rect">
            <a:avLst/>
          </a:prstGeom>
          <a:solidFill>
            <a:srgbClr val="E7F6FF"/>
          </a:solidFill>
          <a:ln w="9525">
            <a:solidFill>
              <a:srgbClr val="000099"/>
            </a:solidFill>
            <a:miter lim="800000"/>
            <a:headEnd/>
            <a:tailEnd/>
          </a:ln>
        </p:spPr>
        <p:txBody>
          <a:bodyPr wrap="square">
            <a:spAutoFit/>
          </a:bodyPr>
          <a:lstStyle/>
          <a:p>
            <a:pPr>
              <a:spcBef>
                <a:spcPct val="20000"/>
              </a:spcBef>
              <a:buClr>
                <a:srgbClr val="C0504D"/>
              </a:buClr>
              <a:buSzPct val="45000"/>
              <a:buFont typeface="Monotype Sorts" pitchFamily="96" charset="2"/>
              <a:buNone/>
            </a:pPr>
            <a:r>
              <a:rPr lang="en-GB" sz="2800" dirty="0">
                <a:solidFill>
                  <a:prstClr val="black"/>
                </a:solidFill>
              </a:rPr>
              <a:t>“No evidence of serious adverse events, increases in pain, decreases in physical function, progression of structural OA on imaging or increased TKR at group level with therapeutic exercise”</a:t>
            </a:r>
            <a:r>
              <a:rPr lang="en-GB" sz="2800" dirty="0">
                <a:solidFill>
                  <a:srgbClr val="272449"/>
                </a:solidFill>
              </a:rPr>
              <a:t>		</a:t>
            </a:r>
            <a:r>
              <a:rPr lang="en-GB" sz="2000" dirty="0" err="1">
                <a:solidFill>
                  <a:srgbClr val="272449"/>
                </a:solidFill>
              </a:rPr>
              <a:t>Quicke</a:t>
            </a:r>
            <a:r>
              <a:rPr lang="en-GB" sz="2000" dirty="0">
                <a:solidFill>
                  <a:srgbClr val="272449"/>
                </a:solidFill>
              </a:rPr>
              <a:t> et al 2015</a:t>
            </a:r>
          </a:p>
        </p:txBody>
      </p:sp>
    </p:spTree>
    <p:extLst>
      <p:ext uri="{BB962C8B-B14F-4D97-AF65-F5344CB8AC3E}">
        <p14:creationId xmlns:p14="http://schemas.microsoft.com/office/powerpoint/2010/main" val="3728571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639465" y="620688"/>
            <a:ext cx="764058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4000" dirty="0"/>
              <a:t>Benefits of exercise and activity</a:t>
            </a:r>
          </a:p>
        </p:txBody>
      </p:sp>
      <p:sp>
        <p:nvSpPr>
          <p:cNvPr id="3" name="Rectangle 7"/>
          <p:cNvSpPr>
            <a:spLocks noChangeArrowheads="1"/>
          </p:cNvSpPr>
          <p:nvPr/>
        </p:nvSpPr>
        <p:spPr bwMode="auto">
          <a:xfrm>
            <a:off x="227013" y="1944127"/>
            <a:ext cx="4572000" cy="2308324"/>
          </a:xfrm>
          <a:prstGeom prst="rect">
            <a:avLst/>
          </a:prstGeom>
          <a:solidFill>
            <a:srgbClr val="E3F4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spcBef>
                <a:spcPct val="50000"/>
              </a:spcBef>
              <a:buClr>
                <a:srgbClr val="006600"/>
              </a:buClr>
              <a:buSzPct val="85000"/>
              <a:buFont typeface="Wingdings" pitchFamily="2" charset="2"/>
              <a:buNone/>
            </a:pPr>
            <a:r>
              <a:rPr lang="en-GB" sz="3200" dirty="0">
                <a:solidFill>
                  <a:srgbClr val="DD412C"/>
                </a:solidFill>
              </a:rPr>
              <a:t>Physical benefits</a:t>
            </a:r>
          </a:p>
          <a:p>
            <a:pPr marL="457200" indent="-457200">
              <a:buFont typeface="Wingdings" pitchFamily="2" charset="2"/>
              <a:buChar char="Ø"/>
            </a:pPr>
            <a:r>
              <a:rPr lang="en-GB" sz="2800" dirty="0">
                <a:solidFill>
                  <a:srgbClr val="272449"/>
                </a:solidFill>
              </a:rPr>
              <a:t>Improved balance</a:t>
            </a:r>
          </a:p>
          <a:p>
            <a:pPr marL="457200" indent="-457200">
              <a:buFont typeface="Wingdings" pitchFamily="2" charset="2"/>
              <a:buChar char="Ø"/>
            </a:pPr>
            <a:r>
              <a:rPr lang="en-GB" sz="2800" dirty="0">
                <a:solidFill>
                  <a:srgbClr val="272449"/>
                </a:solidFill>
              </a:rPr>
              <a:t>Improved strength </a:t>
            </a:r>
          </a:p>
          <a:p>
            <a:pPr marL="457200" indent="-457200">
              <a:buFont typeface="Wingdings" pitchFamily="2" charset="2"/>
              <a:buChar char="Ø"/>
            </a:pPr>
            <a:r>
              <a:rPr lang="en-GB" sz="2800" dirty="0">
                <a:solidFill>
                  <a:srgbClr val="272449"/>
                </a:solidFill>
              </a:rPr>
              <a:t>Increased walking speed </a:t>
            </a:r>
          </a:p>
          <a:p>
            <a:pPr marL="457200" indent="-457200">
              <a:buFont typeface="Wingdings" pitchFamily="2" charset="2"/>
              <a:buChar char="Ø"/>
            </a:pPr>
            <a:r>
              <a:rPr lang="en-GB" sz="2800" dirty="0">
                <a:solidFill>
                  <a:srgbClr val="272449"/>
                </a:solidFill>
              </a:rPr>
              <a:t>Reduced stiffness</a:t>
            </a:r>
          </a:p>
        </p:txBody>
      </p:sp>
      <p:sp>
        <p:nvSpPr>
          <p:cNvPr id="4" name="Rectangle 8"/>
          <p:cNvSpPr>
            <a:spLocks noChangeArrowheads="1"/>
          </p:cNvSpPr>
          <p:nvPr/>
        </p:nvSpPr>
        <p:spPr bwMode="auto">
          <a:xfrm>
            <a:off x="5123006" y="1944127"/>
            <a:ext cx="3729038" cy="1446550"/>
          </a:xfrm>
          <a:prstGeom prst="rect">
            <a:avLst/>
          </a:prstGeom>
          <a:solidFill>
            <a:srgbClr val="E3F4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3200" dirty="0">
                <a:solidFill>
                  <a:srgbClr val="DD412C"/>
                </a:solidFill>
              </a:rPr>
              <a:t>Cognitive benefits</a:t>
            </a:r>
          </a:p>
          <a:p>
            <a:pPr marL="457200" indent="-457200">
              <a:buFont typeface="Wingdings" pitchFamily="2" charset="2"/>
              <a:buChar char="Ø"/>
            </a:pPr>
            <a:r>
              <a:rPr lang="en-GB" sz="2800" dirty="0">
                <a:solidFill>
                  <a:srgbClr val="272449"/>
                </a:solidFill>
              </a:rPr>
              <a:t>Improved mood</a:t>
            </a:r>
          </a:p>
          <a:p>
            <a:pPr marL="457200" indent="-457200">
              <a:buFont typeface="Wingdings" pitchFamily="2" charset="2"/>
              <a:buChar char="Ø"/>
            </a:pPr>
            <a:r>
              <a:rPr lang="en-GB" sz="2800" dirty="0">
                <a:solidFill>
                  <a:srgbClr val="272449"/>
                </a:solidFill>
              </a:rPr>
              <a:t>Higher self-efficacy</a:t>
            </a:r>
          </a:p>
        </p:txBody>
      </p:sp>
      <p:sp>
        <p:nvSpPr>
          <p:cNvPr id="5" name="Rectangle 9"/>
          <p:cNvSpPr>
            <a:spLocks noChangeArrowheads="1"/>
          </p:cNvSpPr>
          <p:nvPr/>
        </p:nvSpPr>
        <p:spPr bwMode="auto">
          <a:xfrm>
            <a:off x="227013" y="4573179"/>
            <a:ext cx="4572000" cy="1877437"/>
          </a:xfrm>
          <a:prstGeom prst="rect">
            <a:avLst/>
          </a:prstGeom>
          <a:solidFill>
            <a:srgbClr val="E3F4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spcBef>
                <a:spcPct val="50000"/>
              </a:spcBef>
              <a:buClr>
                <a:srgbClr val="006600"/>
              </a:buClr>
              <a:buSzPct val="85000"/>
              <a:buFont typeface="Wingdings" pitchFamily="2" charset="2"/>
              <a:buNone/>
            </a:pPr>
            <a:r>
              <a:rPr lang="en-GB" sz="3200" dirty="0">
                <a:solidFill>
                  <a:srgbClr val="DD412C"/>
                </a:solidFill>
              </a:rPr>
              <a:t>Other benefits</a:t>
            </a:r>
            <a:r>
              <a:rPr lang="en-GB" sz="3200" dirty="0">
                <a:solidFill>
                  <a:srgbClr val="FF5050"/>
                </a:solidFill>
              </a:rPr>
              <a:t> </a:t>
            </a:r>
          </a:p>
          <a:p>
            <a:pPr marL="457200" indent="-457200">
              <a:buFont typeface="Wingdings" pitchFamily="2" charset="2"/>
              <a:buChar char="Ø"/>
            </a:pPr>
            <a:r>
              <a:rPr lang="en-GB" sz="2800" dirty="0">
                <a:solidFill>
                  <a:srgbClr val="272449"/>
                </a:solidFill>
              </a:rPr>
              <a:t>Reduced pain and use of NSAIDs</a:t>
            </a:r>
          </a:p>
          <a:p>
            <a:pPr marL="457200" indent="-457200">
              <a:buFont typeface="Wingdings" pitchFamily="2" charset="2"/>
              <a:buChar char="Ø"/>
            </a:pPr>
            <a:r>
              <a:rPr lang="en-GB" sz="2800" dirty="0">
                <a:solidFill>
                  <a:srgbClr val="272449"/>
                </a:solidFill>
              </a:rPr>
              <a:t>Fewer GP consultations</a:t>
            </a:r>
          </a:p>
        </p:txBody>
      </p:sp>
      <p:sp>
        <p:nvSpPr>
          <p:cNvPr id="6" name="Rectangle 10"/>
          <p:cNvSpPr>
            <a:spLocks noChangeArrowheads="1"/>
          </p:cNvSpPr>
          <p:nvPr/>
        </p:nvSpPr>
        <p:spPr bwMode="auto">
          <a:xfrm>
            <a:off x="5123006" y="3711405"/>
            <a:ext cx="3671888" cy="2739211"/>
          </a:xfrm>
          <a:prstGeom prst="rect">
            <a:avLst/>
          </a:prstGeom>
          <a:solidFill>
            <a:srgbClr val="FEFAE4"/>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spcBef>
                <a:spcPct val="50000"/>
              </a:spcBef>
              <a:buClr>
                <a:srgbClr val="006600"/>
              </a:buClr>
              <a:buSzPct val="85000"/>
              <a:buFont typeface="Wingdings" pitchFamily="2" charset="2"/>
              <a:buNone/>
            </a:pPr>
            <a:r>
              <a:rPr lang="en-GB" sz="3200" dirty="0">
                <a:solidFill>
                  <a:srgbClr val="DD412C"/>
                </a:solidFill>
              </a:rPr>
              <a:t>Advantages:</a:t>
            </a:r>
          </a:p>
          <a:p>
            <a:pPr marL="457200" indent="-457200">
              <a:buFont typeface="Wingdings" pitchFamily="2" charset="2"/>
              <a:buChar char="Ø"/>
            </a:pPr>
            <a:r>
              <a:rPr lang="en-GB" sz="2800" dirty="0">
                <a:solidFill>
                  <a:srgbClr val="272449"/>
                </a:solidFill>
              </a:rPr>
              <a:t>Cheap </a:t>
            </a:r>
          </a:p>
          <a:p>
            <a:pPr marL="457200" indent="-457200">
              <a:buFont typeface="Wingdings" pitchFamily="2" charset="2"/>
              <a:buChar char="Ø"/>
            </a:pPr>
            <a:r>
              <a:rPr lang="en-GB" sz="2800" dirty="0">
                <a:solidFill>
                  <a:srgbClr val="272449"/>
                </a:solidFill>
              </a:rPr>
              <a:t>Simple </a:t>
            </a:r>
          </a:p>
          <a:p>
            <a:pPr marL="457200" indent="-457200">
              <a:buFont typeface="Wingdings" pitchFamily="2" charset="2"/>
              <a:buChar char="Ø"/>
            </a:pPr>
            <a:r>
              <a:rPr lang="en-GB" sz="2800" dirty="0">
                <a:solidFill>
                  <a:srgbClr val="272449"/>
                </a:solidFill>
              </a:rPr>
              <a:t>Few side effects</a:t>
            </a:r>
          </a:p>
          <a:p>
            <a:pPr marL="457200" indent="-457200">
              <a:buFont typeface="Wingdings" pitchFamily="2" charset="2"/>
              <a:buChar char="Ø"/>
            </a:pPr>
            <a:r>
              <a:rPr lang="en-GB" sz="2800" dirty="0">
                <a:solidFill>
                  <a:srgbClr val="272449"/>
                </a:solidFill>
              </a:rPr>
              <a:t>Benefits multiple health conditions </a:t>
            </a:r>
          </a:p>
        </p:txBody>
      </p:sp>
    </p:spTree>
    <p:extLst>
      <p:ext uri="{BB962C8B-B14F-4D97-AF65-F5344CB8AC3E}">
        <p14:creationId xmlns:p14="http://schemas.microsoft.com/office/powerpoint/2010/main" val="274865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739657"/>
            <a:ext cx="7772400" cy="1330411"/>
          </a:xfrm>
          <a:prstGeom prst="rect">
            <a:avLst/>
          </a:prstGeom>
        </p:spPr>
        <p:txBody>
          <a:bodyPr/>
          <a:lstStyle>
            <a:lvl1pPr algn="ctr" defTabSz="895350" rtl="0" eaLnBrk="0" fontAlgn="base" hangingPunct="0">
              <a:spcBef>
                <a:spcPct val="0"/>
              </a:spcBef>
              <a:spcAft>
                <a:spcPct val="0"/>
              </a:spcAft>
              <a:defRPr sz="4400">
                <a:solidFill>
                  <a:schemeClr val="tx1"/>
                </a:solidFill>
                <a:latin typeface="Calibri" pitchFamily="34" charset="0"/>
                <a:ea typeface="+mj-ea"/>
                <a:cs typeface="+mj-cs"/>
              </a:defRPr>
            </a:lvl1pPr>
            <a:lvl2pPr algn="ctr" defTabSz="895350" rtl="0" eaLnBrk="0" fontAlgn="base" hangingPunct="0">
              <a:spcBef>
                <a:spcPct val="0"/>
              </a:spcBef>
              <a:spcAft>
                <a:spcPct val="0"/>
              </a:spcAft>
              <a:defRPr sz="4400">
                <a:solidFill>
                  <a:schemeClr val="accent2"/>
                </a:solidFill>
                <a:latin typeface="Arial" charset="0"/>
              </a:defRPr>
            </a:lvl2pPr>
            <a:lvl3pPr algn="ctr" defTabSz="895350" rtl="0" eaLnBrk="0" fontAlgn="base" hangingPunct="0">
              <a:spcBef>
                <a:spcPct val="0"/>
              </a:spcBef>
              <a:spcAft>
                <a:spcPct val="0"/>
              </a:spcAft>
              <a:defRPr sz="4400">
                <a:solidFill>
                  <a:schemeClr val="accent2"/>
                </a:solidFill>
                <a:latin typeface="Arial" charset="0"/>
              </a:defRPr>
            </a:lvl3pPr>
            <a:lvl4pPr algn="ctr" defTabSz="895350" rtl="0" eaLnBrk="0" fontAlgn="base" hangingPunct="0">
              <a:spcBef>
                <a:spcPct val="0"/>
              </a:spcBef>
              <a:spcAft>
                <a:spcPct val="0"/>
              </a:spcAft>
              <a:defRPr sz="4400">
                <a:solidFill>
                  <a:schemeClr val="accent2"/>
                </a:solidFill>
                <a:latin typeface="Arial" charset="0"/>
              </a:defRPr>
            </a:lvl4pPr>
            <a:lvl5pPr algn="ctr" defTabSz="895350" rtl="0" eaLnBrk="0" fontAlgn="base" hangingPunct="0">
              <a:spcBef>
                <a:spcPct val="0"/>
              </a:spcBef>
              <a:spcAft>
                <a:spcPct val="0"/>
              </a:spcAft>
              <a:defRPr sz="4400">
                <a:solidFill>
                  <a:schemeClr val="accent2"/>
                </a:solidFill>
                <a:latin typeface="Arial" charset="0"/>
              </a:defRPr>
            </a:lvl5pPr>
            <a:lvl6pPr marL="457200" algn="ctr" defTabSz="895350" rtl="0" eaLnBrk="0" fontAlgn="base" hangingPunct="0">
              <a:spcBef>
                <a:spcPct val="0"/>
              </a:spcBef>
              <a:spcAft>
                <a:spcPct val="0"/>
              </a:spcAft>
              <a:defRPr sz="4400">
                <a:solidFill>
                  <a:schemeClr val="accent2"/>
                </a:solidFill>
                <a:latin typeface="Arial" charset="0"/>
              </a:defRPr>
            </a:lvl6pPr>
            <a:lvl7pPr marL="914400" algn="ctr" defTabSz="895350" rtl="0" eaLnBrk="0" fontAlgn="base" hangingPunct="0">
              <a:spcBef>
                <a:spcPct val="0"/>
              </a:spcBef>
              <a:spcAft>
                <a:spcPct val="0"/>
              </a:spcAft>
              <a:defRPr sz="4400">
                <a:solidFill>
                  <a:schemeClr val="accent2"/>
                </a:solidFill>
                <a:latin typeface="Arial" charset="0"/>
              </a:defRPr>
            </a:lvl7pPr>
            <a:lvl8pPr marL="1371600" algn="ctr" defTabSz="895350" rtl="0" eaLnBrk="0" fontAlgn="base" hangingPunct="0">
              <a:spcBef>
                <a:spcPct val="0"/>
              </a:spcBef>
              <a:spcAft>
                <a:spcPct val="0"/>
              </a:spcAft>
              <a:defRPr sz="4400">
                <a:solidFill>
                  <a:schemeClr val="accent2"/>
                </a:solidFill>
                <a:latin typeface="Arial" charset="0"/>
              </a:defRPr>
            </a:lvl8pPr>
            <a:lvl9pPr marL="1828800" algn="ctr" defTabSz="895350" rtl="0" eaLnBrk="0" fontAlgn="base" hangingPunct="0">
              <a:spcBef>
                <a:spcPct val="0"/>
              </a:spcBef>
              <a:spcAft>
                <a:spcPct val="0"/>
              </a:spcAft>
              <a:defRPr sz="4400">
                <a:solidFill>
                  <a:schemeClr val="accent2"/>
                </a:solidFill>
                <a:latin typeface="Arial" charset="0"/>
              </a:defRPr>
            </a:lvl9pPr>
          </a:lstStyle>
          <a:p>
            <a:pPr algn="l"/>
            <a:r>
              <a:rPr lang="en-GB" sz="4000" dirty="0"/>
              <a:t>Advising exercise in the presence of pain</a:t>
            </a:r>
          </a:p>
        </p:txBody>
      </p:sp>
      <p:sp>
        <p:nvSpPr>
          <p:cNvPr id="3" name="TextBox 2"/>
          <p:cNvSpPr txBox="1"/>
          <p:nvPr/>
        </p:nvSpPr>
        <p:spPr>
          <a:xfrm>
            <a:off x="1015813" y="2060848"/>
            <a:ext cx="7500551" cy="4031873"/>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prstClr val="black"/>
                </a:solidFill>
              </a:rPr>
              <a:t>Offer advice and reassurance 	</a:t>
            </a:r>
          </a:p>
          <a:p>
            <a:r>
              <a:rPr lang="en-GB" sz="3200" dirty="0">
                <a:solidFill>
                  <a:prstClr val="black"/>
                </a:solidFill>
              </a:rPr>
              <a:t>     (hurt </a:t>
            </a:r>
            <a:r>
              <a:rPr lang="en-GB" sz="3200" b="1" dirty="0">
                <a:solidFill>
                  <a:srgbClr val="FF0000"/>
                </a:solidFill>
              </a:rPr>
              <a:t>does not</a:t>
            </a:r>
            <a:r>
              <a:rPr lang="en-GB" sz="3200" dirty="0">
                <a:solidFill>
                  <a:prstClr val="black"/>
                </a:solidFill>
              </a:rPr>
              <a:t> equal harm)</a:t>
            </a:r>
          </a:p>
          <a:p>
            <a:pPr marL="457200" indent="-457200">
              <a:buFont typeface="Arial" panose="020B0604020202020204" pitchFamily="34" charset="0"/>
              <a:buChar char="•"/>
            </a:pPr>
            <a:r>
              <a:rPr lang="en-GB" sz="3200" dirty="0">
                <a:solidFill>
                  <a:prstClr val="black"/>
                </a:solidFill>
              </a:rPr>
              <a:t>Pharmacological options</a:t>
            </a:r>
          </a:p>
          <a:p>
            <a:pPr marL="457200" indent="-457200">
              <a:buFont typeface="Arial" panose="020B0604020202020204" pitchFamily="34" charset="0"/>
              <a:buChar char="•"/>
            </a:pPr>
            <a:r>
              <a:rPr lang="en-GB" sz="3200" dirty="0">
                <a:solidFill>
                  <a:prstClr val="black"/>
                </a:solidFill>
              </a:rPr>
              <a:t>Non-pharmacological options</a:t>
            </a:r>
          </a:p>
          <a:p>
            <a:r>
              <a:rPr lang="en-GB" sz="3200" dirty="0">
                <a:solidFill>
                  <a:prstClr val="black"/>
                </a:solidFill>
              </a:rPr>
              <a:t>	- Heat/ ice</a:t>
            </a:r>
          </a:p>
          <a:p>
            <a:r>
              <a:rPr lang="en-GB" sz="3200" dirty="0">
                <a:solidFill>
                  <a:prstClr val="black"/>
                </a:solidFill>
              </a:rPr>
              <a:t>	- Footwear</a:t>
            </a:r>
          </a:p>
          <a:p>
            <a:r>
              <a:rPr lang="en-GB" sz="3200" dirty="0">
                <a:solidFill>
                  <a:prstClr val="black"/>
                </a:solidFill>
              </a:rPr>
              <a:t>	- TENS</a:t>
            </a:r>
          </a:p>
          <a:p>
            <a:pPr marL="457200" indent="-457200">
              <a:buFont typeface="Arial" panose="020B0604020202020204" pitchFamily="34" charset="0"/>
              <a:buChar char="•"/>
            </a:pPr>
            <a:r>
              <a:rPr lang="en-GB" sz="3200" dirty="0">
                <a:solidFill>
                  <a:prstClr val="black"/>
                </a:solidFill>
              </a:rPr>
              <a:t> Focus on pacing </a:t>
            </a:r>
          </a:p>
        </p:txBody>
      </p:sp>
    </p:spTree>
    <p:extLst>
      <p:ext uri="{BB962C8B-B14F-4D97-AF65-F5344CB8AC3E}">
        <p14:creationId xmlns:p14="http://schemas.microsoft.com/office/powerpoint/2010/main" val="168191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0499" y="558503"/>
            <a:ext cx="7772400" cy="1330411"/>
          </a:xfrm>
          <a:prstGeom prst="rect">
            <a:avLst/>
          </a:prstGeom>
        </p:spPr>
        <p:txBody>
          <a:bodyPr/>
          <a:lstStyle>
            <a:lvl1pPr algn="ctr" defTabSz="895350" rtl="0" eaLnBrk="0" fontAlgn="base" hangingPunct="0">
              <a:spcBef>
                <a:spcPct val="0"/>
              </a:spcBef>
              <a:spcAft>
                <a:spcPct val="0"/>
              </a:spcAft>
              <a:defRPr sz="4400">
                <a:solidFill>
                  <a:schemeClr val="tx1"/>
                </a:solidFill>
                <a:latin typeface="Calibri" pitchFamily="34" charset="0"/>
                <a:ea typeface="+mj-ea"/>
                <a:cs typeface="+mj-cs"/>
              </a:defRPr>
            </a:lvl1pPr>
            <a:lvl2pPr algn="ctr" defTabSz="895350" rtl="0" eaLnBrk="0" fontAlgn="base" hangingPunct="0">
              <a:spcBef>
                <a:spcPct val="0"/>
              </a:spcBef>
              <a:spcAft>
                <a:spcPct val="0"/>
              </a:spcAft>
              <a:defRPr sz="4400">
                <a:solidFill>
                  <a:schemeClr val="accent2"/>
                </a:solidFill>
                <a:latin typeface="Arial" charset="0"/>
              </a:defRPr>
            </a:lvl2pPr>
            <a:lvl3pPr algn="ctr" defTabSz="895350" rtl="0" eaLnBrk="0" fontAlgn="base" hangingPunct="0">
              <a:spcBef>
                <a:spcPct val="0"/>
              </a:spcBef>
              <a:spcAft>
                <a:spcPct val="0"/>
              </a:spcAft>
              <a:defRPr sz="4400">
                <a:solidFill>
                  <a:schemeClr val="accent2"/>
                </a:solidFill>
                <a:latin typeface="Arial" charset="0"/>
              </a:defRPr>
            </a:lvl3pPr>
            <a:lvl4pPr algn="ctr" defTabSz="895350" rtl="0" eaLnBrk="0" fontAlgn="base" hangingPunct="0">
              <a:spcBef>
                <a:spcPct val="0"/>
              </a:spcBef>
              <a:spcAft>
                <a:spcPct val="0"/>
              </a:spcAft>
              <a:defRPr sz="4400">
                <a:solidFill>
                  <a:schemeClr val="accent2"/>
                </a:solidFill>
                <a:latin typeface="Arial" charset="0"/>
              </a:defRPr>
            </a:lvl4pPr>
            <a:lvl5pPr algn="ctr" defTabSz="895350" rtl="0" eaLnBrk="0" fontAlgn="base" hangingPunct="0">
              <a:spcBef>
                <a:spcPct val="0"/>
              </a:spcBef>
              <a:spcAft>
                <a:spcPct val="0"/>
              </a:spcAft>
              <a:defRPr sz="4400">
                <a:solidFill>
                  <a:schemeClr val="accent2"/>
                </a:solidFill>
                <a:latin typeface="Arial" charset="0"/>
              </a:defRPr>
            </a:lvl5pPr>
            <a:lvl6pPr marL="457200" algn="ctr" defTabSz="895350" rtl="0" eaLnBrk="0" fontAlgn="base" hangingPunct="0">
              <a:spcBef>
                <a:spcPct val="0"/>
              </a:spcBef>
              <a:spcAft>
                <a:spcPct val="0"/>
              </a:spcAft>
              <a:defRPr sz="4400">
                <a:solidFill>
                  <a:schemeClr val="accent2"/>
                </a:solidFill>
                <a:latin typeface="Arial" charset="0"/>
              </a:defRPr>
            </a:lvl6pPr>
            <a:lvl7pPr marL="914400" algn="ctr" defTabSz="895350" rtl="0" eaLnBrk="0" fontAlgn="base" hangingPunct="0">
              <a:spcBef>
                <a:spcPct val="0"/>
              </a:spcBef>
              <a:spcAft>
                <a:spcPct val="0"/>
              </a:spcAft>
              <a:defRPr sz="4400">
                <a:solidFill>
                  <a:schemeClr val="accent2"/>
                </a:solidFill>
                <a:latin typeface="Arial" charset="0"/>
              </a:defRPr>
            </a:lvl7pPr>
            <a:lvl8pPr marL="1371600" algn="ctr" defTabSz="895350" rtl="0" eaLnBrk="0" fontAlgn="base" hangingPunct="0">
              <a:spcBef>
                <a:spcPct val="0"/>
              </a:spcBef>
              <a:spcAft>
                <a:spcPct val="0"/>
              </a:spcAft>
              <a:defRPr sz="4400">
                <a:solidFill>
                  <a:schemeClr val="accent2"/>
                </a:solidFill>
                <a:latin typeface="Arial" charset="0"/>
              </a:defRPr>
            </a:lvl8pPr>
            <a:lvl9pPr marL="1828800" algn="ctr" defTabSz="895350" rtl="0" eaLnBrk="0" fontAlgn="base" hangingPunct="0">
              <a:spcBef>
                <a:spcPct val="0"/>
              </a:spcBef>
              <a:spcAft>
                <a:spcPct val="0"/>
              </a:spcAft>
              <a:defRPr sz="4400">
                <a:solidFill>
                  <a:schemeClr val="accent2"/>
                </a:solidFill>
                <a:latin typeface="Arial" charset="0"/>
              </a:defRPr>
            </a:lvl9pPr>
          </a:lstStyle>
          <a:p>
            <a:pPr algn="l"/>
            <a:r>
              <a:rPr lang="en-GB" sz="4000" dirty="0"/>
              <a:t>Prescribing exercise in the presence of pain: focus on pacing</a:t>
            </a:r>
          </a:p>
        </p:txBody>
      </p:sp>
      <p:sp>
        <p:nvSpPr>
          <p:cNvPr id="5" name="Freeform: Shape 4">
            <a:extLst>
              <a:ext uri="{FF2B5EF4-FFF2-40B4-BE49-F238E27FC236}">
                <a16:creationId xmlns:a16="http://schemas.microsoft.com/office/drawing/2014/main" id="{E33869CE-9B1B-4B03-98F9-5C9DDA4E5CE8}"/>
              </a:ext>
            </a:extLst>
          </p:cNvPr>
          <p:cNvSpPr/>
          <p:nvPr/>
        </p:nvSpPr>
        <p:spPr>
          <a:xfrm>
            <a:off x="988541" y="2199503"/>
            <a:ext cx="7982464" cy="3523772"/>
          </a:xfrm>
          <a:custGeom>
            <a:avLst/>
            <a:gdLst>
              <a:gd name="connsiteX0" fmla="*/ 0 w 7982464"/>
              <a:gd name="connsiteY0" fmla="*/ 2162432 h 3523772"/>
              <a:gd name="connsiteX1" fmla="*/ 12356 w 7982464"/>
              <a:gd name="connsiteY1" fmla="*/ 2063578 h 3523772"/>
              <a:gd name="connsiteX2" fmla="*/ 24713 w 7982464"/>
              <a:gd name="connsiteY2" fmla="*/ 2014151 h 3523772"/>
              <a:gd name="connsiteX3" fmla="*/ 37070 w 7982464"/>
              <a:gd name="connsiteY3" fmla="*/ 1952367 h 3523772"/>
              <a:gd name="connsiteX4" fmla="*/ 49427 w 7982464"/>
              <a:gd name="connsiteY4" fmla="*/ 1915297 h 3523772"/>
              <a:gd name="connsiteX5" fmla="*/ 74140 w 7982464"/>
              <a:gd name="connsiteY5" fmla="*/ 1804086 h 3523772"/>
              <a:gd name="connsiteX6" fmla="*/ 98854 w 7982464"/>
              <a:gd name="connsiteY6" fmla="*/ 1754659 h 3523772"/>
              <a:gd name="connsiteX7" fmla="*/ 135924 w 7982464"/>
              <a:gd name="connsiteY7" fmla="*/ 1655805 h 3523772"/>
              <a:gd name="connsiteX8" fmla="*/ 148281 w 7982464"/>
              <a:gd name="connsiteY8" fmla="*/ 1618735 h 3523772"/>
              <a:gd name="connsiteX9" fmla="*/ 197708 w 7982464"/>
              <a:gd name="connsiteY9" fmla="*/ 1544594 h 3523772"/>
              <a:gd name="connsiteX10" fmla="*/ 234778 w 7982464"/>
              <a:gd name="connsiteY10" fmla="*/ 1470454 h 3523772"/>
              <a:gd name="connsiteX11" fmla="*/ 247135 w 7982464"/>
              <a:gd name="connsiteY11" fmla="*/ 1433383 h 3523772"/>
              <a:gd name="connsiteX12" fmla="*/ 271848 w 7982464"/>
              <a:gd name="connsiteY12" fmla="*/ 1396313 h 3523772"/>
              <a:gd name="connsiteX13" fmla="*/ 284205 w 7982464"/>
              <a:gd name="connsiteY13" fmla="*/ 1359243 h 3523772"/>
              <a:gd name="connsiteX14" fmla="*/ 370702 w 7982464"/>
              <a:gd name="connsiteY14" fmla="*/ 1235675 h 3523772"/>
              <a:gd name="connsiteX15" fmla="*/ 407773 w 7982464"/>
              <a:gd name="connsiteY15" fmla="*/ 1210962 h 3523772"/>
              <a:gd name="connsiteX16" fmla="*/ 457200 w 7982464"/>
              <a:gd name="connsiteY16" fmla="*/ 1136821 h 3523772"/>
              <a:gd name="connsiteX17" fmla="*/ 531340 w 7982464"/>
              <a:gd name="connsiteY17" fmla="*/ 1062681 h 3523772"/>
              <a:gd name="connsiteX18" fmla="*/ 568410 w 7982464"/>
              <a:gd name="connsiteY18" fmla="*/ 1025611 h 3523772"/>
              <a:gd name="connsiteX19" fmla="*/ 642551 w 7982464"/>
              <a:gd name="connsiteY19" fmla="*/ 976183 h 3523772"/>
              <a:gd name="connsiteX20" fmla="*/ 679621 w 7982464"/>
              <a:gd name="connsiteY20" fmla="*/ 951470 h 3523772"/>
              <a:gd name="connsiteX21" fmla="*/ 716691 w 7982464"/>
              <a:gd name="connsiteY21" fmla="*/ 939113 h 3523772"/>
              <a:gd name="connsiteX22" fmla="*/ 926756 w 7982464"/>
              <a:gd name="connsiteY22" fmla="*/ 951470 h 3523772"/>
              <a:gd name="connsiteX23" fmla="*/ 1025610 w 7982464"/>
              <a:gd name="connsiteY23" fmla="*/ 1075038 h 3523772"/>
              <a:gd name="connsiteX24" fmla="*/ 1062681 w 7982464"/>
              <a:gd name="connsiteY24" fmla="*/ 1099751 h 3523772"/>
              <a:gd name="connsiteX25" fmla="*/ 1112108 w 7982464"/>
              <a:gd name="connsiteY25" fmla="*/ 1173892 h 3523772"/>
              <a:gd name="connsiteX26" fmla="*/ 1149178 w 7982464"/>
              <a:gd name="connsiteY26" fmla="*/ 1248032 h 3523772"/>
              <a:gd name="connsiteX27" fmla="*/ 1186248 w 7982464"/>
              <a:gd name="connsiteY27" fmla="*/ 1322173 h 3523772"/>
              <a:gd name="connsiteX28" fmla="*/ 1198605 w 7982464"/>
              <a:gd name="connsiteY28" fmla="*/ 1396313 h 3523772"/>
              <a:gd name="connsiteX29" fmla="*/ 1223318 w 7982464"/>
              <a:gd name="connsiteY29" fmla="*/ 1470454 h 3523772"/>
              <a:gd name="connsiteX30" fmla="*/ 1235675 w 7982464"/>
              <a:gd name="connsiteY30" fmla="*/ 1507524 h 3523772"/>
              <a:gd name="connsiteX31" fmla="*/ 1272745 w 7982464"/>
              <a:gd name="connsiteY31" fmla="*/ 1606378 h 3523772"/>
              <a:gd name="connsiteX32" fmla="*/ 1297459 w 7982464"/>
              <a:gd name="connsiteY32" fmla="*/ 1705232 h 3523772"/>
              <a:gd name="connsiteX33" fmla="*/ 1322173 w 7982464"/>
              <a:gd name="connsiteY33" fmla="*/ 1742302 h 3523772"/>
              <a:gd name="connsiteX34" fmla="*/ 1346886 w 7982464"/>
              <a:gd name="connsiteY34" fmla="*/ 1853513 h 3523772"/>
              <a:gd name="connsiteX35" fmla="*/ 1371600 w 7982464"/>
              <a:gd name="connsiteY35" fmla="*/ 1890583 h 3523772"/>
              <a:gd name="connsiteX36" fmla="*/ 1396313 w 7982464"/>
              <a:gd name="connsiteY36" fmla="*/ 1977081 h 3523772"/>
              <a:gd name="connsiteX37" fmla="*/ 1408670 w 7982464"/>
              <a:gd name="connsiteY37" fmla="*/ 2026508 h 3523772"/>
              <a:gd name="connsiteX38" fmla="*/ 1433383 w 7982464"/>
              <a:gd name="connsiteY38" fmla="*/ 2100648 h 3523772"/>
              <a:gd name="connsiteX39" fmla="*/ 1445740 w 7982464"/>
              <a:gd name="connsiteY39" fmla="*/ 2137719 h 3523772"/>
              <a:gd name="connsiteX40" fmla="*/ 1470454 w 7982464"/>
              <a:gd name="connsiteY40" fmla="*/ 2224216 h 3523772"/>
              <a:gd name="connsiteX41" fmla="*/ 1495167 w 7982464"/>
              <a:gd name="connsiteY41" fmla="*/ 2310713 h 3523772"/>
              <a:gd name="connsiteX42" fmla="*/ 1544594 w 7982464"/>
              <a:gd name="connsiteY42" fmla="*/ 2397211 h 3523772"/>
              <a:gd name="connsiteX43" fmla="*/ 1556951 w 7982464"/>
              <a:gd name="connsiteY43" fmla="*/ 2434281 h 3523772"/>
              <a:gd name="connsiteX44" fmla="*/ 1581664 w 7982464"/>
              <a:gd name="connsiteY44" fmla="*/ 2471351 h 3523772"/>
              <a:gd name="connsiteX45" fmla="*/ 1606378 w 7982464"/>
              <a:gd name="connsiteY45" fmla="*/ 2545492 h 3523772"/>
              <a:gd name="connsiteX46" fmla="*/ 1618735 w 7982464"/>
              <a:gd name="connsiteY46" fmla="*/ 2582562 h 3523772"/>
              <a:gd name="connsiteX47" fmla="*/ 1692875 w 7982464"/>
              <a:gd name="connsiteY47" fmla="*/ 2693773 h 3523772"/>
              <a:gd name="connsiteX48" fmla="*/ 1717589 w 7982464"/>
              <a:gd name="connsiteY48" fmla="*/ 2730843 h 3523772"/>
              <a:gd name="connsiteX49" fmla="*/ 1742302 w 7982464"/>
              <a:gd name="connsiteY49" fmla="*/ 2767913 h 3523772"/>
              <a:gd name="connsiteX50" fmla="*/ 1779373 w 7982464"/>
              <a:gd name="connsiteY50" fmla="*/ 2817340 h 3523772"/>
              <a:gd name="connsiteX51" fmla="*/ 1804086 w 7982464"/>
              <a:gd name="connsiteY51" fmla="*/ 2854411 h 3523772"/>
              <a:gd name="connsiteX52" fmla="*/ 1841156 w 7982464"/>
              <a:gd name="connsiteY52" fmla="*/ 2891481 h 3523772"/>
              <a:gd name="connsiteX53" fmla="*/ 1940010 w 7982464"/>
              <a:gd name="connsiteY53" fmla="*/ 3002692 h 3523772"/>
              <a:gd name="connsiteX54" fmla="*/ 1977081 w 7982464"/>
              <a:gd name="connsiteY54" fmla="*/ 3015048 h 3523772"/>
              <a:gd name="connsiteX55" fmla="*/ 2063578 w 7982464"/>
              <a:gd name="connsiteY55" fmla="*/ 3064475 h 3523772"/>
              <a:gd name="connsiteX56" fmla="*/ 2137718 w 7982464"/>
              <a:gd name="connsiteY56" fmla="*/ 3089189 h 3523772"/>
              <a:gd name="connsiteX57" fmla="*/ 2310713 w 7982464"/>
              <a:gd name="connsiteY57" fmla="*/ 3076832 h 3523772"/>
              <a:gd name="connsiteX58" fmla="*/ 2397210 w 7982464"/>
              <a:gd name="connsiteY58" fmla="*/ 3052119 h 3523772"/>
              <a:gd name="connsiteX59" fmla="*/ 2434281 w 7982464"/>
              <a:gd name="connsiteY59" fmla="*/ 3027405 h 3523772"/>
              <a:gd name="connsiteX60" fmla="*/ 2483708 w 7982464"/>
              <a:gd name="connsiteY60" fmla="*/ 3002692 h 3523772"/>
              <a:gd name="connsiteX61" fmla="*/ 2533135 w 7982464"/>
              <a:gd name="connsiteY61" fmla="*/ 2965621 h 3523772"/>
              <a:gd name="connsiteX62" fmla="*/ 2644345 w 7982464"/>
              <a:gd name="connsiteY62" fmla="*/ 2879124 h 3523772"/>
              <a:gd name="connsiteX63" fmla="*/ 2669059 w 7982464"/>
              <a:gd name="connsiteY63" fmla="*/ 2829697 h 3523772"/>
              <a:gd name="connsiteX64" fmla="*/ 2755556 w 7982464"/>
              <a:gd name="connsiteY64" fmla="*/ 2706129 h 3523772"/>
              <a:gd name="connsiteX65" fmla="*/ 2817340 w 7982464"/>
              <a:gd name="connsiteY65" fmla="*/ 2619632 h 3523772"/>
              <a:gd name="connsiteX66" fmla="*/ 2879124 w 7982464"/>
              <a:gd name="connsiteY66" fmla="*/ 2508421 h 3523772"/>
              <a:gd name="connsiteX67" fmla="*/ 2903837 w 7982464"/>
              <a:gd name="connsiteY67" fmla="*/ 2471351 h 3523772"/>
              <a:gd name="connsiteX68" fmla="*/ 2916194 w 7982464"/>
              <a:gd name="connsiteY68" fmla="*/ 2434281 h 3523772"/>
              <a:gd name="connsiteX69" fmla="*/ 2953264 w 7982464"/>
              <a:gd name="connsiteY69" fmla="*/ 2409567 h 3523772"/>
              <a:gd name="connsiteX70" fmla="*/ 2990335 w 7982464"/>
              <a:gd name="connsiteY70" fmla="*/ 2335427 h 3523772"/>
              <a:gd name="connsiteX71" fmla="*/ 3002691 w 7982464"/>
              <a:gd name="connsiteY71" fmla="*/ 2298356 h 3523772"/>
              <a:gd name="connsiteX72" fmla="*/ 3027405 w 7982464"/>
              <a:gd name="connsiteY72" fmla="*/ 2261286 h 3523772"/>
              <a:gd name="connsiteX73" fmla="*/ 3052118 w 7982464"/>
              <a:gd name="connsiteY73" fmla="*/ 2174789 h 3523772"/>
              <a:gd name="connsiteX74" fmla="*/ 3076832 w 7982464"/>
              <a:gd name="connsiteY74" fmla="*/ 2137719 h 3523772"/>
              <a:gd name="connsiteX75" fmla="*/ 3089189 w 7982464"/>
              <a:gd name="connsiteY75" fmla="*/ 2100648 h 3523772"/>
              <a:gd name="connsiteX76" fmla="*/ 3150973 w 7982464"/>
              <a:gd name="connsiteY76" fmla="*/ 2026508 h 3523772"/>
              <a:gd name="connsiteX77" fmla="*/ 3188043 w 7982464"/>
              <a:gd name="connsiteY77" fmla="*/ 2014151 h 3523772"/>
              <a:gd name="connsiteX78" fmla="*/ 3262183 w 7982464"/>
              <a:gd name="connsiteY78" fmla="*/ 1977081 h 3523772"/>
              <a:gd name="connsiteX79" fmla="*/ 3373394 w 7982464"/>
              <a:gd name="connsiteY79" fmla="*/ 1989438 h 3523772"/>
              <a:gd name="connsiteX80" fmla="*/ 3410464 w 7982464"/>
              <a:gd name="connsiteY80" fmla="*/ 2001794 h 3523772"/>
              <a:gd name="connsiteX81" fmla="*/ 3435178 w 7982464"/>
              <a:gd name="connsiteY81" fmla="*/ 2038865 h 3523772"/>
              <a:gd name="connsiteX82" fmla="*/ 3472248 w 7982464"/>
              <a:gd name="connsiteY82" fmla="*/ 2063578 h 3523772"/>
              <a:gd name="connsiteX83" fmla="*/ 3521675 w 7982464"/>
              <a:gd name="connsiteY83" fmla="*/ 2150075 h 3523772"/>
              <a:gd name="connsiteX84" fmla="*/ 3558745 w 7982464"/>
              <a:gd name="connsiteY84" fmla="*/ 2236573 h 3523772"/>
              <a:gd name="connsiteX85" fmla="*/ 3583459 w 7982464"/>
              <a:gd name="connsiteY85" fmla="*/ 2273643 h 3523772"/>
              <a:gd name="connsiteX86" fmla="*/ 3608173 w 7982464"/>
              <a:gd name="connsiteY86" fmla="*/ 2323070 h 3523772"/>
              <a:gd name="connsiteX87" fmla="*/ 3632886 w 7982464"/>
              <a:gd name="connsiteY87" fmla="*/ 2421924 h 3523772"/>
              <a:gd name="connsiteX88" fmla="*/ 3657600 w 7982464"/>
              <a:gd name="connsiteY88" fmla="*/ 2508421 h 3523772"/>
              <a:gd name="connsiteX89" fmla="*/ 3694670 w 7982464"/>
              <a:gd name="connsiteY89" fmla="*/ 2656702 h 3523772"/>
              <a:gd name="connsiteX90" fmla="*/ 3731740 w 7982464"/>
              <a:gd name="connsiteY90" fmla="*/ 2693773 h 3523772"/>
              <a:gd name="connsiteX91" fmla="*/ 3805881 w 7982464"/>
              <a:gd name="connsiteY91" fmla="*/ 2718486 h 3523772"/>
              <a:gd name="connsiteX92" fmla="*/ 3855308 w 7982464"/>
              <a:gd name="connsiteY92" fmla="*/ 2755556 h 3523772"/>
              <a:gd name="connsiteX93" fmla="*/ 4077729 w 7982464"/>
              <a:gd name="connsiteY93" fmla="*/ 2730843 h 3523772"/>
              <a:gd name="connsiteX94" fmla="*/ 4114800 w 7982464"/>
              <a:gd name="connsiteY94" fmla="*/ 2681416 h 3523772"/>
              <a:gd name="connsiteX95" fmla="*/ 4127156 w 7982464"/>
              <a:gd name="connsiteY95" fmla="*/ 2644346 h 3523772"/>
              <a:gd name="connsiteX96" fmla="*/ 4151870 w 7982464"/>
              <a:gd name="connsiteY96" fmla="*/ 2557848 h 3523772"/>
              <a:gd name="connsiteX97" fmla="*/ 4176583 w 7982464"/>
              <a:gd name="connsiteY97" fmla="*/ 2199502 h 3523772"/>
              <a:gd name="connsiteX98" fmla="*/ 4201297 w 7982464"/>
              <a:gd name="connsiteY98" fmla="*/ 2075935 h 3523772"/>
              <a:gd name="connsiteX99" fmla="*/ 4213654 w 7982464"/>
              <a:gd name="connsiteY99" fmla="*/ 1841156 h 3523772"/>
              <a:gd name="connsiteX100" fmla="*/ 4226010 w 7982464"/>
              <a:gd name="connsiteY100" fmla="*/ 1754659 h 3523772"/>
              <a:gd name="connsiteX101" fmla="*/ 4250724 w 7982464"/>
              <a:gd name="connsiteY101" fmla="*/ 1631092 h 3523772"/>
              <a:gd name="connsiteX102" fmla="*/ 4275437 w 7982464"/>
              <a:gd name="connsiteY102" fmla="*/ 1408670 h 3523772"/>
              <a:gd name="connsiteX103" fmla="*/ 4287794 w 7982464"/>
              <a:gd name="connsiteY103" fmla="*/ 1346886 h 3523772"/>
              <a:gd name="connsiteX104" fmla="*/ 4324864 w 7982464"/>
              <a:gd name="connsiteY104" fmla="*/ 1075038 h 3523772"/>
              <a:gd name="connsiteX105" fmla="*/ 4337221 w 7982464"/>
              <a:gd name="connsiteY105" fmla="*/ 1037967 h 3523772"/>
              <a:gd name="connsiteX106" fmla="*/ 4349578 w 7982464"/>
              <a:gd name="connsiteY106" fmla="*/ 951470 h 3523772"/>
              <a:gd name="connsiteX107" fmla="*/ 4374291 w 7982464"/>
              <a:gd name="connsiteY107" fmla="*/ 864973 h 3523772"/>
              <a:gd name="connsiteX108" fmla="*/ 4386648 w 7982464"/>
              <a:gd name="connsiteY108" fmla="*/ 790832 h 3523772"/>
              <a:gd name="connsiteX109" fmla="*/ 4399005 w 7982464"/>
              <a:gd name="connsiteY109" fmla="*/ 753762 h 3523772"/>
              <a:gd name="connsiteX110" fmla="*/ 4411362 w 7982464"/>
              <a:gd name="connsiteY110" fmla="*/ 704335 h 3523772"/>
              <a:gd name="connsiteX111" fmla="*/ 4423718 w 7982464"/>
              <a:gd name="connsiteY111" fmla="*/ 667265 h 3523772"/>
              <a:gd name="connsiteX112" fmla="*/ 4436075 w 7982464"/>
              <a:gd name="connsiteY112" fmla="*/ 617838 h 3523772"/>
              <a:gd name="connsiteX113" fmla="*/ 4448432 w 7982464"/>
              <a:gd name="connsiteY113" fmla="*/ 543697 h 3523772"/>
              <a:gd name="connsiteX114" fmla="*/ 4473145 w 7982464"/>
              <a:gd name="connsiteY114" fmla="*/ 494270 h 3523772"/>
              <a:gd name="connsiteX115" fmla="*/ 4485502 w 7982464"/>
              <a:gd name="connsiteY115" fmla="*/ 457200 h 3523772"/>
              <a:gd name="connsiteX116" fmla="*/ 4510216 w 7982464"/>
              <a:gd name="connsiteY116" fmla="*/ 395416 h 3523772"/>
              <a:gd name="connsiteX117" fmla="*/ 4547286 w 7982464"/>
              <a:gd name="connsiteY117" fmla="*/ 271848 h 3523772"/>
              <a:gd name="connsiteX118" fmla="*/ 4584356 w 7982464"/>
              <a:gd name="connsiteY118" fmla="*/ 234778 h 3523772"/>
              <a:gd name="connsiteX119" fmla="*/ 4646140 w 7982464"/>
              <a:gd name="connsiteY119" fmla="*/ 160638 h 3523772"/>
              <a:gd name="connsiteX120" fmla="*/ 4707924 w 7982464"/>
              <a:gd name="connsiteY120" fmla="*/ 86497 h 3523772"/>
              <a:gd name="connsiteX121" fmla="*/ 4769708 w 7982464"/>
              <a:gd name="connsiteY121" fmla="*/ 12356 h 3523772"/>
              <a:gd name="connsiteX122" fmla="*/ 4806778 w 7982464"/>
              <a:gd name="connsiteY122" fmla="*/ 0 h 3523772"/>
              <a:gd name="connsiteX123" fmla="*/ 4942702 w 7982464"/>
              <a:gd name="connsiteY123" fmla="*/ 24713 h 3523772"/>
              <a:gd name="connsiteX124" fmla="*/ 5078627 w 7982464"/>
              <a:gd name="connsiteY124" fmla="*/ 185351 h 3523772"/>
              <a:gd name="connsiteX125" fmla="*/ 5128054 w 7982464"/>
              <a:gd name="connsiteY125" fmla="*/ 271848 h 3523772"/>
              <a:gd name="connsiteX126" fmla="*/ 5165124 w 7982464"/>
              <a:gd name="connsiteY126" fmla="*/ 308919 h 3523772"/>
              <a:gd name="connsiteX127" fmla="*/ 5214551 w 7982464"/>
              <a:gd name="connsiteY127" fmla="*/ 420129 h 3523772"/>
              <a:gd name="connsiteX128" fmla="*/ 5226908 w 7982464"/>
              <a:gd name="connsiteY128" fmla="*/ 469556 h 3523772"/>
              <a:gd name="connsiteX129" fmla="*/ 5251621 w 7982464"/>
              <a:gd name="connsiteY129" fmla="*/ 506627 h 3523772"/>
              <a:gd name="connsiteX130" fmla="*/ 5263978 w 7982464"/>
              <a:gd name="connsiteY130" fmla="*/ 556054 h 3523772"/>
              <a:gd name="connsiteX131" fmla="*/ 5313405 w 7982464"/>
              <a:gd name="connsiteY131" fmla="*/ 679621 h 3523772"/>
              <a:gd name="connsiteX132" fmla="*/ 5338118 w 7982464"/>
              <a:gd name="connsiteY132" fmla="*/ 766119 h 3523772"/>
              <a:gd name="connsiteX133" fmla="*/ 5350475 w 7982464"/>
              <a:gd name="connsiteY133" fmla="*/ 815546 h 3523772"/>
              <a:gd name="connsiteX134" fmla="*/ 5375189 w 7982464"/>
              <a:gd name="connsiteY134" fmla="*/ 864973 h 3523772"/>
              <a:gd name="connsiteX135" fmla="*/ 5399902 w 7982464"/>
              <a:gd name="connsiteY135" fmla="*/ 951470 h 3523772"/>
              <a:gd name="connsiteX136" fmla="*/ 5436973 w 7982464"/>
              <a:gd name="connsiteY136" fmla="*/ 1025611 h 3523772"/>
              <a:gd name="connsiteX137" fmla="*/ 5461686 w 7982464"/>
              <a:gd name="connsiteY137" fmla="*/ 1124465 h 3523772"/>
              <a:gd name="connsiteX138" fmla="*/ 5498756 w 7982464"/>
              <a:gd name="connsiteY138" fmla="*/ 1260389 h 3523772"/>
              <a:gd name="connsiteX139" fmla="*/ 5511113 w 7982464"/>
              <a:gd name="connsiteY139" fmla="*/ 1322173 h 3523772"/>
              <a:gd name="connsiteX140" fmla="*/ 5523470 w 7982464"/>
              <a:gd name="connsiteY140" fmla="*/ 1371600 h 3523772"/>
              <a:gd name="connsiteX141" fmla="*/ 5535827 w 7982464"/>
              <a:gd name="connsiteY141" fmla="*/ 1458097 h 3523772"/>
              <a:gd name="connsiteX142" fmla="*/ 5548183 w 7982464"/>
              <a:gd name="connsiteY142" fmla="*/ 1519881 h 3523772"/>
              <a:gd name="connsiteX143" fmla="*/ 5572897 w 7982464"/>
              <a:gd name="connsiteY143" fmla="*/ 1717589 h 3523772"/>
              <a:gd name="connsiteX144" fmla="*/ 5585254 w 7982464"/>
              <a:gd name="connsiteY144" fmla="*/ 1791729 h 3523772"/>
              <a:gd name="connsiteX145" fmla="*/ 5609967 w 7982464"/>
              <a:gd name="connsiteY145" fmla="*/ 1841156 h 3523772"/>
              <a:gd name="connsiteX146" fmla="*/ 5634681 w 7982464"/>
              <a:gd name="connsiteY146" fmla="*/ 1902940 h 3523772"/>
              <a:gd name="connsiteX147" fmla="*/ 5671751 w 7982464"/>
              <a:gd name="connsiteY147" fmla="*/ 1977081 h 3523772"/>
              <a:gd name="connsiteX148" fmla="*/ 5696464 w 7982464"/>
              <a:gd name="connsiteY148" fmla="*/ 2137719 h 3523772"/>
              <a:gd name="connsiteX149" fmla="*/ 5721178 w 7982464"/>
              <a:gd name="connsiteY149" fmla="*/ 2174789 h 3523772"/>
              <a:gd name="connsiteX150" fmla="*/ 5733535 w 7982464"/>
              <a:gd name="connsiteY150" fmla="*/ 2211859 h 3523772"/>
              <a:gd name="connsiteX151" fmla="*/ 5745891 w 7982464"/>
              <a:gd name="connsiteY151" fmla="*/ 2310713 h 3523772"/>
              <a:gd name="connsiteX152" fmla="*/ 5758248 w 7982464"/>
              <a:gd name="connsiteY152" fmla="*/ 2384854 h 3523772"/>
              <a:gd name="connsiteX153" fmla="*/ 5770605 w 7982464"/>
              <a:gd name="connsiteY153" fmla="*/ 2483708 h 3523772"/>
              <a:gd name="connsiteX154" fmla="*/ 5782962 w 7982464"/>
              <a:gd name="connsiteY154" fmla="*/ 2533135 h 3523772"/>
              <a:gd name="connsiteX155" fmla="*/ 5795318 w 7982464"/>
              <a:gd name="connsiteY155" fmla="*/ 2619632 h 3523772"/>
              <a:gd name="connsiteX156" fmla="*/ 5820032 w 7982464"/>
              <a:gd name="connsiteY156" fmla="*/ 2693773 h 3523772"/>
              <a:gd name="connsiteX157" fmla="*/ 5832389 w 7982464"/>
              <a:gd name="connsiteY157" fmla="*/ 2730843 h 3523772"/>
              <a:gd name="connsiteX158" fmla="*/ 5881816 w 7982464"/>
              <a:gd name="connsiteY158" fmla="*/ 2817340 h 3523772"/>
              <a:gd name="connsiteX159" fmla="*/ 5918886 w 7982464"/>
              <a:gd name="connsiteY159" fmla="*/ 2903838 h 3523772"/>
              <a:gd name="connsiteX160" fmla="*/ 5943600 w 7982464"/>
              <a:gd name="connsiteY160" fmla="*/ 2990335 h 3523772"/>
              <a:gd name="connsiteX161" fmla="*/ 5968313 w 7982464"/>
              <a:gd name="connsiteY161" fmla="*/ 3027405 h 3523772"/>
              <a:gd name="connsiteX162" fmla="*/ 6042454 w 7982464"/>
              <a:gd name="connsiteY162" fmla="*/ 3150973 h 3523772"/>
              <a:gd name="connsiteX163" fmla="*/ 6079524 w 7982464"/>
              <a:gd name="connsiteY163" fmla="*/ 3163329 h 3523772"/>
              <a:gd name="connsiteX164" fmla="*/ 6104237 w 7982464"/>
              <a:gd name="connsiteY164" fmla="*/ 3200400 h 3523772"/>
              <a:gd name="connsiteX165" fmla="*/ 6178378 w 7982464"/>
              <a:gd name="connsiteY165" fmla="*/ 3249827 h 3523772"/>
              <a:gd name="connsiteX166" fmla="*/ 6215448 w 7982464"/>
              <a:gd name="connsiteY166" fmla="*/ 3274540 h 3523772"/>
              <a:gd name="connsiteX167" fmla="*/ 6252518 w 7982464"/>
              <a:gd name="connsiteY167" fmla="*/ 3286897 h 3523772"/>
              <a:gd name="connsiteX168" fmla="*/ 6339016 w 7982464"/>
              <a:gd name="connsiteY168" fmla="*/ 3323967 h 3523772"/>
              <a:gd name="connsiteX169" fmla="*/ 6376086 w 7982464"/>
              <a:gd name="connsiteY169" fmla="*/ 3348681 h 3523772"/>
              <a:gd name="connsiteX170" fmla="*/ 6499654 w 7982464"/>
              <a:gd name="connsiteY170" fmla="*/ 3385751 h 3523772"/>
              <a:gd name="connsiteX171" fmla="*/ 6536724 w 7982464"/>
              <a:gd name="connsiteY171" fmla="*/ 3398108 h 3523772"/>
              <a:gd name="connsiteX172" fmla="*/ 6697362 w 7982464"/>
              <a:gd name="connsiteY172" fmla="*/ 3410465 h 3523772"/>
              <a:gd name="connsiteX173" fmla="*/ 6907427 w 7982464"/>
              <a:gd name="connsiteY173" fmla="*/ 3422821 h 3523772"/>
              <a:gd name="connsiteX174" fmla="*/ 7080421 w 7982464"/>
              <a:gd name="connsiteY174" fmla="*/ 3447535 h 3523772"/>
              <a:gd name="connsiteX175" fmla="*/ 7142205 w 7982464"/>
              <a:gd name="connsiteY175" fmla="*/ 3459892 h 3523772"/>
              <a:gd name="connsiteX176" fmla="*/ 7191632 w 7982464"/>
              <a:gd name="connsiteY176" fmla="*/ 3472248 h 3523772"/>
              <a:gd name="connsiteX177" fmla="*/ 7315200 w 7982464"/>
              <a:gd name="connsiteY177" fmla="*/ 3484605 h 3523772"/>
              <a:gd name="connsiteX178" fmla="*/ 7352270 w 7982464"/>
              <a:gd name="connsiteY178" fmla="*/ 3496962 h 3523772"/>
              <a:gd name="connsiteX179" fmla="*/ 7549978 w 7982464"/>
              <a:gd name="connsiteY179" fmla="*/ 3521675 h 3523772"/>
              <a:gd name="connsiteX180" fmla="*/ 7685902 w 7982464"/>
              <a:gd name="connsiteY180" fmla="*/ 3509319 h 3523772"/>
              <a:gd name="connsiteX181" fmla="*/ 7710616 w 7982464"/>
              <a:gd name="connsiteY181" fmla="*/ 3410465 h 3523772"/>
              <a:gd name="connsiteX182" fmla="*/ 7747686 w 7982464"/>
              <a:gd name="connsiteY182" fmla="*/ 3323967 h 3523772"/>
              <a:gd name="connsiteX183" fmla="*/ 7760043 w 7982464"/>
              <a:gd name="connsiteY183" fmla="*/ 3249827 h 3523772"/>
              <a:gd name="connsiteX184" fmla="*/ 7784756 w 7982464"/>
              <a:gd name="connsiteY184" fmla="*/ 3212756 h 3523772"/>
              <a:gd name="connsiteX185" fmla="*/ 7846540 w 7982464"/>
              <a:gd name="connsiteY185" fmla="*/ 3101546 h 3523772"/>
              <a:gd name="connsiteX186" fmla="*/ 7858897 w 7982464"/>
              <a:gd name="connsiteY186" fmla="*/ 3064475 h 3523772"/>
              <a:gd name="connsiteX187" fmla="*/ 7908324 w 7982464"/>
              <a:gd name="connsiteY187" fmla="*/ 2990335 h 3523772"/>
              <a:gd name="connsiteX188" fmla="*/ 7933037 w 7982464"/>
              <a:gd name="connsiteY188" fmla="*/ 2916194 h 3523772"/>
              <a:gd name="connsiteX189" fmla="*/ 7982464 w 7982464"/>
              <a:gd name="connsiteY189" fmla="*/ 2854411 h 352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7982464" h="3523772">
                <a:moveTo>
                  <a:pt x="0" y="2162432"/>
                </a:moveTo>
                <a:cubicBezTo>
                  <a:pt x="4119" y="2129481"/>
                  <a:pt x="6897" y="2096334"/>
                  <a:pt x="12356" y="2063578"/>
                </a:cubicBezTo>
                <a:cubicBezTo>
                  <a:pt x="15148" y="2046826"/>
                  <a:pt x="21029" y="2030729"/>
                  <a:pt x="24713" y="2014151"/>
                </a:cubicBezTo>
                <a:cubicBezTo>
                  <a:pt x="29269" y="1993649"/>
                  <a:pt x="31976" y="1972742"/>
                  <a:pt x="37070" y="1952367"/>
                </a:cubicBezTo>
                <a:cubicBezTo>
                  <a:pt x="40229" y="1939731"/>
                  <a:pt x="46268" y="1927933"/>
                  <a:pt x="49427" y="1915297"/>
                </a:cubicBezTo>
                <a:cubicBezTo>
                  <a:pt x="55301" y="1891801"/>
                  <a:pt x="64623" y="1829463"/>
                  <a:pt x="74140" y="1804086"/>
                </a:cubicBezTo>
                <a:cubicBezTo>
                  <a:pt x="80608" y="1786838"/>
                  <a:pt x="90616" y="1771135"/>
                  <a:pt x="98854" y="1754659"/>
                </a:cubicBezTo>
                <a:cubicBezTo>
                  <a:pt x="122692" y="1635460"/>
                  <a:pt x="93500" y="1740651"/>
                  <a:pt x="135924" y="1655805"/>
                </a:cubicBezTo>
                <a:cubicBezTo>
                  <a:pt x="141749" y="1644155"/>
                  <a:pt x="141955" y="1630121"/>
                  <a:pt x="148281" y="1618735"/>
                </a:cubicBezTo>
                <a:cubicBezTo>
                  <a:pt x="162706" y="1592771"/>
                  <a:pt x="197708" y="1544594"/>
                  <a:pt x="197708" y="1544594"/>
                </a:cubicBezTo>
                <a:cubicBezTo>
                  <a:pt x="228764" y="1451421"/>
                  <a:pt x="186872" y="1566265"/>
                  <a:pt x="234778" y="1470454"/>
                </a:cubicBezTo>
                <a:cubicBezTo>
                  <a:pt x="240603" y="1458804"/>
                  <a:pt x="241310" y="1445033"/>
                  <a:pt x="247135" y="1433383"/>
                </a:cubicBezTo>
                <a:cubicBezTo>
                  <a:pt x="253776" y="1420100"/>
                  <a:pt x="265207" y="1409596"/>
                  <a:pt x="271848" y="1396313"/>
                </a:cubicBezTo>
                <a:cubicBezTo>
                  <a:pt x="277673" y="1384663"/>
                  <a:pt x="277879" y="1370629"/>
                  <a:pt x="284205" y="1359243"/>
                </a:cubicBezTo>
                <a:cubicBezTo>
                  <a:pt x="289250" y="1350161"/>
                  <a:pt x="354505" y="1251872"/>
                  <a:pt x="370702" y="1235675"/>
                </a:cubicBezTo>
                <a:cubicBezTo>
                  <a:pt x="381203" y="1225174"/>
                  <a:pt x="395416" y="1219200"/>
                  <a:pt x="407773" y="1210962"/>
                </a:cubicBezTo>
                <a:cubicBezTo>
                  <a:pt x="424249" y="1186248"/>
                  <a:pt x="436197" y="1157824"/>
                  <a:pt x="457200" y="1136821"/>
                </a:cubicBezTo>
                <a:lnTo>
                  <a:pt x="531340" y="1062681"/>
                </a:lnTo>
                <a:cubicBezTo>
                  <a:pt x="543697" y="1050324"/>
                  <a:pt x="553870" y="1035304"/>
                  <a:pt x="568410" y="1025611"/>
                </a:cubicBezTo>
                <a:lnTo>
                  <a:pt x="642551" y="976183"/>
                </a:lnTo>
                <a:cubicBezTo>
                  <a:pt x="654908" y="967945"/>
                  <a:pt x="665532" y="956166"/>
                  <a:pt x="679621" y="951470"/>
                </a:cubicBezTo>
                <a:lnTo>
                  <a:pt x="716691" y="939113"/>
                </a:lnTo>
                <a:lnTo>
                  <a:pt x="926756" y="951470"/>
                </a:lnTo>
                <a:cubicBezTo>
                  <a:pt x="1014597" y="978204"/>
                  <a:pt x="984912" y="1026200"/>
                  <a:pt x="1025610" y="1075038"/>
                </a:cubicBezTo>
                <a:cubicBezTo>
                  <a:pt x="1035117" y="1086447"/>
                  <a:pt x="1050324" y="1091513"/>
                  <a:pt x="1062681" y="1099751"/>
                </a:cubicBezTo>
                <a:cubicBezTo>
                  <a:pt x="1079157" y="1124465"/>
                  <a:pt x="1102716" y="1145714"/>
                  <a:pt x="1112108" y="1173892"/>
                </a:cubicBezTo>
                <a:cubicBezTo>
                  <a:pt x="1143163" y="1267061"/>
                  <a:pt x="1101273" y="1152225"/>
                  <a:pt x="1149178" y="1248032"/>
                </a:cubicBezTo>
                <a:cubicBezTo>
                  <a:pt x="1200345" y="1350364"/>
                  <a:pt x="1115414" y="1215918"/>
                  <a:pt x="1186248" y="1322173"/>
                </a:cubicBezTo>
                <a:cubicBezTo>
                  <a:pt x="1190367" y="1346886"/>
                  <a:pt x="1192528" y="1372007"/>
                  <a:pt x="1198605" y="1396313"/>
                </a:cubicBezTo>
                <a:cubicBezTo>
                  <a:pt x="1204923" y="1421586"/>
                  <a:pt x="1215080" y="1445740"/>
                  <a:pt x="1223318" y="1470454"/>
                </a:cubicBezTo>
                <a:cubicBezTo>
                  <a:pt x="1227437" y="1482811"/>
                  <a:pt x="1233121" y="1494752"/>
                  <a:pt x="1235675" y="1507524"/>
                </a:cubicBezTo>
                <a:cubicBezTo>
                  <a:pt x="1250945" y="1583870"/>
                  <a:pt x="1236382" y="1551833"/>
                  <a:pt x="1272745" y="1606378"/>
                </a:cubicBezTo>
                <a:cubicBezTo>
                  <a:pt x="1277445" y="1629878"/>
                  <a:pt x="1284793" y="1679901"/>
                  <a:pt x="1297459" y="1705232"/>
                </a:cubicBezTo>
                <a:cubicBezTo>
                  <a:pt x="1304101" y="1718515"/>
                  <a:pt x="1313935" y="1729945"/>
                  <a:pt x="1322173" y="1742302"/>
                </a:cubicBezTo>
                <a:cubicBezTo>
                  <a:pt x="1324373" y="1753303"/>
                  <a:pt x="1340340" y="1838240"/>
                  <a:pt x="1346886" y="1853513"/>
                </a:cubicBezTo>
                <a:cubicBezTo>
                  <a:pt x="1352736" y="1867163"/>
                  <a:pt x="1363362" y="1878226"/>
                  <a:pt x="1371600" y="1890583"/>
                </a:cubicBezTo>
                <a:cubicBezTo>
                  <a:pt x="1410211" y="2045038"/>
                  <a:pt x="1360872" y="1853041"/>
                  <a:pt x="1396313" y="1977081"/>
                </a:cubicBezTo>
                <a:cubicBezTo>
                  <a:pt x="1400979" y="1993410"/>
                  <a:pt x="1403790" y="2010241"/>
                  <a:pt x="1408670" y="2026508"/>
                </a:cubicBezTo>
                <a:cubicBezTo>
                  <a:pt x="1416155" y="2051459"/>
                  <a:pt x="1425145" y="2075935"/>
                  <a:pt x="1433383" y="2100648"/>
                </a:cubicBezTo>
                <a:cubicBezTo>
                  <a:pt x="1437502" y="2113005"/>
                  <a:pt x="1442581" y="2125082"/>
                  <a:pt x="1445740" y="2137719"/>
                </a:cubicBezTo>
                <a:cubicBezTo>
                  <a:pt x="1484383" y="2292289"/>
                  <a:pt x="1434989" y="2100086"/>
                  <a:pt x="1470454" y="2224216"/>
                </a:cubicBezTo>
                <a:cubicBezTo>
                  <a:pt x="1479414" y="2255576"/>
                  <a:pt x="1482467" y="2281080"/>
                  <a:pt x="1495167" y="2310713"/>
                </a:cubicBezTo>
                <a:cubicBezTo>
                  <a:pt x="1560161" y="2462362"/>
                  <a:pt x="1482543" y="2273108"/>
                  <a:pt x="1544594" y="2397211"/>
                </a:cubicBezTo>
                <a:cubicBezTo>
                  <a:pt x="1550419" y="2408861"/>
                  <a:pt x="1551126" y="2422631"/>
                  <a:pt x="1556951" y="2434281"/>
                </a:cubicBezTo>
                <a:cubicBezTo>
                  <a:pt x="1563592" y="2447564"/>
                  <a:pt x="1575633" y="2457780"/>
                  <a:pt x="1581664" y="2471351"/>
                </a:cubicBezTo>
                <a:cubicBezTo>
                  <a:pt x="1592244" y="2495156"/>
                  <a:pt x="1598140" y="2520778"/>
                  <a:pt x="1606378" y="2545492"/>
                </a:cubicBezTo>
                <a:cubicBezTo>
                  <a:pt x="1610497" y="2557849"/>
                  <a:pt x="1611510" y="2571724"/>
                  <a:pt x="1618735" y="2582562"/>
                </a:cubicBezTo>
                <a:lnTo>
                  <a:pt x="1692875" y="2693773"/>
                </a:lnTo>
                <a:lnTo>
                  <a:pt x="1717589" y="2730843"/>
                </a:lnTo>
                <a:cubicBezTo>
                  <a:pt x="1725827" y="2743200"/>
                  <a:pt x="1733391" y="2756032"/>
                  <a:pt x="1742302" y="2767913"/>
                </a:cubicBezTo>
                <a:cubicBezTo>
                  <a:pt x="1754659" y="2784389"/>
                  <a:pt x="1767403" y="2800581"/>
                  <a:pt x="1779373" y="2817340"/>
                </a:cubicBezTo>
                <a:cubicBezTo>
                  <a:pt x="1788005" y="2829425"/>
                  <a:pt x="1794579" y="2843002"/>
                  <a:pt x="1804086" y="2854411"/>
                </a:cubicBezTo>
                <a:cubicBezTo>
                  <a:pt x="1815273" y="2867836"/>
                  <a:pt x="1829969" y="2878056"/>
                  <a:pt x="1841156" y="2891481"/>
                </a:cubicBezTo>
                <a:cubicBezTo>
                  <a:pt x="1872854" y="2929519"/>
                  <a:pt x="1884558" y="2984209"/>
                  <a:pt x="1940010" y="3002692"/>
                </a:cubicBezTo>
                <a:lnTo>
                  <a:pt x="1977081" y="3015048"/>
                </a:lnTo>
                <a:cubicBezTo>
                  <a:pt x="2010521" y="3037342"/>
                  <a:pt x="2024380" y="3048796"/>
                  <a:pt x="2063578" y="3064475"/>
                </a:cubicBezTo>
                <a:cubicBezTo>
                  <a:pt x="2087765" y="3074150"/>
                  <a:pt x="2137718" y="3089189"/>
                  <a:pt x="2137718" y="3089189"/>
                </a:cubicBezTo>
                <a:cubicBezTo>
                  <a:pt x="2195383" y="3085070"/>
                  <a:pt x="2253255" y="3083216"/>
                  <a:pt x="2310713" y="3076832"/>
                </a:cubicBezTo>
                <a:cubicBezTo>
                  <a:pt x="2333982" y="3074246"/>
                  <a:pt x="2373782" y="3059928"/>
                  <a:pt x="2397210" y="3052119"/>
                </a:cubicBezTo>
                <a:cubicBezTo>
                  <a:pt x="2409567" y="3043881"/>
                  <a:pt x="2421386" y="3034773"/>
                  <a:pt x="2434281" y="3027405"/>
                </a:cubicBezTo>
                <a:cubicBezTo>
                  <a:pt x="2450274" y="3018266"/>
                  <a:pt x="2468088" y="3012455"/>
                  <a:pt x="2483708" y="3002692"/>
                </a:cubicBezTo>
                <a:cubicBezTo>
                  <a:pt x="2501172" y="2991777"/>
                  <a:pt x="2516263" y="2977431"/>
                  <a:pt x="2533135" y="2965621"/>
                </a:cubicBezTo>
                <a:cubicBezTo>
                  <a:pt x="2569636" y="2940070"/>
                  <a:pt x="2616972" y="2917446"/>
                  <a:pt x="2644345" y="2879124"/>
                </a:cubicBezTo>
                <a:cubicBezTo>
                  <a:pt x="2655052" y="2864135"/>
                  <a:pt x="2659582" y="2845492"/>
                  <a:pt x="2669059" y="2829697"/>
                </a:cubicBezTo>
                <a:cubicBezTo>
                  <a:pt x="2711668" y="2758683"/>
                  <a:pt x="2713313" y="2765268"/>
                  <a:pt x="2755556" y="2706129"/>
                </a:cubicBezTo>
                <a:cubicBezTo>
                  <a:pt x="2845900" y="2579649"/>
                  <a:pt x="2696190" y="2781166"/>
                  <a:pt x="2817340" y="2619632"/>
                </a:cubicBezTo>
                <a:cubicBezTo>
                  <a:pt x="2839090" y="2554384"/>
                  <a:pt x="2822472" y="2593400"/>
                  <a:pt x="2879124" y="2508421"/>
                </a:cubicBezTo>
                <a:cubicBezTo>
                  <a:pt x="2887362" y="2496064"/>
                  <a:pt x="2899141" y="2485440"/>
                  <a:pt x="2903837" y="2471351"/>
                </a:cubicBezTo>
                <a:cubicBezTo>
                  <a:pt x="2907956" y="2458994"/>
                  <a:pt x="2908057" y="2444452"/>
                  <a:pt x="2916194" y="2434281"/>
                </a:cubicBezTo>
                <a:cubicBezTo>
                  <a:pt x="2925471" y="2422684"/>
                  <a:pt x="2940907" y="2417805"/>
                  <a:pt x="2953264" y="2409567"/>
                </a:cubicBezTo>
                <a:cubicBezTo>
                  <a:pt x="2984327" y="2316381"/>
                  <a:pt x="2942422" y="2431254"/>
                  <a:pt x="2990335" y="2335427"/>
                </a:cubicBezTo>
                <a:cubicBezTo>
                  <a:pt x="2996160" y="2323777"/>
                  <a:pt x="2996866" y="2310006"/>
                  <a:pt x="3002691" y="2298356"/>
                </a:cubicBezTo>
                <a:cubicBezTo>
                  <a:pt x="3009332" y="2285073"/>
                  <a:pt x="3020763" y="2274569"/>
                  <a:pt x="3027405" y="2261286"/>
                </a:cubicBezTo>
                <a:cubicBezTo>
                  <a:pt x="3051455" y="2213187"/>
                  <a:pt x="3028359" y="2230226"/>
                  <a:pt x="3052118" y="2174789"/>
                </a:cubicBezTo>
                <a:cubicBezTo>
                  <a:pt x="3057968" y="2161139"/>
                  <a:pt x="3068594" y="2150076"/>
                  <a:pt x="3076832" y="2137719"/>
                </a:cubicBezTo>
                <a:cubicBezTo>
                  <a:pt x="3080951" y="2125362"/>
                  <a:pt x="3083364" y="2112298"/>
                  <a:pt x="3089189" y="2100648"/>
                </a:cubicBezTo>
                <a:cubicBezTo>
                  <a:pt x="3100587" y="2077852"/>
                  <a:pt x="3130475" y="2040173"/>
                  <a:pt x="3150973" y="2026508"/>
                </a:cubicBezTo>
                <a:cubicBezTo>
                  <a:pt x="3161811" y="2019283"/>
                  <a:pt x="3176393" y="2019976"/>
                  <a:pt x="3188043" y="2014151"/>
                </a:cubicBezTo>
                <a:cubicBezTo>
                  <a:pt x="3283858" y="1966243"/>
                  <a:pt x="3169006" y="2008141"/>
                  <a:pt x="3262183" y="1977081"/>
                </a:cubicBezTo>
                <a:cubicBezTo>
                  <a:pt x="3299253" y="1981200"/>
                  <a:pt x="3336603" y="1983306"/>
                  <a:pt x="3373394" y="1989438"/>
                </a:cubicBezTo>
                <a:cubicBezTo>
                  <a:pt x="3386242" y="1991579"/>
                  <a:pt x="3400293" y="1993657"/>
                  <a:pt x="3410464" y="2001794"/>
                </a:cubicBezTo>
                <a:cubicBezTo>
                  <a:pt x="3422061" y="2011071"/>
                  <a:pt x="3424677" y="2028364"/>
                  <a:pt x="3435178" y="2038865"/>
                </a:cubicBezTo>
                <a:cubicBezTo>
                  <a:pt x="3445679" y="2049366"/>
                  <a:pt x="3459891" y="2055340"/>
                  <a:pt x="3472248" y="2063578"/>
                </a:cubicBezTo>
                <a:cubicBezTo>
                  <a:pt x="3496181" y="2159309"/>
                  <a:pt x="3465046" y="2070795"/>
                  <a:pt x="3521675" y="2150075"/>
                </a:cubicBezTo>
                <a:cubicBezTo>
                  <a:pt x="3564537" y="2210081"/>
                  <a:pt x="3531851" y="2182784"/>
                  <a:pt x="3558745" y="2236573"/>
                </a:cubicBezTo>
                <a:cubicBezTo>
                  <a:pt x="3565386" y="2249856"/>
                  <a:pt x="3576091" y="2260749"/>
                  <a:pt x="3583459" y="2273643"/>
                </a:cubicBezTo>
                <a:cubicBezTo>
                  <a:pt x="3592598" y="2289636"/>
                  <a:pt x="3599935" y="2306594"/>
                  <a:pt x="3608173" y="2323070"/>
                </a:cubicBezTo>
                <a:cubicBezTo>
                  <a:pt x="3633292" y="2448674"/>
                  <a:pt x="3607556" y="2333271"/>
                  <a:pt x="3632886" y="2421924"/>
                </a:cubicBezTo>
                <a:cubicBezTo>
                  <a:pt x="3663918" y="2530534"/>
                  <a:pt x="3627972" y="2419540"/>
                  <a:pt x="3657600" y="2508421"/>
                </a:cubicBezTo>
                <a:cubicBezTo>
                  <a:pt x="3661684" y="2532927"/>
                  <a:pt x="3675086" y="2637118"/>
                  <a:pt x="3694670" y="2656702"/>
                </a:cubicBezTo>
                <a:cubicBezTo>
                  <a:pt x="3707027" y="2669059"/>
                  <a:pt x="3716464" y="2685286"/>
                  <a:pt x="3731740" y="2693773"/>
                </a:cubicBezTo>
                <a:cubicBezTo>
                  <a:pt x="3754512" y="2706424"/>
                  <a:pt x="3805881" y="2718486"/>
                  <a:pt x="3805881" y="2718486"/>
                </a:cubicBezTo>
                <a:cubicBezTo>
                  <a:pt x="3822357" y="2730843"/>
                  <a:pt x="3837427" y="2745338"/>
                  <a:pt x="3855308" y="2755556"/>
                </a:cubicBezTo>
                <a:cubicBezTo>
                  <a:pt x="3922263" y="2793816"/>
                  <a:pt x="4024190" y="2741551"/>
                  <a:pt x="4077729" y="2730843"/>
                </a:cubicBezTo>
                <a:cubicBezTo>
                  <a:pt x="4090086" y="2714367"/>
                  <a:pt x="4104582" y="2699297"/>
                  <a:pt x="4114800" y="2681416"/>
                </a:cubicBezTo>
                <a:cubicBezTo>
                  <a:pt x="4121262" y="2670107"/>
                  <a:pt x="4123578" y="2656870"/>
                  <a:pt x="4127156" y="2644346"/>
                </a:cubicBezTo>
                <a:cubicBezTo>
                  <a:pt x="4158182" y="2535753"/>
                  <a:pt x="4122247" y="2646718"/>
                  <a:pt x="4151870" y="2557848"/>
                </a:cubicBezTo>
                <a:cubicBezTo>
                  <a:pt x="4173412" y="2040860"/>
                  <a:pt x="4143060" y="2400641"/>
                  <a:pt x="4176583" y="2199502"/>
                </a:cubicBezTo>
                <a:cubicBezTo>
                  <a:pt x="4195513" y="2085917"/>
                  <a:pt x="4177614" y="2146983"/>
                  <a:pt x="4201297" y="2075935"/>
                </a:cubicBezTo>
                <a:cubicBezTo>
                  <a:pt x="4205416" y="1997675"/>
                  <a:pt x="4207644" y="1919293"/>
                  <a:pt x="4213654" y="1841156"/>
                </a:cubicBezTo>
                <a:cubicBezTo>
                  <a:pt x="4215888" y="1812117"/>
                  <a:pt x="4221581" y="1783445"/>
                  <a:pt x="4226010" y="1754659"/>
                </a:cubicBezTo>
                <a:cubicBezTo>
                  <a:pt x="4238128" y="1675892"/>
                  <a:pt x="4234345" y="1696607"/>
                  <a:pt x="4250724" y="1631092"/>
                </a:cubicBezTo>
                <a:cubicBezTo>
                  <a:pt x="4258962" y="1556951"/>
                  <a:pt x="4260807" y="1481818"/>
                  <a:pt x="4275437" y="1408670"/>
                </a:cubicBezTo>
                <a:cubicBezTo>
                  <a:pt x="4279556" y="1388075"/>
                  <a:pt x="4285077" y="1367712"/>
                  <a:pt x="4287794" y="1346886"/>
                </a:cubicBezTo>
                <a:cubicBezTo>
                  <a:pt x="4306838" y="1200885"/>
                  <a:pt x="4296135" y="1175594"/>
                  <a:pt x="4324864" y="1075038"/>
                </a:cubicBezTo>
                <a:cubicBezTo>
                  <a:pt x="4328442" y="1062514"/>
                  <a:pt x="4333102" y="1050324"/>
                  <a:pt x="4337221" y="1037967"/>
                </a:cubicBezTo>
                <a:cubicBezTo>
                  <a:pt x="4341340" y="1009135"/>
                  <a:pt x="4344368" y="980125"/>
                  <a:pt x="4349578" y="951470"/>
                </a:cubicBezTo>
                <a:cubicBezTo>
                  <a:pt x="4376490" y="803456"/>
                  <a:pt x="4347824" y="984075"/>
                  <a:pt x="4374291" y="864973"/>
                </a:cubicBezTo>
                <a:cubicBezTo>
                  <a:pt x="4379726" y="840515"/>
                  <a:pt x="4381213" y="815290"/>
                  <a:pt x="4386648" y="790832"/>
                </a:cubicBezTo>
                <a:cubicBezTo>
                  <a:pt x="4389474" y="778117"/>
                  <a:pt x="4395427" y="766286"/>
                  <a:pt x="4399005" y="753762"/>
                </a:cubicBezTo>
                <a:cubicBezTo>
                  <a:pt x="4403671" y="737433"/>
                  <a:pt x="4406697" y="720664"/>
                  <a:pt x="4411362" y="704335"/>
                </a:cubicBezTo>
                <a:cubicBezTo>
                  <a:pt x="4414940" y="691811"/>
                  <a:pt x="4420140" y="679789"/>
                  <a:pt x="4423718" y="667265"/>
                </a:cubicBezTo>
                <a:cubicBezTo>
                  <a:pt x="4428383" y="650936"/>
                  <a:pt x="4432744" y="634491"/>
                  <a:pt x="4436075" y="617838"/>
                </a:cubicBezTo>
                <a:cubicBezTo>
                  <a:pt x="4440989" y="593270"/>
                  <a:pt x="4441233" y="567695"/>
                  <a:pt x="4448432" y="543697"/>
                </a:cubicBezTo>
                <a:cubicBezTo>
                  <a:pt x="4453725" y="526054"/>
                  <a:pt x="4465889" y="511201"/>
                  <a:pt x="4473145" y="494270"/>
                </a:cubicBezTo>
                <a:cubicBezTo>
                  <a:pt x="4478276" y="482298"/>
                  <a:pt x="4480928" y="469396"/>
                  <a:pt x="4485502" y="457200"/>
                </a:cubicBezTo>
                <a:cubicBezTo>
                  <a:pt x="4493290" y="436431"/>
                  <a:pt x="4503202" y="416459"/>
                  <a:pt x="4510216" y="395416"/>
                </a:cubicBezTo>
                <a:cubicBezTo>
                  <a:pt x="4518616" y="370217"/>
                  <a:pt x="4532965" y="286169"/>
                  <a:pt x="4547286" y="271848"/>
                </a:cubicBezTo>
                <a:cubicBezTo>
                  <a:pt x="4559643" y="259491"/>
                  <a:pt x="4574199" y="248998"/>
                  <a:pt x="4584356" y="234778"/>
                </a:cubicBezTo>
                <a:cubicBezTo>
                  <a:pt x="4641365" y="154966"/>
                  <a:pt x="4573061" y="209357"/>
                  <a:pt x="4646140" y="160638"/>
                </a:cubicBezTo>
                <a:cubicBezTo>
                  <a:pt x="4707502" y="68596"/>
                  <a:pt x="4628637" y="181642"/>
                  <a:pt x="4707924" y="86497"/>
                </a:cubicBezTo>
                <a:cubicBezTo>
                  <a:pt x="4736418" y="52304"/>
                  <a:pt x="4729094" y="39432"/>
                  <a:pt x="4769708" y="12356"/>
                </a:cubicBezTo>
                <a:cubicBezTo>
                  <a:pt x="4780545" y="5131"/>
                  <a:pt x="4794421" y="4119"/>
                  <a:pt x="4806778" y="0"/>
                </a:cubicBezTo>
                <a:cubicBezTo>
                  <a:pt x="4852086" y="8238"/>
                  <a:pt x="4901513" y="4118"/>
                  <a:pt x="4942702" y="24713"/>
                </a:cubicBezTo>
                <a:cubicBezTo>
                  <a:pt x="4987420" y="47072"/>
                  <a:pt x="5052313" y="139302"/>
                  <a:pt x="5078627" y="185351"/>
                </a:cubicBezTo>
                <a:cubicBezTo>
                  <a:pt x="5095103" y="214183"/>
                  <a:pt x="5109011" y="244643"/>
                  <a:pt x="5128054" y="271848"/>
                </a:cubicBezTo>
                <a:cubicBezTo>
                  <a:pt x="5138075" y="286164"/>
                  <a:pt x="5154967" y="294699"/>
                  <a:pt x="5165124" y="308919"/>
                </a:cubicBezTo>
                <a:cubicBezTo>
                  <a:pt x="5178578" y="327756"/>
                  <a:pt x="5208497" y="401968"/>
                  <a:pt x="5214551" y="420129"/>
                </a:cubicBezTo>
                <a:cubicBezTo>
                  <a:pt x="5219922" y="436240"/>
                  <a:pt x="5220218" y="453946"/>
                  <a:pt x="5226908" y="469556"/>
                </a:cubicBezTo>
                <a:cubicBezTo>
                  <a:pt x="5232758" y="483206"/>
                  <a:pt x="5243383" y="494270"/>
                  <a:pt x="5251621" y="506627"/>
                </a:cubicBezTo>
                <a:cubicBezTo>
                  <a:pt x="5255740" y="523103"/>
                  <a:pt x="5258015" y="540153"/>
                  <a:pt x="5263978" y="556054"/>
                </a:cubicBezTo>
                <a:cubicBezTo>
                  <a:pt x="5302326" y="658316"/>
                  <a:pt x="5280058" y="546238"/>
                  <a:pt x="5313405" y="679621"/>
                </a:cubicBezTo>
                <a:cubicBezTo>
                  <a:pt x="5352035" y="834137"/>
                  <a:pt x="5302665" y="642028"/>
                  <a:pt x="5338118" y="766119"/>
                </a:cubicBezTo>
                <a:cubicBezTo>
                  <a:pt x="5342783" y="782448"/>
                  <a:pt x="5344512" y="799645"/>
                  <a:pt x="5350475" y="815546"/>
                </a:cubicBezTo>
                <a:cubicBezTo>
                  <a:pt x="5356943" y="832794"/>
                  <a:pt x="5366951" y="848497"/>
                  <a:pt x="5375189" y="864973"/>
                </a:cubicBezTo>
                <a:cubicBezTo>
                  <a:pt x="5380800" y="887419"/>
                  <a:pt x="5389770" y="928674"/>
                  <a:pt x="5399902" y="951470"/>
                </a:cubicBezTo>
                <a:cubicBezTo>
                  <a:pt x="5411124" y="976719"/>
                  <a:pt x="5424616" y="1000897"/>
                  <a:pt x="5436973" y="1025611"/>
                </a:cubicBezTo>
                <a:cubicBezTo>
                  <a:pt x="5445211" y="1058562"/>
                  <a:pt x="5452934" y="1091646"/>
                  <a:pt x="5461686" y="1124465"/>
                </a:cubicBezTo>
                <a:cubicBezTo>
                  <a:pt x="5477765" y="1184762"/>
                  <a:pt x="5486660" y="1205958"/>
                  <a:pt x="5498756" y="1260389"/>
                </a:cubicBezTo>
                <a:cubicBezTo>
                  <a:pt x="5503312" y="1280891"/>
                  <a:pt x="5506557" y="1301671"/>
                  <a:pt x="5511113" y="1322173"/>
                </a:cubicBezTo>
                <a:cubicBezTo>
                  <a:pt x="5514797" y="1338751"/>
                  <a:pt x="5520432" y="1354891"/>
                  <a:pt x="5523470" y="1371600"/>
                </a:cubicBezTo>
                <a:cubicBezTo>
                  <a:pt x="5528680" y="1400255"/>
                  <a:pt x="5531039" y="1429368"/>
                  <a:pt x="5535827" y="1458097"/>
                </a:cubicBezTo>
                <a:cubicBezTo>
                  <a:pt x="5539280" y="1478814"/>
                  <a:pt x="5544064" y="1499286"/>
                  <a:pt x="5548183" y="1519881"/>
                </a:cubicBezTo>
                <a:cubicBezTo>
                  <a:pt x="5572125" y="1807175"/>
                  <a:pt x="5545027" y="1578241"/>
                  <a:pt x="5572897" y="1717589"/>
                </a:cubicBezTo>
                <a:cubicBezTo>
                  <a:pt x="5577811" y="1742157"/>
                  <a:pt x="5578055" y="1767731"/>
                  <a:pt x="5585254" y="1791729"/>
                </a:cubicBezTo>
                <a:cubicBezTo>
                  <a:pt x="5590547" y="1809372"/>
                  <a:pt x="5602486" y="1824323"/>
                  <a:pt x="5609967" y="1841156"/>
                </a:cubicBezTo>
                <a:cubicBezTo>
                  <a:pt x="5618976" y="1861425"/>
                  <a:pt x="5624761" y="1883101"/>
                  <a:pt x="5634681" y="1902940"/>
                </a:cubicBezTo>
                <a:cubicBezTo>
                  <a:pt x="5682588" y="1998755"/>
                  <a:pt x="5640692" y="1883906"/>
                  <a:pt x="5671751" y="1977081"/>
                </a:cubicBezTo>
                <a:cubicBezTo>
                  <a:pt x="5673659" y="1992344"/>
                  <a:pt x="5685852" y="2109420"/>
                  <a:pt x="5696464" y="2137719"/>
                </a:cubicBezTo>
                <a:cubicBezTo>
                  <a:pt x="5701678" y="2151624"/>
                  <a:pt x="5714536" y="2161506"/>
                  <a:pt x="5721178" y="2174789"/>
                </a:cubicBezTo>
                <a:cubicBezTo>
                  <a:pt x="5727003" y="2186439"/>
                  <a:pt x="5729416" y="2199502"/>
                  <a:pt x="5733535" y="2211859"/>
                </a:cubicBezTo>
                <a:cubicBezTo>
                  <a:pt x="5737654" y="2244810"/>
                  <a:pt x="5741195" y="2277839"/>
                  <a:pt x="5745891" y="2310713"/>
                </a:cubicBezTo>
                <a:cubicBezTo>
                  <a:pt x="5749434" y="2335516"/>
                  <a:pt x="5754705" y="2360051"/>
                  <a:pt x="5758248" y="2384854"/>
                </a:cubicBezTo>
                <a:cubicBezTo>
                  <a:pt x="5762944" y="2417728"/>
                  <a:pt x="5765146" y="2450952"/>
                  <a:pt x="5770605" y="2483708"/>
                </a:cubicBezTo>
                <a:cubicBezTo>
                  <a:pt x="5773397" y="2500460"/>
                  <a:pt x="5779924" y="2516426"/>
                  <a:pt x="5782962" y="2533135"/>
                </a:cubicBezTo>
                <a:cubicBezTo>
                  <a:pt x="5788172" y="2561790"/>
                  <a:pt x="5788769" y="2591253"/>
                  <a:pt x="5795318" y="2619632"/>
                </a:cubicBezTo>
                <a:cubicBezTo>
                  <a:pt x="5801176" y="2645015"/>
                  <a:pt x="5811794" y="2669059"/>
                  <a:pt x="5820032" y="2693773"/>
                </a:cubicBezTo>
                <a:cubicBezTo>
                  <a:pt x="5824151" y="2706130"/>
                  <a:pt x="5826564" y="2719193"/>
                  <a:pt x="5832389" y="2730843"/>
                </a:cubicBezTo>
                <a:cubicBezTo>
                  <a:pt x="5863743" y="2793553"/>
                  <a:pt x="5846884" y="2764944"/>
                  <a:pt x="5881816" y="2817340"/>
                </a:cubicBezTo>
                <a:cubicBezTo>
                  <a:pt x="5917292" y="2959241"/>
                  <a:pt x="5867686" y="2784369"/>
                  <a:pt x="5918886" y="2903838"/>
                </a:cubicBezTo>
                <a:cubicBezTo>
                  <a:pt x="5942640" y="2959265"/>
                  <a:pt x="5919554" y="2942244"/>
                  <a:pt x="5943600" y="2990335"/>
                </a:cubicBezTo>
                <a:cubicBezTo>
                  <a:pt x="5950241" y="3003618"/>
                  <a:pt x="5960945" y="3014511"/>
                  <a:pt x="5968313" y="3027405"/>
                </a:cubicBezTo>
                <a:cubicBezTo>
                  <a:pt x="5982552" y="3052323"/>
                  <a:pt x="6021119" y="3143862"/>
                  <a:pt x="6042454" y="3150973"/>
                </a:cubicBezTo>
                <a:lnTo>
                  <a:pt x="6079524" y="3163329"/>
                </a:lnTo>
                <a:cubicBezTo>
                  <a:pt x="6087762" y="3175686"/>
                  <a:pt x="6093060" y="3190620"/>
                  <a:pt x="6104237" y="3200400"/>
                </a:cubicBezTo>
                <a:cubicBezTo>
                  <a:pt x="6126590" y="3219959"/>
                  <a:pt x="6153664" y="3233351"/>
                  <a:pt x="6178378" y="3249827"/>
                </a:cubicBezTo>
                <a:cubicBezTo>
                  <a:pt x="6190735" y="3258065"/>
                  <a:pt x="6201359" y="3269844"/>
                  <a:pt x="6215448" y="3274540"/>
                </a:cubicBezTo>
                <a:cubicBezTo>
                  <a:pt x="6227805" y="3278659"/>
                  <a:pt x="6240546" y="3281766"/>
                  <a:pt x="6252518" y="3286897"/>
                </a:cubicBezTo>
                <a:cubicBezTo>
                  <a:pt x="6359385" y="3332698"/>
                  <a:pt x="6252091" y="3294994"/>
                  <a:pt x="6339016" y="3323967"/>
                </a:cubicBezTo>
                <a:cubicBezTo>
                  <a:pt x="6351373" y="3332205"/>
                  <a:pt x="6362515" y="3342649"/>
                  <a:pt x="6376086" y="3348681"/>
                </a:cubicBezTo>
                <a:cubicBezTo>
                  <a:pt x="6428938" y="3372171"/>
                  <a:pt x="6449336" y="3371374"/>
                  <a:pt x="6499654" y="3385751"/>
                </a:cubicBezTo>
                <a:cubicBezTo>
                  <a:pt x="6512178" y="3389329"/>
                  <a:pt x="6523799" y="3396492"/>
                  <a:pt x="6536724" y="3398108"/>
                </a:cubicBezTo>
                <a:cubicBezTo>
                  <a:pt x="6590013" y="3404769"/>
                  <a:pt x="6643777" y="3406893"/>
                  <a:pt x="6697362" y="3410465"/>
                </a:cubicBezTo>
                <a:lnTo>
                  <a:pt x="6907427" y="3422821"/>
                </a:lnTo>
                <a:cubicBezTo>
                  <a:pt x="6993362" y="3433563"/>
                  <a:pt x="7002029" y="3433282"/>
                  <a:pt x="7080421" y="3447535"/>
                </a:cubicBezTo>
                <a:cubicBezTo>
                  <a:pt x="7101085" y="3451292"/>
                  <a:pt x="7121703" y="3455336"/>
                  <a:pt x="7142205" y="3459892"/>
                </a:cubicBezTo>
                <a:cubicBezTo>
                  <a:pt x="7158783" y="3463576"/>
                  <a:pt x="7174820" y="3469846"/>
                  <a:pt x="7191632" y="3472248"/>
                </a:cubicBezTo>
                <a:cubicBezTo>
                  <a:pt x="7232611" y="3478102"/>
                  <a:pt x="7274011" y="3480486"/>
                  <a:pt x="7315200" y="3484605"/>
                </a:cubicBezTo>
                <a:cubicBezTo>
                  <a:pt x="7327557" y="3488724"/>
                  <a:pt x="7339555" y="3494136"/>
                  <a:pt x="7352270" y="3496962"/>
                </a:cubicBezTo>
                <a:cubicBezTo>
                  <a:pt x="7414986" y="3510899"/>
                  <a:pt x="7487817" y="3515459"/>
                  <a:pt x="7549978" y="3521675"/>
                </a:cubicBezTo>
                <a:cubicBezTo>
                  <a:pt x="7595286" y="3517556"/>
                  <a:pt x="7648496" y="3535215"/>
                  <a:pt x="7685902" y="3509319"/>
                </a:cubicBezTo>
                <a:cubicBezTo>
                  <a:pt x="7713828" y="3489986"/>
                  <a:pt x="7695426" y="3440845"/>
                  <a:pt x="7710616" y="3410465"/>
                </a:cubicBezTo>
                <a:cubicBezTo>
                  <a:pt x="7725727" y="3380243"/>
                  <a:pt x="7740413" y="3356694"/>
                  <a:pt x="7747686" y="3323967"/>
                </a:cubicBezTo>
                <a:cubicBezTo>
                  <a:pt x="7753121" y="3299509"/>
                  <a:pt x="7752120" y="3273596"/>
                  <a:pt x="7760043" y="3249827"/>
                </a:cubicBezTo>
                <a:cubicBezTo>
                  <a:pt x="7764739" y="3235738"/>
                  <a:pt x="7778724" y="3226327"/>
                  <a:pt x="7784756" y="3212756"/>
                </a:cubicBezTo>
                <a:cubicBezTo>
                  <a:pt x="7833138" y="3103896"/>
                  <a:pt x="7778880" y="3169206"/>
                  <a:pt x="7846540" y="3101546"/>
                </a:cubicBezTo>
                <a:cubicBezTo>
                  <a:pt x="7850659" y="3089189"/>
                  <a:pt x="7852571" y="3075861"/>
                  <a:pt x="7858897" y="3064475"/>
                </a:cubicBezTo>
                <a:cubicBezTo>
                  <a:pt x="7873321" y="3038511"/>
                  <a:pt x="7898932" y="3018513"/>
                  <a:pt x="7908324" y="2990335"/>
                </a:cubicBezTo>
                <a:cubicBezTo>
                  <a:pt x="7916562" y="2965621"/>
                  <a:pt x="7914616" y="2934614"/>
                  <a:pt x="7933037" y="2916194"/>
                </a:cubicBezTo>
                <a:cubicBezTo>
                  <a:pt x="7976620" y="2872612"/>
                  <a:pt x="7962293" y="2894754"/>
                  <a:pt x="7982464" y="2854411"/>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D07A95C-2846-486F-8B29-971DF9F88D2F}"/>
              </a:ext>
            </a:extLst>
          </p:cNvPr>
          <p:cNvCxnSpPr/>
          <p:nvPr/>
        </p:nvCxnSpPr>
        <p:spPr>
          <a:xfrm>
            <a:off x="971600" y="1772816"/>
            <a:ext cx="0" cy="44644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C1ADFAA-F131-4F3E-A001-0117AE6DB7E6}"/>
              </a:ext>
            </a:extLst>
          </p:cNvPr>
          <p:cNvCxnSpPr>
            <a:cxnSpLocks/>
          </p:cNvCxnSpPr>
          <p:nvPr/>
        </p:nvCxnSpPr>
        <p:spPr>
          <a:xfrm flipH="1">
            <a:off x="971600" y="6237312"/>
            <a:ext cx="799940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8D3C992-6377-4E45-8CCD-57D55850F38B}"/>
              </a:ext>
            </a:extLst>
          </p:cNvPr>
          <p:cNvSpPr txBox="1"/>
          <p:nvPr/>
        </p:nvSpPr>
        <p:spPr>
          <a:xfrm>
            <a:off x="105086" y="3315058"/>
            <a:ext cx="910827" cy="646331"/>
          </a:xfrm>
          <a:prstGeom prst="rect">
            <a:avLst/>
          </a:prstGeom>
          <a:noFill/>
        </p:spPr>
        <p:txBody>
          <a:bodyPr wrap="none" rtlCol="0">
            <a:spAutoFit/>
          </a:bodyPr>
          <a:lstStyle/>
          <a:p>
            <a:r>
              <a:rPr lang="en-GB" b="1" dirty="0"/>
              <a:t>Activity</a:t>
            </a:r>
          </a:p>
          <a:p>
            <a:pPr algn="ctr"/>
            <a:r>
              <a:rPr lang="en-GB" b="1" dirty="0"/>
              <a:t>level</a:t>
            </a:r>
          </a:p>
        </p:txBody>
      </p:sp>
      <p:sp>
        <p:nvSpPr>
          <p:cNvPr id="14" name="TextBox 13">
            <a:extLst>
              <a:ext uri="{FF2B5EF4-FFF2-40B4-BE49-F238E27FC236}">
                <a16:creationId xmlns:a16="http://schemas.microsoft.com/office/drawing/2014/main" id="{D0D1A108-2B37-4228-9B23-FFC9ABCE727C}"/>
              </a:ext>
            </a:extLst>
          </p:cNvPr>
          <p:cNvSpPr txBox="1"/>
          <p:nvPr/>
        </p:nvSpPr>
        <p:spPr>
          <a:xfrm>
            <a:off x="8298568" y="6344116"/>
            <a:ext cx="657552" cy="369332"/>
          </a:xfrm>
          <a:prstGeom prst="rect">
            <a:avLst/>
          </a:prstGeom>
          <a:noFill/>
        </p:spPr>
        <p:txBody>
          <a:bodyPr wrap="none" rtlCol="0">
            <a:spAutoFit/>
          </a:bodyPr>
          <a:lstStyle/>
          <a:p>
            <a:r>
              <a:rPr lang="en-GB" b="1" dirty="0"/>
              <a:t>Time</a:t>
            </a:r>
          </a:p>
        </p:txBody>
      </p:sp>
      <p:sp>
        <p:nvSpPr>
          <p:cNvPr id="15" name="TextBox 14">
            <a:extLst>
              <a:ext uri="{FF2B5EF4-FFF2-40B4-BE49-F238E27FC236}">
                <a16:creationId xmlns:a16="http://schemas.microsoft.com/office/drawing/2014/main" id="{012FAFCC-6A2E-4B78-86E0-B898EDF6B68A}"/>
              </a:ext>
            </a:extLst>
          </p:cNvPr>
          <p:cNvSpPr txBox="1"/>
          <p:nvPr/>
        </p:nvSpPr>
        <p:spPr>
          <a:xfrm>
            <a:off x="5364088" y="1915187"/>
            <a:ext cx="950901" cy="369332"/>
          </a:xfrm>
          <a:prstGeom prst="rect">
            <a:avLst/>
          </a:prstGeom>
          <a:noFill/>
        </p:spPr>
        <p:txBody>
          <a:bodyPr wrap="none" rtlCol="0">
            <a:spAutoFit/>
          </a:bodyPr>
          <a:lstStyle/>
          <a:p>
            <a:r>
              <a:rPr lang="en-GB" b="1" dirty="0">
                <a:solidFill>
                  <a:srgbClr val="FF0000"/>
                </a:solidFill>
              </a:rPr>
              <a:t>“Boom”</a:t>
            </a:r>
          </a:p>
        </p:txBody>
      </p:sp>
      <p:sp>
        <p:nvSpPr>
          <p:cNvPr id="16" name="TextBox 15">
            <a:extLst>
              <a:ext uri="{FF2B5EF4-FFF2-40B4-BE49-F238E27FC236}">
                <a16:creationId xmlns:a16="http://schemas.microsoft.com/office/drawing/2014/main" id="{F87AD787-A4EE-4452-92AF-5E41159E46D9}"/>
              </a:ext>
            </a:extLst>
          </p:cNvPr>
          <p:cNvSpPr txBox="1"/>
          <p:nvPr/>
        </p:nvSpPr>
        <p:spPr>
          <a:xfrm>
            <a:off x="7444468" y="5664532"/>
            <a:ext cx="815095" cy="369332"/>
          </a:xfrm>
          <a:prstGeom prst="rect">
            <a:avLst/>
          </a:prstGeom>
          <a:noFill/>
        </p:spPr>
        <p:txBody>
          <a:bodyPr wrap="none" rtlCol="0">
            <a:spAutoFit/>
          </a:bodyPr>
          <a:lstStyle/>
          <a:p>
            <a:r>
              <a:rPr lang="en-GB" b="1" dirty="0">
                <a:solidFill>
                  <a:srgbClr val="FF0000"/>
                </a:solidFill>
              </a:rPr>
              <a:t>“Bust”</a:t>
            </a:r>
          </a:p>
        </p:txBody>
      </p:sp>
    </p:spTree>
    <p:extLst>
      <p:ext uri="{BB962C8B-B14F-4D97-AF65-F5344CB8AC3E}">
        <p14:creationId xmlns:p14="http://schemas.microsoft.com/office/powerpoint/2010/main" val="167881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0499" y="558503"/>
            <a:ext cx="7772400" cy="1330411"/>
          </a:xfrm>
          <a:prstGeom prst="rect">
            <a:avLst/>
          </a:prstGeom>
        </p:spPr>
        <p:txBody>
          <a:bodyPr/>
          <a:lstStyle>
            <a:lvl1pPr algn="ctr" defTabSz="895350" rtl="0" eaLnBrk="0" fontAlgn="base" hangingPunct="0">
              <a:spcBef>
                <a:spcPct val="0"/>
              </a:spcBef>
              <a:spcAft>
                <a:spcPct val="0"/>
              </a:spcAft>
              <a:defRPr sz="4400">
                <a:solidFill>
                  <a:schemeClr val="tx1"/>
                </a:solidFill>
                <a:latin typeface="Calibri" pitchFamily="34" charset="0"/>
                <a:ea typeface="+mj-ea"/>
                <a:cs typeface="+mj-cs"/>
              </a:defRPr>
            </a:lvl1pPr>
            <a:lvl2pPr algn="ctr" defTabSz="895350" rtl="0" eaLnBrk="0" fontAlgn="base" hangingPunct="0">
              <a:spcBef>
                <a:spcPct val="0"/>
              </a:spcBef>
              <a:spcAft>
                <a:spcPct val="0"/>
              </a:spcAft>
              <a:defRPr sz="4400">
                <a:solidFill>
                  <a:schemeClr val="accent2"/>
                </a:solidFill>
                <a:latin typeface="Arial" charset="0"/>
              </a:defRPr>
            </a:lvl2pPr>
            <a:lvl3pPr algn="ctr" defTabSz="895350" rtl="0" eaLnBrk="0" fontAlgn="base" hangingPunct="0">
              <a:spcBef>
                <a:spcPct val="0"/>
              </a:spcBef>
              <a:spcAft>
                <a:spcPct val="0"/>
              </a:spcAft>
              <a:defRPr sz="4400">
                <a:solidFill>
                  <a:schemeClr val="accent2"/>
                </a:solidFill>
                <a:latin typeface="Arial" charset="0"/>
              </a:defRPr>
            </a:lvl3pPr>
            <a:lvl4pPr algn="ctr" defTabSz="895350" rtl="0" eaLnBrk="0" fontAlgn="base" hangingPunct="0">
              <a:spcBef>
                <a:spcPct val="0"/>
              </a:spcBef>
              <a:spcAft>
                <a:spcPct val="0"/>
              </a:spcAft>
              <a:defRPr sz="4400">
                <a:solidFill>
                  <a:schemeClr val="accent2"/>
                </a:solidFill>
                <a:latin typeface="Arial" charset="0"/>
              </a:defRPr>
            </a:lvl4pPr>
            <a:lvl5pPr algn="ctr" defTabSz="895350" rtl="0" eaLnBrk="0" fontAlgn="base" hangingPunct="0">
              <a:spcBef>
                <a:spcPct val="0"/>
              </a:spcBef>
              <a:spcAft>
                <a:spcPct val="0"/>
              </a:spcAft>
              <a:defRPr sz="4400">
                <a:solidFill>
                  <a:schemeClr val="accent2"/>
                </a:solidFill>
                <a:latin typeface="Arial" charset="0"/>
              </a:defRPr>
            </a:lvl5pPr>
            <a:lvl6pPr marL="457200" algn="ctr" defTabSz="895350" rtl="0" eaLnBrk="0" fontAlgn="base" hangingPunct="0">
              <a:spcBef>
                <a:spcPct val="0"/>
              </a:spcBef>
              <a:spcAft>
                <a:spcPct val="0"/>
              </a:spcAft>
              <a:defRPr sz="4400">
                <a:solidFill>
                  <a:schemeClr val="accent2"/>
                </a:solidFill>
                <a:latin typeface="Arial" charset="0"/>
              </a:defRPr>
            </a:lvl6pPr>
            <a:lvl7pPr marL="914400" algn="ctr" defTabSz="895350" rtl="0" eaLnBrk="0" fontAlgn="base" hangingPunct="0">
              <a:spcBef>
                <a:spcPct val="0"/>
              </a:spcBef>
              <a:spcAft>
                <a:spcPct val="0"/>
              </a:spcAft>
              <a:defRPr sz="4400">
                <a:solidFill>
                  <a:schemeClr val="accent2"/>
                </a:solidFill>
                <a:latin typeface="Arial" charset="0"/>
              </a:defRPr>
            </a:lvl7pPr>
            <a:lvl8pPr marL="1371600" algn="ctr" defTabSz="895350" rtl="0" eaLnBrk="0" fontAlgn="base" hangingPunct="0">
              <a:spcBef>
                <a:spcPct val="0"/>
              </a:spcBef>
              <a:spcAft>
                <a:spcPct val="0"/>
              </a:spcAft>
              <a:defRPr sz="4400">
                <a:solidFill>
                  <a:schemeClr val="accent2"/>
                </a:solidFill>
                <a:latin typeface="Arial" charset="0"/>
              </a:defRPr>
            </a:lvl8pPr>
            <a:lvl9pPr marL="1828800" algn="ctr" defTabSz="895350" rtl="0" eaLnBrk="0" fontAlgn="base" hangingPunct="0">
              <a:spcBef>
                <a:spcPct val="0"/>
              </a:spcBef>
              <a:spcAft>
                <a:spcPct val="0"/>
              </a:spcAft>
              <a:defRPr sz="4400">
                <a:solidFill>
                  <a:schemeClr val="accent2"/>
                </a:solidFill>
                <a:latin typeface="Arial" charset="0"/>
              </a:defRPr>
            </a:lvl9pPr>
          </a:lstStyle>
          <a:p>
            <a:pPr algn="l"/>
            <a:r>
              <a:rPr lang="en-GB" sz="4000" dirty="0"/>
              <a:t>Prescribing exercise in the presence of pain: focus on pacing</a:t>
            </a:r>
          </a:p>
        </p:txBody>
      </p:sp>
      <p:cxnSp>
        <p:nvCxnSpPr>
          <p:cNvPr id="7" name="Straight Connector 6">
            <a:extLst>
              <a:ext uri="{FF2B5EF4-FFF2-40B4-BE49-F238E27FC236}">
                <a16:creationId xmlns:a16="http://schemas.microsoft.com/office/drawing/2014/main" id="{FD07A95C-2846-486F-8B29-971DF9F88D2F}"/>
              </a:ext>
            </a:extLst>
          </p:cNvPr>
          <p:cNvCxnSpPr/>
          <p:nvPr/>
        </p:nvCxnSpPr>
        <p:spPr>
          <a:xfrm>
            <a:off x="971600" y="1772816"/>
            <a:ext cx="0" cy="44644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C1ADFAA-F131-4F3E-A001-0117AE6DB7E6}"/>
              </a:ext>
            </a:extLst>
          </p:cNvPr>
          <p:cNvCxnSpPr>
            <a:cxnSpLocks/>
          </p:cNvCxnSpPr>
          <p:nvPr/>
        </p:nvCxnSpPr>
        <p:spPr>
          <a:xfrm flipH="1">
            <a:off x="971600" y="6237312"/>
            <a:ext cx="799940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8D3C992-6377-4E45-8CCD-57D55850F38B}"/>
              </a:ext>
            </a:extLst>
          </p:cNvPr>
          <p:cNvSpPr txBox="1"/>
          <p:nvPr/>
        </p:nvSpPr>
        <p:spPr>
          <a:xfrm>
            <a:off x="105086" y="3315058"/>
            <a:ext cx="910827" cy="646331"/>
          </a:xfrm>
          <a:prstGeom prst="rect">
            <a:avLst/>
          </a:prstGeom>
          <a:noFill/>
        </p:spPr>
        <p:txBody>
          <a:bodyPr wrap="none" rtlCol="0">
            <a:spAutoFit/>
          </a:bodyPr>
          <a:lstStyle/>
          <a:p>
            <a:r>
              <a:rPr lang="en-GB" b="1" dirty="0"/>
              <a:t>Activity</a:t>
            </a:r>
          </a:p>
          <a:p>
            <a:pPr algn="ctr"/>
            <a:r>
              <a:rPr lang="en-GB" b="1" dirty="0"/>
              <a:t>level</a:t>
            </a:r>
          </a:p>
        </p:txBody>
      </p:sp>
      <p:sp>
        <p:nvSpPr>
          <p:cNvPr id="14" name="TextBox 13">
            <a:extLst>
              <a:ext uri="{FF2B5EF4-FFF2-40B4-BE49-F238E27FC236}">
                <a16:creationId xmlns:a16="http://schemas.microsoft.com/office/drawing/2014/main" id="{D0D1A108-2B37-4228-9B23-FFC9ABCE727C}"/>
              </a:ext>
            </a:extLst>
          </p:cNvPr>
          <p:cNvSpPr txBox="1"/>
          <p:nvPr/>
        </p:nvSpPr>
        <p:spPr>
          <a:xfrm>
            <a:off x="8298568" y="6344116"/>
            <a:ext cx="657552" cy="369332"/>
          </a:xfrm>
          <a:prstGeom prst="rect">
            <a:avLst/>
          </a:prstGeom>
          <a:noFill/>
        </p:spPr>
        <p:txBody>
          <a:bodyPr wrap="none" rtlCol="0">
            <a:spAutoFit/>
          </a:bodyPr>
          <a:lstStyle/>
          <a:p>
            <a:r>
              <a:rPr lang="en-GB" b="1" dirty="0"/>
              <a:t>Time</a:t>
            </a:r>
          </a:p>
        </p:txBody>
      </p:sp>
      <p:sp>
        <p:nvSpPr>
          <p:cNvPr id="3" name="Freeform: Shape 2">
            <a:extLst>
              <a:ext uri="{FF2B5EF4-FFF2-40B4-BE49-F238E27FC236}">
                <a16:creationId xmlns:a16="http://schemas.microsoft.com/office/drawing/2014/main" id="{332A0990-8B8C-494E-8673-BA2C4E2C344E}"/>
              </a:ext>
            </a:extLst>
          </p:cNvPr>
          <p:cNvSpPr/>
          <p:nvPr/>
        </p:nvSpPr>
        <p:spPr>
          <a:xfrm>
            <a:off x="1015913" y="3638223"/>
            <a:ext cx="7735330" cy="1410068"/>
          </a:xfrm>
          <a:custGeom>
            <a:avLst/>
            <a:gdLst>
              <a:gd name="connsiteX0" fmla="*/ 0 w 7735330"/>
              <a:gd name="connsiteY0" fmla="*/ 1385354 h 1410068"/>
              <a:gd name="connsiteX1" fmla="*/ 135924 w 7735330"/>
              <a:gd name="connsiteY1" fmla="*/ 1397711 h 1410068"/>
              <a:gd name="connsiteX2" fmla="*/ 172994 w 7735330"/>
              <a:gd name="connsiteY2" fmla="*/ 1410068 h 1410068"/>
              <a:gd name="connsiteX3" fmla="*/ 716692 w 7735330"/>
              <a:gd name="connsiteY3" fmla="*/ 1397711 h 1410068"/>
              <a:gd name="connsiteX4" fmla="*/ 766119 w 7735330"/>
              <a:gd name="connsiteY4" fmla="*/ 1385354 h 1410068"/>
              <a:gd name="connsiteX5" fmla="*/ 840259 w 7735330"/>
              <a:gd name="connsiteY5" fmla="*/ 1372997 h 1410068"/>
              <a:gd name="connsiteX6" fmla="*/ 877330 w 7735330"/>
              <a:gd name="connsiteY6" fmla="*/ 1360641 h 1410068"/>
              <a:gd name="connsiteX7" fmla="*/ 926757 w 7735330"/>
              <a:gd name="connsiteY7" fmla="*/ 1348284 h 1410068"/>
              <a:gd name="connsiteX8" fmla="*/ 1000897 w 7735330"/>
              <a:gd name="connsiteY8" fmla="*/ 1323570 h 1410068"/>
              <a:gd name="connsiteX9" fmla="*/ 1050324 w 7735330"/>
              <a:gd name="connsiteY9" fmla="*/ 1311214 h 1410068"/>
              <a:gd name="connsiteX10" fmla="*/ 1223319 w 7735330"/>
              <a:gd name="connsiteY10" fmla="*/ 1261787 h 1410068"/>
              <a:gd name="connsiteX11" fmla="*/ 1346886 w 7735330"/>
              <a:gd name="connsiteY11" fmla="*/ 1249430 h 1410068"/>
              <a:gd name="connsiteX12" fmla="*/ 1421027 w 7735330"/>
              <a:gd name="connsiteY12" fmla="*/ 1237073 h 1410068"/>
              <a:gd name="connsiteX13" fmla="*/ 1519881 w 7735330"/>
              <a:gd name="connsiteY13" fmla="*/ 1224716 h 1410068"/>
              <a:gd name="connsiteX14" fmla="*/ 1594021 w 7735330"/>
              <a:gd name="connsiteY14" fmla="*/ 1200003 h 1410068"/>
              <a:gd name="connsiteX15" fmla="*/ 1631092 w 7735330"/>
              <a:gd name="connsiteY15" fmla="*/ 1187646 h 1410068"/>
              <a:gd name="connsiteX16" fmla="*/ 1767016 w 7735330"/>
              <a:gd name="connsiteY16" fmla="*/ 1162933 h 1410068"/>
              <a:gd name="connsiteX17" fmla="*/ 1902940 w 7735330"/>
              <a:gd name="connsiteY17" fmla="*/ 1138219 h 1410068"/>
              <a:gd name="connsiteX18" fmla="*/ 2174789 w 7735330"/>
              <a:gd name="connsiteY18" fmla="*/ 1113506 h 1410068"/>
              <a:gd name="connsiteX19" fmla="*/ 2236573 w 7735330"/>
              <a:gd name="connsiteY19" fmla="*/ 1101149 h 1410068"/>
              <a:gd name="connsiteX20" fmla="*/ 2310713 w 7735330"/>
              <a:gd name="connsiteY20" fmla="*/ 1088792 h 1410068"/>
              <a:gd name="connsiteX21" fmla="*/ 2347784 w 7735330"/>
              <a:gd name="connsiteY21" fmla="*/ 1076435 h 1410068"/>
              <a:gd name="connsiteX22" fmla="*/ 2458994 w 7735330"/>
              <a:gd name="connsiteY22" fmla="*/ 1051722 h 1410068"/>
              <a:gd name="connsiteX23" fmla="*/ 2570205 w 7735330"/>
              <a:gd name="connsiteY23" fmla="*/ 1027008 h 1410068"/>
              <a:gd name="connsiteX24" fmla="*/ 2631989 w 7735330"/>
              <a:gd name="connsiteY24" fmla="*/ 1014652 h 1410068"/>
              <a:gd name="connsiteX25" fmla="*/ 3015048 w 7735330"/>
              <a:gd name="connsiteY25" fmla="*/ 1002295 h 1410068"/>
              <a:gd name="connsiteX26" fmla="*/ 3175686 w 7735330"/>
              <a:gd name="connsiteY26" fmla="*/ 977581 h 1410068"/>
              <a:gd name="connsiteX27" fmla="*/ 3249827 w 7735330"/>
              <a:gd name="connsiteY27" fmla="*/ 952868 h 1410068"/>
              <a:gd name="connsiteX28" fmla="*/ 3385751 w 7735330"/>
              <a:gd name="connsiteY28" fmla="*/ 940511 h 1410068"/>
              <a:gd name="connsiteX29" fmla="*/ 3484605 w 7735330"/>
              <a:gd name="connsiteY29" fmla="*/ 928154 h 1410068"/>
              <a:gd name="connsiteX30" fmla="*/ 3768811 w 7735330"/>
              <a:gd name="connsiteY30" fmla="*/ 903441 h 1410068"/>
              <a:gd name="connsiteX31" fmla="*/ 4003589 w 7735330"/>
              <a:gd name="connsiteY31" fmla="*/ 878727 h 1410068"/>
              <a:gd name="connsiteX32" fmla="*/ 4040659 w 7735330"/>
              <a:gd name="connsiteY32" fmla="*/ 866370 h 1410068"/>
              <a:gd name="connsiteX33" fmla="*/ 4164227 w 7735330"/>
              <a:gd name="connsiteY33" fmla="*/ 841657 h 1410068"/>
              <a:gd name="connsiteX34" fmla="*/ 4201297 w 7735330"/>
              <a:gd name="connsiteY34" fmla="*/ 829300 h 1410068"/>
              <a:gd name="connsiteX35" fmla="*/ 4263081 w 7735330"/>
              <a:gd name="connsiteY35" fmla="*/ 816943 h 1410068"/>
              <a:gd name="connsiteX36" fmla="*/ 4337221 w 7735330"/>
              <a:gd name="connsiteY36" fmla="*/ 792230 h 1410068"/>
              <a:gd name="connsiteX37" fmla="*/ 4374292 w 7735330"/>
              <a:gd name="connsiteY37" fmla="*/ 767516 h 1410068"/>
              <a:gd name="connsiteX38" fmla="*/ 4423719 w 7735330"/>
              <a:gd name="connsiteY38" fmla="*/ 755160 h 1410068"/>
              <a:gd name="connsiteX39" fmla="*/ 4534930 w 7735330"/>
              <a:gd name="connsiteY39" fmla="*/ 705733 h 1410068"/>
              <a:gd name="connsiteX40" fmla="*/ 4572000 w 7735330"/>
              <a:gd name="connsiteY40" fmla="*/ 693376 h 1410068"/>
              <a:gd name="connsiteX41" fmla="*/ 4670854 w 7735330"/>
              <a:gd name="connsiteY41" fmla="*/ 656306 h 1410068"/>
              <a:gd name="connsiteX42" fmla="*/ 4720281 w 7735330"/>
              <a:gd name="connsiteY42" fmla="*/ 631592 h 1410068"/>
              <a:gd name="connsiteX43" fmla="*/ 4794421 w 7735330"/>
              <a:gd name="connsiteY43" fmla="*/ 606879 h 1410068"/>
              <a:gd name="connsiteX44" fmla="*/ 4831492 w 7735330"/>
              <a:gd name="connsiteY44" fmla="*/ 582165 h 1410068"/>
              <a:gd name="connsiteX45" fmla="*/ 4905632 w 7735330"/>
              <a:gd name="connsiteY45" fmla="*/ 557452 h 1410068"/>
              <a:gd name="connsiteX46" fmla="*/ 4942703 w 7735330"/>
              <a:gd name="connsiteY46" fmla="*/ 545095 h 1410068"/>
              <a:gd name="connsiteX47" fmla="*/ 4979773 w 7735330"/>
              <a:gd name="connsiteY47" fmla="*/ 532738 h 1410068"/>
              <a:gd name="connsiteX48" fmla="*/ 5152767 w 7735330"/>
              <a:gd name="connsiteY48" fmla="*/ 495668 h 1410068"/>
              <a:gd name="connsiteX49" fmla="*/ 5288692 w 7735330"/>
              <a:gd name="connsiteY49" fmla="*/ 483311 h 1410068"/>
              <a:gd name="connsiteX50" fmla="*/ 5350476 w 7735330"/>
              <a:gd name="connsiteY50" fmla="*/ 470954 h 1410068"/>
              <a:gd name="connsiteX51" fmla="*/ 5424616 w 7735330"/>
              <a:gd name="connsiteY51" fmla="*/ 458597 h 1410068"/>
              <a:gd name="connsiteX52" fmla="*/ 5511113 w 7735330"/>
              <a:gd name="connsiteY52" fmla="*/ 433884 h 1410068"/>
              <a:gd name="connsiteX53" fmla="*/ 5572897 w 7735330"/>
              <a:gd name="connsiteY53" fmla="*/ 421527 h 1410068"/>
              <a:gd name="connsiteX54" fmla="*/ 5647038 w 7735330"/>
              <a:gd name="connsiteY54" fmla="*/ 396814 h 1410068"/>
              <a:gd name="connsiteX55" fmla="*/ 5782962 w 7735330"/>
              <a:gd name="connsiteY55" fmla="*/ 359743 h 1410068"/>
              <a:gd name="connsiteX56" fmla="*/ 5820032 w 7735330"/>
              <a:gd name="connsiteY56" fmla="*/ 347387 h 1410068"/>
              <a:gd name="connsiteX57" fmla="*/ 5857103 w 7735330"/>
              <a:gd name="connsiteY57" fmla="*/ 322673 h 1410068"/>
              <a:gd name="connsiteX58" fmla="*/ 5931243 w 7735330"/>
              <a:gd name="connsiteY58" fmla="*/ 297960 h 1410068"/>
              <a:gd name="connsiteX59" fmla="*/ 5968313 w 7735330"/>
              <a:gd name="connsiteY59" fmla="*/ 285603 h 1410068"/>
              <a:gd name="connsiteX60" fmla="*/ 6091881 w 7735330"/>
              <a:gd name="connsiteY60" fmla="*/ 273246 h 1410068"/>
              <a:gd name="connsiteX61" fmla="*/ 6240162 w 7735330"/>
              <a:gd name="connsiteY61" fmla="*/ 223819 h 1410068"/>
              <a:gd name="connsiteX62" fmla="*/ 6314303 w 7735330"/>
              <a:gd name="connsiteY62" fmla="*/ 199106 h 1410068"/>
              <a:gd name="connsiteX63" fmla="*/ 6363730 w 7735330"/>
              <a:gd name="connsiteY63" fmla="*/ 186749 h 1410068"/>
              <a:gd name="connsiteX64" fmla="*/ 6536724 w 7735330"/>
              <a:gd name="connsiteY64" fmla="*/ 137322 h 1410068"/>
              <a:gd name="connsiteX65" fmla="*/ 6895070 w 7735330"/>
              <a:gd name="connsiteY65" fmla="*/ 124965 h 1410068"/>
              <a:gd name="connsiteX66" fmla="*/ 7142205 w 7735330"/>
              <a:gd name="connsiteY66" fmla="*/ 87895 h 1410068"/>
              <a:gd name="connsiteX67" fmla="*/ 7228703 w 7735330"/>
              <a:gd name="connsiteY67" fmla="*/ 63181 h 1410068"/>
              <a:gd name="connsiteX68" fmla="*/ 7290486 w 7735330"/>
              <a:gd name="connsiteY68" fmla="*/ 50825 h 1410068"/>
              <a:gd name="connsiteX69" fmla="*/ 7327557 w 7735330"/>
              <a:gd name="connsiteY69" fmla="*/ 38468 h 1410068"/>
              <a:gd name="connsiteX70" fmla="*/ 7525265 w 7735330"/>
              <a:gd name="connsiteY70" fmla="*/ 13754 h 1410068"/>
              <a:gd name="connsiteX71" fmla="*/ 7574692 w 7735330"/>
              <a:gd name="connsiteY71" fmla="*/ 1397 h 1410068"/>
              <a:gd name="connsiteX72" fmla="*/ 7735330 w 7735330"/>
              <a:gd name="connsiteY72" fmla="*/ 1397 h 141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735330" h="1410068">
                <a:moveTo>
                  <a:pt x="0" y="1385354"/>
                </a:moveTo>
                <a:cubicBezTo>
                  <a:pt x="45308" y="1389473"/>
                  <a:pt x="90886" y="1391277"/>
                  <a:pt x="135924" y="1397711"/>
                </a:cubicBezTo>
                <a:cubicBezTo>
                  <a:pt x="148818" y="1399553"/>
                  <a:pt x="159969" y="1410068"/>
                  <a:pt x="172994" y="1410068"/>
                </a:cubicBezTo>
                <a:cubicBezTo>
                  <a:pt x="354273" y="1410068"/>
                  <a:pt x="535459" y="1401830"/>
                  <a:pt x="716692" y="1397711"/>
                </a:cubicBezTo>
                <a:cubicBezTo>
                  <a:pt x="733168" y="1393592"/>
                  <a:pt x="749466" y="1388685"/>
                  <a:pt x="766119" y="1385354"/>
                </a:cubicBezTo>
                <a:cubicBezTo>
                  <a:pt x="790687" y="1380440"/>
                  <a:pt x="815801" y="1378432"/>
                  <a:pt x="840259" y="1372997"/>
                </a:cubicBezTo>
                <a:cubicBezTo>
                  <a:pt x="852974" y="1370171"/>
                  <a:pt x="864806" y="1364219"/>
                  <a:pt x="877330" y="1360641"/>
                </a:cubicBezTo>
                <a:cubicBezTo>
                  <a:pt x="893659" y="1355976"/>
                  <a:pt x="910491" y="1353164"/>
                  <a:pt x="926757" y="1348284"/>
                </a:cubicBezTo>
                <a:cubicBezTo>
                  <a:pt x="951709" y="1340798"/>
                  <a:pt x="975624" y="1329888"/>
                  <a:pt x="1000897" y="1323570"/>
                </a:cubicBezTo>
                <a:cubicBezTo>
                  <a:pt x="1017373" y="1319451"/>
                  <a:pt x="1034058" y="1316094"/>
                  <a:pt x="1050324" y="1311214"/>
                </a:cubicBezTo>
                <a:cubicBezTo>
                  <a:pt x="1103019" y="1295406"/>
                  <a:pt x="1169166" y="1267202"/>
                  <a:pt x="1223319" y="1261787"/>
                </a:cubicBezTo>
                <a:cubicBezTo>
                  <a:pt x="1264508" y="1257668"/>
                  <a:pt x="1305811" y="1254564"/>
                  <a:pt x="1346886" y="1249430"/>
                </a:cubicBezTo>
                <a:cubicBezTo>
                  <a:pt x="1371747" y="1246322"/>
                  <a:pt x="1396224" y="1240616"/>
                  <a:pt x="1421027" y="1237073"/>
                </a:cubicBezTo>
                <a:cubicBezTo>
                  <a:pt x="1453901" y="1232377"/>
                  <a:pt x="1486930" y="1228835"/>
                  <a:pt x="1519881" y="1224716"/>
                </a:cubicBezTo>
                <a:lnTo>
                  <a:pt x="1594021" y="1200003"/>
                </a:lnTo>
                <a:cubicBezTo>
                  <a:pt x="1606378" y="1195884"/>
                  <a:pt x="1618320" y="1190201"/>
                  <a:pt x="1631092" y="1187646"/>
                </a:cubicBezTo>
                <a:cubicBezTo>
                  <a:pt x="1717444" y="1170375"/>
                  <a:pt x="1672159" y="1178742"/>
                  <a:pt x="1767016" y="1162933"/>
                </a:cubicBezTo>
                <a:cubicBezTo>
                  <a:pt x="1829424" y="1142130"/>
                  <a:pt x="1806880" y="1146952"/>
                  <a:pt x="1902940" y="1138219"/>
                </a:cubicBezTo>
                <a:cubicBezTo>
                  <a:pt x="2048184" y="1125015"/>
                  <a:pt x="2053536" y="1132160"/>
                  <a:pt x="2174789" y="1113506"/>
                </a:cubicBezTo>
                <a:cubicBezTo>
                  <a:pt x="2195547" y="1110312"/>
                  <a:pt x="2215909" y="1104906"/>
                  <a:pt x="2236573" y="1101149"/>
                </a:cubicBezTo>
                <a:cubicBezTo>
                  <a:pt x="2261223" y="1096667"/>
                  <a:pt x="2286255" y="1094227"/>
                  <a:pt x="2310713" y="1088792"/>
                </a:cubicBezTo>
                <a:cubicBezTo>
                  <a:pt x="2323428" y="1085966"/>
                  <a:pt x="2335147" y="1079594"/>
                  <a:pt x="2347784" y="1076435"/>
                </a:cubicBezTo>
                <a:cubicBezTo>
                  <a:pt x="2449717" y="1050952"/>
                  <a:pt x="2370192" y="1077094"/>
                  <a:pt x="2458994" y="1051722"/>
                </a:cubicBezTo>
                <a:cubicBezTo>
                  <a:pt x="2554306" y="1024490"/>
                  <a:pt x="2416910" y="1054879"/>
                  <a:pt x="2570205" y="1027008"/>
                </a:cubicBezTo>
                <a:cubicBezTo>
                  <a:pt x="2590869" y="1023251"/>
                  <a:pt x="2611019" y="1015817"/>
                  <a:pt x="2631989" y="1014652"/>
                </a:cubicBezTo>
                <a:cubicBezTo>
                  <a:pt x="2759545" y="1007566"/>
                  <a:pt x="2887362" y="1006414"/>
                  <a:pt x="3015048" y="1002295"/>
                </a:cubicBezTo>
                <a:cubicBezTo>
                  <a:pt x="3033342" y="999682"/>
                  <a:pt x="3152823" y="983297"/>
                  <a:pt x="3175686" y="977581"/>
                </a:cubicBezTo>
                <a:cubicBezTo>
                  <a:pt x="3200959" y="971263"/>
                  <a:pt x="3223884" y="955227"/>
                  <a:pt x="3249827" y="952868"/>
                </a:cubicBezTo>
                <a:lnTo>
                  <a:pt x="3385751" y="940511"/>
                </a:lnTo>
                <a:cubicBezTo>
                  <a:pt x="3418776" y="937035"/>
                  <a:pt x="3451552" y="931353"/>
                  <a:pt x="3484605" y="928154"/>
                </a:cubicBezTo>
                <a:cubicBezTo>
                  <a:pt x="3579256" y="918994"/>
                  <a:pt x="3674300" y="913943"/>
                  <a:pt x="3768811" y="903441"/>
                </a:cubicBezTo>
                <a:cubicBezTo>
                  <a:pt x="3921163" y="886513"/>
                  <a:pt x="3842908" y="894795"/>
                  <a:pt x="4003589" y="878727"/>
                </a:cubicBezTo>
                <a:cubicBezTo>
                  <a:pt x="4015946" y="874608"/>
                  <a:pt x="4027967" y="869299"/>
                  <a:pt x="4040659" y="866370"/>
                </a:cubicBezTo>
                <a:cubicBezTo>
                  <a:pt x="4081588" y="856925"/>
                  <a:pt x="4124378" y="854940"/>
                  <a:pt x="4164227" y="841657"/>
                </a:cubicBezTo>
                <a:cubicBezTo>
                  <a:pt x="4176584" y="837538"/>
                  <a:pt x="4188661" y="832459"/>
                  <a:pt x="4201297" y="829300"/>
                </a:cubicBezTo>
                <a:cubicBezTo>
                  <a:pt x="4221672" y="824206"/>
                  <a:pt x="4242819" y="822469"/>
                  <a:pt x="4263081" y="816943"/>
                </a:cubicBezTo>
                <a:cubicBezTo>
                  <a:pt x="4288213" y="810089"/>
                  <a:pt x="4315546" y="806680"/>
                  <a:pt x="4337221" y="792230"/>
                </a:cubicBezTo>
                <a:cubicBezTo>
                  <a:pt x="4349578" y="783992"/>
                  <a:pt x="4360642" y="773366"/>
                  <a:pt x="4374292" y="767516"/>
                </a:cubicBezTo>
                <a:cubicBezTo>
                  <a:pt x="4389902" y="760826"/>
                  <a:pt x="4407243" y="759279"/>
                  <a:pt x="4423719" y="755160"/>
                </a:cubicBezTo>
                <a:cubicBezTo>
                  <a:pt x="4482465" y="715995"/>
                  <a:pt x="4446698" y="735143"/>
                  <a:pt x="4534930" y="705733"/>
                </a:cubicBezTo>
                <a:cubicBezTo>
                  <a:pt x="4547287" y="701614"/>
                  <a:pt x="4561163" y="700601"/>
                  <a:pt x="4572000" y="693376"/>
                </a:cubicBezTo>
                <a:cubicBezTo>
                  <a:pt x="4626545" y="657012"/>
                  <a:pt x="4594507" y="671574"/>
                  <a:pt x="4670854" y="656306"/>
                </a:cubicBezTo>
                <a:cubicBezTo>
                  <a:pt x="4687330" y="648068"/>
                  <a:pt x="4703178" y="638433"/>
                  <a:pt x="4720281" y="631592"/>
                </a:cubicBezTo>
                <a:cubicBezTo>
                  <a:pt x="4744468" y="621917"/>
                  <a:pt x="4794421" y="606879"/>
                  <a:pt x="4794421" y="606879"/>
                </a:cubicBezTo>
                <a:cubicBezTo>
                  <a:pt x="4806778" y="598641"/>
                  <a:pt x="4817921" y="588197"/>
                  <a:pt x="4831492" y="582165"/>
                </a:cubicBezTo>
                <a:cubicBezTo>
                  <a:pt x="4855297" y="571585"/>
                  <a:pt x="4880919" y="565690"/>
                  <a:pt x="4905632" y="557452"/>
                </a:cubicBezTo>
                <a:lnTo>
                  <a:pt x="4942703" y="545095"/>
                </a:lnTo>
                <a:cubicBezTo>
                  <a:pt x="4955060" y="540976"/>
                  <a:pt x="4967137" y="535897"/>
                  <a:pt x="4979773" y="532738"/>
                </a:cubicBezTo>
                <a:cubicBezTo>
                  <a:pt x="5048880" y="515462"/>
                  <a:pt x="5084996" y="503641"/>
                  <a:pt x="5152767" y="495668"/>
                </a:cubicBezTo>
                <a:cubicBezTo>
                  <a:pt x="5197951" y="490352"/>
                  <a:pt x="5243384" y="487430"/>
                  <a:pt x="5288692" y="483311"/>
                </a:cubicBezTo>
                <a:lnTo>
                  <a:pt x="5350476" y="470954"/>
                </a:lnTo>
                <a:cubicBezTo>
                  <a:pt x="5375126" y="466472"/>
                  <a:pt x="5400048" y="463510"/>
                  <a:pt x="5424616" y="458597"/>
                </a:cubicBezTo>
                <a:cubicBezTo>
                  <a:pt x="5540194" y="435482"/>
                  <a:pt x="5416888" y="457441"/>
                  <a:pt x="5511113" y="433884"/>
                </a:cubicBezTo>
                <a:cubicBezTo>
                  <a:pt x="5531488" y="428790"/>
                  <a:pt x="5552634" y="427053"/>
                  <a:pt x="5572897" y="421527"/>
                </a:cubicBezTo>
                <a:cubicBezTo>
                  <a:pt x="5598030" y="414673"/>
                  <a:pt x="5621493" y="401923"/>
                  <a:pt x="5647038" y="396814"/>
                </a:cubicBezTo>
                <a:cubicBezTo>
                  <a:pt x="5734370" y="379347"/>
                  <a:pt x="5688891" y="391100"/>
                  <a:pt x="5782962" y="359743"/>
                </a:cubicBezTo>
                <a:lnTo>
                  <a:pt x="5820032" y="347387"/>
                </a:lnTo>
                <a:cubicBezTo>
                  <a:pt x="5832389" y="339149"/>
                  <a:pt x="5843532" y="328705"/>
                  <a:pt x="5857103" y="322673"/>
                </a:cubicBezTo>
                <a:cubicBezTo>
                  <a:pt x="5880908" y="312093"/>
                  <a:pt x="5906530" y="306198"/>
                  <a:pt x="5931243" y="297960"/>
                </a:cubicBezTo>
                <a:cubicBezTo>
                  <a:pt x="5943600" y="293841"/>
                  <a:pt x="5955353" y="286899"/>
                  <a:pt x="5968313" y="285603"/>
                </a:cubicBezTo>
                <a:lnTo>
                  <a:pt x="6091881" y="273246"/>
                </a:lnTo>
                <a:lnTo>
                  <a:pt x="6240162" y="223819"/>
                </a:lnTo>
                <a:lnTo>
                  <a:pt x="6314303" y="199106"/>
                </a:lnTo>
                <a:cubicBezTo>
                  <a:pt x="6330779" y="194987"/>
                  <a:pt x="6347464" y="191629"/>
                  <a:pt x="6363730" y="186749"/>
                </a:cubicBezTo>
                <a:cubicBezTo>
                  <a:pt x="6406176" y="174015"/>
                  <a:pt x="6495934" y="138729"/>
                  <a:pt x="6536724" y="137322"/>
                </a:cubicBezTo>
                <a:lnTo>
                  <a:pt x="6895070" y="124965"/>
                </a:lnTo>
                <a:cubicBezTo>
                  <a:pt x="6967989" y="117673"/>
                  <a:pt x="7071855" y="111345"/>
                  <a:pt x="7142205" y="87895"/>
                </a:cubicBezTo>
                <a:cubicBezTo>
                  <a:pt x="7183484" y="74135"/>
                  <a:pt x="7182159" y="73524"/>
                  <a:pt x="7228703" y="63181"/>
                </a:cubicBezTo>
                <a:cubicBezTo>
                  <a:pt x="7249205" y="58625"/>
                  <a:pt x="7270111" y="55919"/>
                  <a:pt x="7290486" y="50825"/>
                </a:cubicBezTo>
                <a:cubicBezTo>
                  <a:pt x="7303123" y="47666"/>
                  <a:pt x="7314709" y="40609"/>
                  <a:pt x="7327557" y="38468"/>
                </a:cubicBezTo>
                <a:cubicBezTo>
                  <a:pt x="7575198" y="-2806"/>
                  <a:pt x="7317912" y="51455"/>
                  <a:pt x="7525265" y="13754"/>
                </a:cubicBezTo>
                <a:cubicBezTo>
                  <a:pt x="7541974" y="10716"/>
                  <a:pt x="7557739" y="2394"/>
                  <a:pt x="7574692" y="1397"/>
                </a:cubicBezTo>
                <a:cubicBezTo>
                  <a:pt x="7628146" y="-1747"/>
                  <a:pt x="7681784" y="1397"/>
                  <a:pt x="7735330" y="139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39284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F5D06F-EB5D-204A-BB08-6A55E5C8ADBC}"/>
              </a:ext>
            </a:extLst>
          </p:cNvPr>
          <p:cNvSpPr>
            <a:spLocks noGrp="1"/>
          </p:cNvSpPr>
          <p:nvPr>
            <p:ph type="title"/>
          </p:nvPr>
        </p:nvSpPr>
        <p:spPr/>
        <p:txBody>
          <a:bodyPr/>
          <a:lstStyle/>
          <a:p>
            <a:r>
              <a:rPr lang="en-GB" dirty="0"/>
              <a:t>Exercise advice and resources</a:t>
            </a:r>
          </a:p>
        </p:txBody>
      </p:sp>
      <p:sp>
        <p:nvSpPr>
          <p:cNvPr id="6" name="Content Placeholder 5">
            <a:extLst>
              <a:ext uri="{FF2B5EF4-FFF2-40B4-BE49-F238E27FC236}">
                <a16:creationId xmlns:a16="http://schemas.microsoft.com/office/drawing/2014/main" id="{48E3BBB2-C109-9E49-88B9-46142144A2AC}"/>
              </a:ext>
            </a:extLst>
          </p:cNvPr>
          <p:cNvSpPr>
            <a:spLocks noGrp="1"/>
          </p:cNvSpPr>
          <p:nvPr>
            <p:ph sz="half" idx="1"/>
          </p:nvPr>
        </p:nvSpPr>
        <p:spPr/>
        <p:txBody>
          <a:bodyPr/>
          <a:lstStyle/>
          <a:p>
            <a:r>
              <a:rPr lang="en-GB" dirty="0">
                <a:hlinkClick r:id="rId3"/>
              </a:rPr>
              <a:t>Keele Pain Recorder app</a:t>
            </a:r>
            <a:endParaRPr lang="en-GB" dirty="0"/>
          </a:p>
          <a:p>
            <a:r>
              <a:rPr lang="en-GB" dirty="0"/>
              <a:t>Chartered Society of Physiotherapists: </a:t>
            </a:r>
            <a:r>
              <a:rPr lang="en-GB" dirty="0">
                <a:hlinkClick r:id="rId4"/>
              </a:rPr>
              <a:t>“Love activity, hate exercise?”</a:t>
            </a:r>
            <a:endParaRPr lang="en-GB" dirty="0"/>
          </a:p>
          <a:p>
            <a:r>
              <a:rPr lang="en-GB" dirty="0">
                <a:hlinkClick r:id="rId5"/>
              </a:rPr>
              <a:t>Sheffield aches and pains website</a:t>
            </a:r>
            <a:endParaRPr lang="en-GB" dirty="0"/>
          </a:p>
          <a:p>
            <a:r>
              <a:rPr lang="en-GB" dirty="0">
                <a:hlinkClick r:id="rId6"/>
              </a:rPr>
              <a:t>Escape pain</a:t>
            </a:r>
            <a:endParaRPr lang="en-GB" dirty="0"/>
          </a:p>
          <a:p>
            <a:r>
              <a:rPr lang="en-GB" dirty="0"/>
              <a:t>Local resources – walking groups, </a:t>
            </a:r>
            <a:r>
              <a:rPr lang="en-GB" dirty="0" err="1"/>
              <a:t>aquafit</a:t>
            </a:r>
            <a:r>
              <a:rPr lang="en-GB" dirty="0"/>
              <a:t>, cycling etc</a:t>
            </a:r>
          </a:p>
        </p:txBody>
      </p:sp>
    </p:spTree>
    <p:extLst>
      <p:ext uri="{BB962C8B-B14F-4D97-AF65-F5344CB8AC3E}">
        <p14:creationId xmlns:p14="http://schemas.microsoft.com/office/powerpoint/2010/main" val="77327831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What is Osteoarthritis?</a:t>
            </a:r>
            <a:br>
              <a:rPr lang="en-GB" sz="4000" dirty="0"/>
            </a:br>
            <a:r>
              <a:rPr lang="en-GB" sz="2700" dirty="0">
                <a:solidFill>
                  <a:srgbClr val="FF0000"/>
                </a:solidFill>
              </a:rPr>
              <a:t>(Trios or small groups 10 mins)</a:t>
            </a:r>
          </a:p>
        </p:txBody>
      </p:sp>
      <p:sp>
        <p:nvSpPr>
          <p:cNvPr id="3" name="Content Placeholder 2"/>
          <p:cNvSpPr>
            <a:spLocks noGrp="1"/>
          </p:cNvSpPr>
          <p:nvPr>
            <p:ph sz="half" idx="1"/>
          </p:nvPr>
        </p:nvSpPr>
        <p:spPr/>
        <p:txBody>
          <a:bodyPr/>
          <a:lstStyle/>
          <a:p>
            <a:r>
              <a:rPr lang="en-GB" dirty="0"/>
              <a:t>What is your understanding of osteoarthritis?</a:t>
            </a:r>
          </a:p>
          <a:p>
            <a:r>
              <a:rPr lang="en-GB" dirty="0"/>
              <a:t>Who does it affect?</a:t>
            </a:r>
          </a:p>
          <a:p>
            <a:r>
              <a:rPr lang="en-GB" dirty="0"/>
              <a:t>What are the causes?</a:t>
            </a:r>
          </a:p>
          <a:p>
            <a:r>
              <a:rPr lang="en-GB" dirty="0"/>
              <a:t>What structures are involved?</a:t>
            </a:r>
          </a:p>
          <a:p>
            <a:pPr marL="0" indent="0">
              <a:buNone/>
            </a:pPr>
            <a:endParaRPr lang="en-GB" dirty="0"/>
          </a:p>
        </p:txBody>
      </p:sp>
    </p:spTree>
    <p:extLst>
      <p:ext uri="{BB962C8B-B14F-4D97-AF65-F5344CB8AC3E}">
        <p14:creationId xmlns:p14="http://schemas.microsoft.com/office/powerpoint/2010/main" val="1891947162"/>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Summary of exercise management</a:t>
            </a:r>
          </a:p>
        </p:txBody>
      </p:sp>
      <p:sp>
        <p:nvSpPr>
          <p:cNvPr id="3" name="Content Placeholder 2"/>
          <p:cNvSpPr>
            <a:spLocks noGrp="1"/>
          </p:cNvSpPr>
          <p:nvPr>
            <p:ph sz="half" idx="1"/>
          </p:nvPr>
        </p:nvSpPr>
        <p:spPr/>
        <p:txBody>
          <a:bodyPr/>
          <a:lstStyle/>
          <a:p>
            <a:r>
              <a:rPr lang="en-GB" dirty="0"/>
              <a:t>Exercise and regular physical activity is recommended for everyone with OA</a:t>
            </a:r>
          </a:p>
          <a:p>
            <a:r>
              <a:rPr lang="en-GB" dirty="0"/>
              <a:t>Exercise has many associated benefits for people with OA and other long-term conditions</a:t>
            </a:r>
          </a:p>
          <a:p>
            <a:r>
              <a:rPr lang="en-GB" dirty="0"/>
              <a:t>We can influence and address many barriers to exercise and regular physical activity such as unhelpful beliefs about exercising</a:t>
            </a:r>
          </a:p>
        </p:txBody>
      </p:sp>
    </p:spTree>
    <p:extLst>
      <p:ext uri="{BB962C8B-B14F-4D97-AF65-F5344CB8AC3E}">
        <p14:creationId xmlns:p14="http://schemas.microsoft.com/office/powerpoint/2010/main" val="2400505781"/>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715E4-063F-AF45-BBD6-84731868AFBF}"/>
              </a:ext>
            </a:extLst>
          </p:cNvPr>
          <p:cNvSpPr>
            <a:spLocks noGrp="1"/>
          </p:cNvSpPr>
          <p:nvPr>
            <p:ph type="title"/>
          </p:nvPr>
        </p:nvSpPr>
        <p:spPr/>
        <p:txBody>
          <a:bodyPr/>
          <a:lstStyle/>
          <a:p>
            <a:r>
              <a:rPr lang="en-GB" dirty="0"/>
              <a:t>Key messages</a:t>
            </a:r>
          </a:p>
        </p:txBody>
      </p:sp>
      <p:sp>
        <p:nvSpPr>
          <p:cNvPr id="3" name="Content Placeholder 2">
            <a:extLst>
              <a:ext uri="{FF2B5EF4-FFF2-40B4-BE49-F238E27FC236}">
                <a16:creationId xmlns:a16="http://schemas.microsoft.com/office/drawing/2014/main" id="{F6F2F90E-1BBE-304E-93C3-2F8D6B69AFB6}"/>
              </a:ext>
            </a:extLst>
          </p:cNvPr>
          <p:cNvSpPr>
            <a:spLocks noGrp="1"/>
          </p:cNvSpPr>
          <p:nvPr>
            <p:ph sz="half" idx="1"/>
          </p:nvPr>
        </p:nvSpPr>
        <p:spPr>
          <a:xfrm>
            <a:off x="457200" y="1195754"/>
            <a:ext cx="8229600" cy="3965173"/>
          </a:xfrm>
        </p:spPr>
        <p:txBody>
          <a:bodyPr/>
          <a:lstStyle/>
          <a:p>
            <a:r>
              <a:rPr lang="en-GB" dirty="0"/>
              <a:t>OA has a big impact on patients and society</a:t>
            </a:r>
          </a:p>
          <a:p>
            <a:r>
              <a:rPr lang="en-GB" dirty="0"/>
              <a:t>A lot can be done to restore and preserve function – holistic approaches</a:t>
            </a:r>
          </a:p>
          <a:p>
            <a:r>
              <a:rPr lang="en-GB" dirty="0"/>
              <a:t>Surgery is not the outcome for most</a:t>
            </a:r>
          </a:p>
          <a:p>
            <a:r>
              <a:rPr lang="en-GB" dirty="0"/>
              <a:t>Supported self-management is the goal</a:t>
            </a:r>
          </a:p>
          <a:p>
            <a:r>
              <a:rPr lang="en-GB" dirty="0"/>
              <a:t>Good explanations and positive messages from the outset are essential</a:t>
            </a:r>
          </a:p>
          <a:p>
            <a:r>
              <a:rPr lang="en-GB" dirty="0"/>
              <a:t>Link to resources at: </a:t>
            </a:r>
            <a:r>
              <a:rPr lang="en-GB" dirty="0">
                <a:hlinkClick r:id="rId3"/>
              </a:rPr>
              <a:t>https://jigsaw-</a:t>
            </a:r>
            <a:r>
              <a:rPr lang="en-GB" dirty="0" err="1">
                <a:hlinkClick r:id="rId3"/>
              </a:rPr>
              <a:t>e.com</a:t>
            </a:r>
            <a:endParaRPr lang="en-GB" dirty="0"/>
          </a:p>
        </p:txBody>
      </p:sp>
    </p:spTree>
    <p:extLst>
      <p:ext uri="{BB962C8B-B14F-4D97-AF65-F5344CB8AC3E}">
        <p14:creationId xmlns:p14="http://schemas.microsoft.com/office/powerpoint/2010/main" val="399516712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2F63-2B16-0642-93D3-32D6B4E3F3A6}"/>
              </a:ext>
            </a:extLst>
          </p:cNvPr>
          <p:cNvSpPr>
            <a:spLocks noGrp="1"/>
          </p:cNvSpPr>
          <p:nvPr>
            <p:ph type="title"/>
          </p:nvPr>
        </p:nvSpPr>
        <p:spPr/>
        <p:txBody>
          <a:bodyPr/>
          <a:lstStyle/>
          <a:p>
            <a:r>
              <a:rPr lang="en-US" dirty="0"/>
              <a:t>Share ideas with wider group</a:t>
            </a:r>
          </a:p>
        </p:txBody>
      </p:sp>
      <p:sp>
        <p:nvSpPr>
          <p:cNvPr id="3" name="Content Placeholder 2">
            <a:extLst>
              <a:ext uri="{FF2B5EF4-FFF2-40B4-BE49-F238E27FC236}">
                <a16:creationId xmlns:a16="http://schemas.microsoft.com/office/drawing/2014/main" id="{1F696472-1708-C646-B06D-2D054B596999}"/>
              </a:ext>
            </a:extLst>
          </p:cNvPr>
          <p:cNvSpPr>
            <a:spLocks noGrp="1"/>
          </p:cNvSpPr>
          <p:nvPr>
            <p:ph sz="half" idx="1"/>
          </p:nvPr>
        </p:nvSpPr>
        <p:spPr/>
        <p:txBody>
          <a:bodyPr/>
          <a:lstStyle/>
          <a:p>
            <a:r>
              <a:rPr lang="en-US" dirty="0"/>
              <a:t>Flip chart?</a:t>
            </a:r>
          </a:p>
          <a:p>
            <a:r>
              <a:rPr lang="en-US" dirty="0"/>
              <a:t>Capture few words/concepts?</a:t>
            </a:r>
          </a:p>
        </p:txBody>
      </p:sp>
    </p:spTree>
    <p:extLst>
      <p:ext uri="{BB962C8B-B14F-4D97-AF65-F5344CB8AC3E}">
        <p14:creationId xmlns:p14="http://schemas.microsoft.com/office/powerpoint/2010/main" val="208460986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88FD384-583B-4C49-8740-210DBA61E354}"/>
              </a:ext>
            </a:extLst>
          </p:cNvPr>
          <p:cNvPicPr>
            <a:picLocks noChangeAspect="1" noChangeArrowheads="1"/>
          </p:cNvPicPr>
          <p:nvPr/>
        </p:nvPicPr>
        <p:blipFill rotWithShape="1">
          <a:blip r:embed="rId3" cstate="print"/>
          <a:srcRect b="662"/>
          <a:stretch/>
        </p:blipFill>
        <p:spPr bwMode="auto">
          <a:xfrm>
            <a:off x="20" y="10"/>
            <a:ext cx="9143980" cy="6857990"/>
          </a:xfrm>
          <a:prstGeom prst="rect">
            <a:avLst/>
          </a:prstGeom>
          <a:noFill/>
        </p:spPr>
      </p:pic>
    </p:spTree>
    <p:extLst>
      <p:ext uri="{BB962C8B-B14F-4D97-AF65-F5344CB8AC3E}">
        <p14:creationId xmlns:p14="http://schemas.microsoft.com/office/powerpoint/2010/main" val="4218893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BA682C-5275-B140-88AF-21ED6B8F9930}"/>
              </a:ext>
            </a:extLst>
          </p:cNvPr>
          <p:cNvPicPr>
            <a:picLocks noChangeAspect="1"/>
          </p:cNvPicPr>
          <p:nvPr/>
        </p:nvPicPr>
        <p:blipFill rotWithShape="1">
          <a:blip r:embed="rId3"/>
          <a:srcRect/>
          <a:stretch/>
        </p:blipFill>
        <p:spPr>
          <a:xfrm>
            <a:off x="20" y="10"/>
            <a:ext cx="9143980" cy="6857990"/>
          </a:xfrm>
          <a:prstGeom prst="rect">
            <a:avLst/>
          </a:prstGeom>
        </p:spPr>
      </p:pic>
    </p:spTree>
    <p:extLst>
      <p:ext uri="{BB962C8B-B14F-4D97-AF65-F5344CB8AC3E}">
        <p14:creationId xmlns:p14="http://schemas.microsoft.com/office/powerpoint/2010/main" val="1789464607"/>
      </p:ext>
    </p:extLst>
  </p:cSld>
  <p:clrMapOvr>
    <a:masterClrMapping/>
  </p:clrMapOvr>
</p:sld>
</file>

<file path=ppt/theme/theme1.xml><?xml version="1.0" encoding="utf-8"?>
<a:theme xmlns:a="http://schemas.openxmlformats.org/drawingml/2006/main" name="Keele_STANDARD_PowerPoint">
  <a:themeElements>
    <a:clrScheme name="Custom 5">
      <a:dk1>
        <a:srgbClr val="253244"/>
      </a:dk1>
      <a:lt1>
        <a:sysClr val="window" lastClr="FFFFFF"/>
      </a:lt1>
      <a:dk2>
        <a:srgbClr val="FFFFFF"/>
      </a:dk2>
      <a:lt2>
        <a:srgbClr val="FFFFFF"/>
      </a:lt2>
      <a:accent1>
        <a:srgbClr val="0089BD"/>
      </a:accent1>
      <a:accent2>
        <a:srgbClr val="00A1AC"/>
      </a:accent2>
      <a:accent3>
        <a:srgbClr val="B6CC32"/>
      </a:accent3>
      <a:accent4>
        <a:srgbClr val="6B2E81"/>
      </a:accent4>
      <a:accent5>
        <a:srgbClr val="004C72"/>
      </a:accent5>
      <a:accent6>
        <a:srgbClr val="90C5D9"/>
      </a:accent6>
      <a:hlink>
        <a:srgbClr val="90C5D9"/>
      </a:hlink>
      <a:folHlink>
        <a:srgbClr val="90C5D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eele slide templates 2019" id="{F9A2F95C-0ED9-C04F-93E9-C5E8C1EA49D9}" vid="{AD43A710-0380-8946-8FF1-248319353C9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5">
    <a:dk1>
      <a:srgbClr val="253244"/>
    </a:dk1>
    <a:lt1>
      <a:sysClr val="window" lastClr="FFFFFF"/>
    </a:lt1>
    <a:dk2>
      <a:srgbClr val="FFFFFF"/>
    </a:dk2>
    <a:lt2>
      <a:srgbClr val="FFFFFF"/>
    </a:lt2>
    <a:accent1>
      <a:srgbClr val="0089BD"/>
    </a:accent1>
    <a:accent2>
      <a:srgbClr val="00A1AC"/>
    </a:accent2>
    <a:accent3>
      <a:srgbClr val="B6CC32"/>
    </a:accent3>
    <a:accent4>
      <a:srgbClr val="6B2E81"/>
    </a:accent4>
    <a:accent5>
      <a:srgbClr val="004C72"/>
    </a:accent5>
    <a:accent6>
      <a:srgbClr val="90C5D9"/>
    </a:accent6>
    <a:hlink>
      <a:srgbClr val="90C5D9"/>
    </a:hlink>
    <a:folHlink>
      <a:srgbClr val="90C5D9"/>
    </a:folHlink>
  </a:clrScheme>
</a:themeOverride>
</file>

<file path=ppt/theme/themeOverride2.xml><?xml version="1.0" encoding="utf-8"?>
<a:themeOverride xmlns:a="http://schemas.openxmlformats.org/drawingml/2006/main">
  <a:clrScheme name="Custom 5">
    <a:dk1>
      <a:srgbClr val="253244"/>
    </a:dk1>
    <a:lt1>
      <a:sysClr val="window" lastClr="FFFFFF"/>
    </a:lt1>
    <a:dk2>
      <a:srgbClr val="FFFFFF"/>
    </a:dk2>
    <a:lt2>
      <a:srgbClr val="FFFFFF"/>
    </a:lt2>
    <a:accent1>
      <a:srgbClr val="0089BD"/>
    </a:accent1>
    <a:accent2>
      <a:srgbClr val="00A1AC"/>
    </a:accent2>
    <a:accent3>
      <a:srgbClr val="B6CC32"/>
    </a:accent3>
    <a:accent4>
      <a:srgbClr val="6B2E81"/>
    </a:accent4>
    <a:accent5>
      <a:srgbClr val="004C72"/>
    </a:accent5>
    <a:accent6>
      <a:srgbClr val="90C5D9"/>
    </a:accent6>
    <a:hlink>
      <a:srgbClr val="90C5D9"/>
    </a:hlink>
    <a:folHlink>
      <a:srgbClr val="90C5D9"/>
    </a:folHlink>
  </a:clrScheme>
</a:themeOverride>
</file>

<file path=docProps/app.xml><?xml version="1.0" encoding="utf-8"?>
<Properties xmlns="http://schemas.openxmlformats.org/officeDocument/2006/extended-properties" xmlns:vt="http://schemas.openxmlformats.org/officeDocument/2006/docPropsVTypes">
  <Template>Keele_STANDARD_PowerPoint</Template>
  <TotalTime>744</TotalTime>
  <Words>5605</Words>
  <Application>Microsoft Macintosh PowerPoint</Application>
  <PresentationFormat>On-screen Show (4:3)</PresentationFormat>
  <Paragraphs>569</Paragraphs>
  <Slides>61</Slides>
  <Notes>53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61</vt:i4>
      </vt:variant>
    </vt:vector>
  </HeadingPairs>
  <TitlesOfParts>
    <vt:vector size="72" baseType="lpstr">
      <vt:lpstr>ＭＳ Ｐゴシック</vt:lpstr>
      <vt:lpstr>Arial</vt:lpstr>
      <vt:lpstr>Calibri</vt:lpstr>
      <vt:lpstr>Calibri Light</vt:lpstr>
      <vt:lpstr>Kristen ITC</vt:lpstr>
      <vt:lpstr>Monotype Sorts</vt:lpstr>
      <vt:lpstr>Palatino Linotype</vt:lpstr>
      <vt:lpstr>Times New Roman</vt:lpstr>
      <vt:lpstr>Wingdings</vt:lpstr>
      <vt:lpstr>Keele_STANDARD_PowerPoint</vt:lpstr>
      <vt:lpstr>Custom Design</vt:lpstr>
      <vt:lpstr>PowerPoint Presentation</vt:lpstr>
      <vt:lpstr>Introductions</vt:lpstr>
      <vt:lpstr>Impact and diagnosis</vt:lpstr>
      <vt:lpstr>Joint pain and how it affects a life (Pairs discussion 10 minutes)</vt:lpstr>
      <vt:lpstr>Share general ideas on impact</vt:lpstr>
      <vt:lpstr>What is Osteoarthritis? (Trios or small groups 10 mins)</vt:lpstr>
      <vt:lpstr>Share ideas with wider group</vt:lpstr>
      <vt:lpstr>PowerPoint Presentation</vt:lpstr>
      <vt:lpstr>PowerPoint Presentation</vt:lpstr>
      <vt:lpstr>PowerPoint Presentation</vt:lpstr>
      <vt:lpstr>PowerPoint Presentation</vt:lpstr>
      <vt:lpstr>How to define OA: Symptoms or X-rays?</vt:lpstr>
      <vt:lpstr>NICE: A working diagnosis of OA</vt:lpstr>
      <vt:lpstr>Making the diagnosis</vt:lpstr>
      <vt:lpstr>Indicators of “alternative or additional diagnoses”</vt:lpstr>
      <vt:lpstr>Natural history and population impact</vt:lpstr>
      <vt:lpstr>What can patients expect from OA? (Pairs, trios or group 5 mins)</vt:lpstr>
      <vt:lpstr>The natural history of knee OA:  A long term study of 600 people over 6 years</vt:lpstr>
      <vt:lpstr>The natural history of knee OA:  A long term study of 600 people over 6 years</vt:lpstr>
      <vt:lpstr>Natural history of OA</vt:lpstr>
      <vt:lpstr>OA in Primary Care</vt:lpstr>
      <vt:lpstr>PowerPoint Presentation</vt:lpstr>
      <vt:lpstr>UK economic burden of OA in 2012</vt:lpstr>
      <vt:lpstr>Explaining OA</vt:lpstr>
      <vt:lpstr>Crafting an explanation for patients with OA (Group task 15 mins)</vt:lpstr>
      <vt:lpstr>Try giving your explanation  (Group task in pairs or trios 20 mins)</vt:lpstr>
      <vt:lpstr>Giving an explanation</vt:lpstr>
      <vt:lpstr>Quality written information</vt:lpstr>
      <vt:lpstr>Essential component:</vt:lpstr>
      <vt:lpstr>What patients hear…</vt:lpstr>
      <vt:lpstr>PowerPoint Presentation</vt:lpstr>
      <vt:lpstr>Further problems with “wear and tear”</vt:lpstr>
      <vt:lpstr>What patients hear…</vt:lpstr>
      <vt:lpstr>What patients hear…</vt:lpstr>
      <vt:lpstr>“Wear and repair”</vt:lpstr>
      <vt:lpstr>Suggested structure for OA explanation</vt:lpstr>
      <vt:lpstr>Helping patients to manage their OA</vt:lpstr>
      <vt:lpstr>Group task with vignette - What are your management goals for him/her?</vt:lpstr>
      <vt:lpstr>NICE OA treatments</vt:lpstr>
      <vt:lpstr>Managing OA</vt:lpstr>
      <vt:lpstr>Helping patients to manage their OA</vt:lpstr>
      <vt:lpstr>PowerPoint Presentation</vt:lpstr>
      <vt:lpstr>PowerPoint Presentation</vt:lpstr>
      <vt:lpstr>Helping patients to manage their OA</vt:lpstr>
      <vt:lpstr>Physio role in pain management - 1</vt:lpstr>
      <vt:lpstr>Physio role in pain management - 2</vt:lpstr>
      <vt:lpstr>Helping patients to manage their OA</vt:lpstr>
      <vt:lpstr>Importance of overweight &amp; obesity</vt:lpstr>
      <vt:lpstr>It’s OK to talk to patients about weight!</vt:lpstr>
      <vt:lpstr>Helping patients to manage their OA</vt:lpstr>
      <vt:lpstr>What are the barriers to exercise?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advice and resources</vt:lpstr>
      <vt:lpstr>Summary of exercise management</vt:lpstr>
      <vt:lpstr>Key messages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Cooper</dc:creator>
  <cp:lastModifiedBy>Vincent Cooper</cp:lastModifiedBy>
  <cp:revision>51</cp:revision>
  <dcterms:created xsi:type="dcterms:W3CDTF">2019-07-25T12:36:10Z</dcterms:created>
  <dcterms:modified xsi:type="dcterms:W3CDTF">2019-12-13T20:04:39Z</dcterms:modified>
</cp:coreProperties>
</file>