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302" r:id="rId3"/>
    <p:sldId id="292" r:id="rId4"/>
    <p:sldId id="296" r:id="rId5"/>
    <p:sldId id="306" r:id="rId6"/>
    <p:sldId id="297" r:id="rId7"/>
    <p:sldId id="298" r:id="rId8"/>
    <p:sldId id="299" r:id="rId9"/>
    <p:sldId id="300" r:id="rId10"/>
    <p:sldId id="301" r:id="rId11"/>
    <p:sldId id="303" r:id="rId12"/>
    <p:sldId id="313" r:id="rId13"/>
    <p:sldId id="317" r:id="rId14"/>
    <p:sldId id="312" r:id="rId15"/>
    <p:sldId id="308" r:id="rId16"/>
    <p:sldId id="310" r:id="rId17"/>
    <p:sldId id="318" r:id="rId18"/>
    <p:sldId id="319" r:id="rId19"/>
    <p:sldId id="320" r:id="rId20"/>
    <p:sldId id="321" r:id="rId21"/>
    <p:sldId id="267" r:id="rId22"/>
    <p:sldId id="311" r:id="rId23"/>
    <p:sldId id="268" r:id="rId24"/>
    <p:sldId id="269" r:id="rId25"/>
    <p:sldId id="272" r:id="rId26"/>
    <p:sldId id="271" r:id="rId27"/>
    <p:sldId id="276" r:id="rId28"/>
    <p:sldId id="278" r:id="rId29"/>
    <p:sldId id="279" r:id="rId30"/>
    <p:sldId id="281" r:id="rId31"/>
    <p:sldId id="323" r:id="rId32"/>
    <p:sldId id="327" r:id="rId33"/>
    <p:sldId id="285" r:id="rId34"/>
    <p:sldId id="288" r:id="rId35"/>
    <p:sldId id="287" r:id="rId36"/>
    <p:sldId id="324" r:id="rId37"/>
    <p:sldId id="325" r:id="rId38"/>
    <p:sldId id="32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09" d="100"/>
          <a:sy n="109" d="100"/>
        </p:scale>
        <p:origin x="636" y="102"/>
      </p:cViewPr>
      <p:guideLst>
        <p:guide orient="horz" pos="2160"/>
        <p:guide pos="3840"/>
      </p:guideLst>
    </p:cSldViewPr>
  </p:slideViewPr>
  <p:notesTextViewPr>
    <p:cViewPr>
      <p:scale>
        <a:sx n="1" d="1"/>
        <a:sy n="1" d="1"/>
      </p:scale>
      <p:origin x="0" y="0"/>
    </p:cViewPr>
  </p:notesTextViewPr>
  <p:sorterViewPr>
    <p:cViewPr>
      <p:scale>
        <a:sx n="100" d="100"/>
        <a:sy n="100" d="100"/>
      </p:scale>
      <p:origin x="0" y="-9978"/>
    </p:cViewPr>
  </p:sorterViewPr>
  <p:notesViewPr>
    <p:cSldViewPr snapToGrid="0" snapToObjects="1">
      <p:cViewPr>
        <p:scale>
          <a:sx n="100" d="100"/>
          <a:sy n="100" d="100"/>
        </p:scale>
        <p:origin x="1890" y="-29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03735232172802"/>
          <c:y val="4.1563775709775701E-2"/>
          <c:w val="0.35916695215838201"/>
          <c:h val="0.78857689485878701"/>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C4-4536-90B5-46932E637D7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C4-4536-90B5-46932E637D7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C4-4536-90B5-46932E637D7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C4-4536-90B5-46932E637D7C}"/>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C4-4536-90B5-46932E637D7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Sheet1!$B$9:$F$9</c:f>
              <c:strCache>
                <c:ptCount val="5"/>
                <c:pt idx="0">
                  <c:v>Mild, non-progressive</c:v>
                </c:pt>
                <c:pt idx="1">
                  <c:v>Progressive</c:v>
                </c:pt>
                <c:pt idx="2">
                  <c:v>Moderate</c:v>
                </c:pt>
                <c:pt idx="3">
                  <c:v>Improving</c:v>
                </c:pt>
                <c:pt idx="4">
                  <c:v>Severe, non-improving</c:v>
                </c:pt>
              </c:strCache>
            </c:strRef>
          </c:cat>
          <c:val>
            <c:numRef>
              <c:f>Sheet1!$B$10:$F$10</c:f>
              <c:numCache>
                <c:formatCode>General</c:formatCode>
                <c:ptCount val="5"/>
                <c:pt idx="0">
                  <c:v>208</c:v>
                </c:pt>
                <c:pt idx="1">
                  <c:v>170</c:v>
                </c:pt>
                <c:pt idx="2">
                  <c:v>137</c:v>
                </c:pt>
                <c:pt idx="3">
                  <c:v>65</c:v>
                </c:pt>
                <c:pt idx="4">
                  <c:v>20</c:v>
                </c:pt>
              </c:numCache>
            </c:numRef>
          </c:val>
          <c:extLst>
            <c:ext xmlns:c16="http://schemas.microsoft.com/office/drawing/2014/chart" uri="{C3380CC4-5D6E-409C-BE32-E72D297353CC}">
              <c16:uniqueId val="{0000000A-2FC4-4536-90B5-46932E637D7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687631516877239"/>
          <c:y val="0.12159338215285199"/>
          <c:w val="0.29707329148262601"/>
          <c:h val="0.685231791259697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86005-9E6C-425F-9744-F3389A811C0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0AC325FC-DC69-4BE0-A4E9-B28325A57A85}">
      <dgm:prSet phldrT="[Text]" custT="1"/>
      <dgm:spPr/>
      <dgm:t>
        <a:bodyPr/>
        <a:lstStyle/>
        <a:p>
          <a:r>
            <a:rPr lang="en-GB" sz="2000" dirty="0" smtClean="0"/>
            <a:t>Physical </a:t>
          </a:r>
          <a:r>
            <a:rPr lang="en-GB" sz="1600" dirty="0" smtClean="0"/>
            <a:t>wellbeing</a:t>
          </a:r>
          <a:endParaRPr lang="en-GB" sz="1600" dirty="0"/>
        </a:p>
      </dgm:t>
    </dgm:pt>
    <dgm:pt modelId="{4C2955BF-78EF-4C47-A79C-368770DEDFA5}" type="parTrans" cxnId="{57AD9808-6A0D-49F4-B2F5-9E303BF96981}">
      <dgm:prSet/>
      <dgm:spPr/>
      <dgm:t>
        <a:bodyPr/>
        <a:lstStyle/>
        <a:p>
          <a:endParaRPr lang="en-GB"/>
        </a:p>
      </dgm:t>
    </dgm:pt>
    <dgm:pt modelId="{FBFA6283-06C8-4863-BCFB-3B9928341A68}" type="sibTrans" cxnId="{57AD9808-6A0D-49F4-B2F5-9E303BF96981}">
      <dgm:prSet/>
      <dgm:spPr/>
      <dgm:t>
        <a:bodyPr/>
        <a:lstStyle/>
        <a:p>
          <a:endParaRPr lang="en-GB"/>
        </a:p>
      </dgm:t>
    </dgm:pt>
    <dgm:pt modelId="{6FDA735F-D5BD-4807-A294-34FD49B06F0F}">
      <dgm:prSet phldrT="[Text]" custT="1"/>
      <dgm:spPr/>
      <dgm:t>
        <a:bodyPr/>
        <a:lstStyle/>
        <a:p>
          <a:r>
            <a:rPr lang="en-GB" sz="2000" dirty="0" smtClean="0"/>
            <a:t>Social activity</a:t>
          </a:r>
          <a:endParaRPr lang="en-GB" sz="2000" dirty="0"/>
        </a:p>
      </dgm:t>
    </dgm:pt>
    <dgm:pt modelId="{7BF31A58-54B8-496E-A3D1-FB6BF5A908FF}" type="parTrans" cxnId="{EE28CC2E-BA67-49EE-80B0-C9A3E3C97974}">
      <dgm:prSet/>
      <dgm:spPr/>
      <dgm:t>
        <a:bodyPr/>
        <a:lstStyle/>
        <a:p>
          <a:endParaRPr lang="en-GB"/>
        </a:p>
      </dgm:t>
    </dgm:pt>
    <dgm:pt modelId="{6CE3C6CD-AE89-4995-B951-DF21EBF297FB}" type="sibTrans" cxnId="{EE28CC2E-BA67-49EE-80B0-C9A3E3C97974}">
      <dgm:prSet/>
      <dgm:spPr/>
      <dgm:t>
        <a:bodyPr/>
        <a:lstStyle/>
        <a:p>
          <a:endParaRPr lang="en-GB"/>
        </a:p>
      </dgm:t>
    </dgm:pt>
    <dgm:pt modelId="{E5F9C3C8-DAAE-4FC7-8032-9219D822B2BF}">
      <dgm:prSet phldrT="[Text]" custT="1"/>
      <dgm:spPr/>
      <dgm:t>
        <a:bodyPr/>
        <a:lstStyle/>
        <a:p>
          <a:r>
            <a:rPr lang="en-GB" sz="1400" dirty="0" smtClean="0"/>
            <a:t>Emotional</a:t>
          </a:r>
        </a:p>
        <a:p>
          <a:r>
            <a:rPr lang="en-GB" sz="1400" dirty="0" smtClean="0"/>
            <a:t>wellbeing</a:t>
          </a:r>
          <a:endParaRPr lang="en-GB" sz="1400" dirty="0"/>
        </a:p>
      </dgm:t>
    </dgm:pt>
    <dgm:pt modelId="{5C75D3C8-9723-4C76-A1C9-AE91E4D716C4}" type="parTrans" cxnId="{1661BCA7-1043-4435-B920-CCB4EFAC354B}">
      <dgm:prSet/>
      <dgm:spPr/>
      <dgm:t>
        <a:bodyPr/>
        <a:lstStyle/>
        <a:p>
          <a:endParaRPr lang="en-GB"/>
        </a:p>
      </dgm:t>
    </dgm:pt>
    <dgm:pt modelId="{03EE3E05-966F-4C18-A6BA-15A662551056}" type="sibTrans" cxnId="{1661BCA7-1043-4435-B920-CCB4EFAC354B}">
      <dgm:prSet/>
      <dgm:spPr/>
      <dgm:t>
        <a:bodyPr/>
        <a:lstStyle/>
        <a:p>
          <a:endParaRPr lang="en-GB"/>
        </a:p>
      </dgm:t>
    </dgm:pt>
    <dgm:pt modelId="{7EF72416-CF83-4E01-8868-4C63BF880059}">
      <dgm:prSet phldrT="[Text]" custT="1"/>
      <dgm:spPr/>
      <dgm:t>
        <a:bodyPr/>
        <a:lstStyle/>
        <a:p>
          <a:r>
            <a:rPr lang="en-GB" sz="1400" dirty="0" smtClean="0"/>
            <a:t>Treatment</a:t>
          </a:r>
          <a:r>
            <a:rPr lang="en-GB" sz="900" dirty="0" smtClean="0"/>
            <a:t> </a:t>
          </a:r>
          <a:r>
            <a:rPr lang="en-GB" sz="2000" dirty="0" smtClean="0"/>
            <a:t>options</a:t>
          </a:r>
          <a:endParaRPr lang="en-GB" sz="2000" dirty="0"/>
        </a:p>
      </dgm:t>
    </dgm:pt>
    <dgm:pt modelId="{C77CFEBD-6B44-4868-9AF7-6B090B65F833}" type="parTrans" cxnId="{02E30F38-19C5-416F-8188-2492634CAC8E}">
      <dgm:prSet/>
      <dgm:spPr/>
      <dgm:t>
        <a:bodyPr/>
        <a:lstStyle/>
        <a:p>
          <a:endParaRPr lang="en-GB"/>
        </a:p>
      </dgm:t>
    </dgm:pt>
    <dgm:pt modelId="{30F93B2B-076E-4F98-86E6-1B25FDE01201}" type="sibTrans" cxnId="{02E30F38-19C5-416F-8188-2492634CAC8E}">
      <dgm:prSet/>
      <dgm:spPr/>
      <dgm:t>
        <a:bodyPr/>
        <a:lstStyle/>
        <a:p>
          <a:endParaRPr lang="en-GB"/>
        </a:p>
      </dgm:t>
    </dgm:pt>
    <dgm:pt modelId="{E297B603-7439-49D6-9822-58DE72AE93A4}">
      <dgm:prSet phldrT="[Text]"/>
      <dgm:spPr/>
      <dgm:t>
        <a:bodyPr/>
        <a:lstStyle/>
        <a:p>
          <a:r>
            <a:rPr lang="en-GB" dirty="0" smtClean="0"/>
            <a:t>Impact on co-existing health issues</a:t>
          </a:r>
          <a:endParaRPr lang="en-GB" dirty="0"/>
        </a:p>
      </dgm:t>
    </dgm:pt>
    <dgm:pt modelId="{7C66E492-CE96-4D2D-B066-FDC8BB8810FD}" type="parTrans" cxnId="{CA721BF7-B46B-479E-854A-60FA87FA5FED}">
      <dgm:prSet/>
      <dgm:spPr/>
      <dgm:t>
        <a:bodyPr/>
        <a:lstStyle/>
        <a:p>
          <a:endParaRPr lang="en-GB"/>
        </a:p>
      </dgm:t>
    </dgm:pt>
    <dgm:pt modelId="{6CB03F71-0D75-4244-82DF-CCDA5FCD0BB3}" type="sibTrans" cxnId="{CA721BF7-B46B-479E-854A-60FA87FA5FED}">
      <dgm:prSet/>
      <dgm:spPr/>
      <dgm:t>
        <a:bodyPr/>
        <a:lstStyle/>
        <a:p>
          <a:endParaRPr lang="en-GB"/>
        </a:p>
      </dgm:t>
    </dgm:pt>
    <dgm:pt modelId="{4A1CD529-1220-442E-9009-158F1363DBB0}" type="pres">
      <dgm:prSet presAssocID="{E3286005-9E6C-425F-9744-F3389A811C0F}" presName="cycle" presStyleCnt="0">
        <dgm:presLayoutVars>
          <dgm:dir/>
          <dgm:resizeHandles val="exact"/>
        </dgm:presLayoutVars>
      </dgm:prSet>
      <dgm:spPr/>
      <dgm:t>
        <a:bodyPr/>
        <a:lstStyle/>
        <a:p>
          <a:endParaRPr lang="en-GB"/>
        </a:p>
      </dgm:t>
    </dgm:pt>
    <dgm:pt modelId="{70C49D35-D426-4FE7-908F-770885CB7DDC}" type="pres">
      <dgm:prSet presAssocID="{0AC325FC-DC69-4BE0-A4E9-B28325A57A85}" presName="node" presStyleLbl="node1" presStyleIdx="0" presStyleCnt="5" custScaleX="102895" custScaleY="98332" custRadScaleRad="100669" custRadScaleInc="1285">
        <dgm:presLayoutVars>
          <dgm:bulletEnabled val="1"/>
        </dgm:presLayoutVars>
      </dgm:prSet>
      <dgm:spPr/>
      <dgm:t>
        <a:bodyPr/>
        <a:lstStyle/>
        <a:p>
          <a:endParaRPr lang="en-GB"/>
        </a:p>
      </dgm:t>
    </dgm:pt>
    <dgm:pt modelId="{5F0D8F3D-33FB-4A0D-9168-69FD80420C28}" type="pres">
      <dgm:prSet presAssocID="{FBFA6283-06C8-4863-BCFB-3B9928341A68}" presName="sibTrans" presStyleLbl="sibTrans2D1" presStyleIdx="0" presStyleCnt="5"/>
      <dgm:spPr/>
      <dgm:t>
        <a:bodyPr/>
        <a:lstStyle/>
        <a:p>
          <a:endParaRPr lang="en-GB"/>
        </a:p>
      </dgm:t>
    </dgm:pt>
    <dgm:pt modelId="{073D2CED-C034-49EA-BFD9-FF82C9919486}" type="pres">
      <dgm:prSet presAssocID="{FBFA6283-06C8-4863-BCFB-3B9928341A68}" presName="connectorText" presStyleLbl="sibTrans2D1" presStyleIdx="0" presStyleCnt="5"/>
      <dgm:spPr/>
      <dgm:t>
        <a:bodyPr/>
        <a:lstStyle/>
        <a:p>
          <a:endParaRPr lang="en-GB"/>
        </a:p>
      </dgm:t>
    </dgm:pt>
    <dgm:pt modelId="{1BD62FDF-08D1-453C-82D2-D7B927C4E9D9}" type="pres">
      <dgm:prSet presAssocID="{6FDA735F-D5BD-4807-A294-34FD49B06F0F}" presName="node" presStyleLbl="node1" presStyleIdx="1" presStyleCnt="5" custRadScaleRad="99227" custRadScaleInc="-403">
        <dgm:presLayoutVars>
          <dgm:bulletEnabled val="1"/>
        </dgm:presLayoutVars>
      </dgm:prSet>
      <dgm:spPr/>
      <dgm:t>
        <a:bodyPr/>
        <a:lstStyle/>
        <a:p>
          <a:endParaRPr lang="en-GB"/>
        </a:p>
      </dgm:t>
    </dgm:pt>
    <dgm:pt modelId="{F6B99397-792F-4BC8-A378-25718B549C72}" type="pres">
      <dgm:prSet presAssocID="{6CE3C6CD-AE89-4995-B951-DF21EBF297FB}" presName="sibTrans" presStyleLbl="sibTrans2D1" presStyleIdx="1" presStyleCnt="5"/>
      <dgm:spPr/>
      <dgm:t>
        <a:bodyPr/>
        <a:lstStyle/>
        <a:p>
          <a:endParaRPr lang="en-GB"/>
        </a:p>
      </dgm:t>
    </dgm:pt>
    <dgm:pt modelId="{FCBA57B9-0B2B-47C4-B4C7-D457D0C4FE04}" type="pres">
      <dgm:prSet presAssocID="{6CE3C6CD-AE89-4995-B951-DF21EBF297FB}" presName="connectorText" presStyleLbl="sibTrans2D1" presStyleIdx="1" presStyleCnt="5"/>
      <dgm:spPr/>
      <dgm:t>
        <a:bodyPr/>
        <a:lstStyle/>
        <a:p>
          <a:endParaRPr lang="en-GB"/>
        </a:p>
      </dgm:t>
    </dgm:pt>
    <dgm:pt modelId="{9ECB7504-A2E7-49BC-828B-D4ACE3AD70B8}" type="pres">
      <dgm:prSet presAssocID="{E5F9C3C8-DAAE-4FC7-8032-9219D822B2BF}" presName="node" presStyleLbl="node1" presStyleIdx="2" presStyleCnt="5">
        <dgm:presLayoutVars>
          <dgm:bulletEnabled val="1"/>
        </dgm:presLayoutVars>
      </dgm:prSet>
      <dgm:spPr/>
      <dgm:t>
        <a:bodyPr/>
        <a:lstStyle/>
        <a:p>
          <a:endParaRPr lang="en-GB"/>
        </a:p>
      </dgm:t>
    </dgm:pt>
    <dgm:pt modelId="{890D78CE-E209-4537-AA43-4196A9A9F3CB}" type="pres">
      <dgm:prSet presAssocID="{03EE3E05-966F-4C18-A6BA-15A662551056}" presName="sibTrans" presStyleLbl="sibTrans2D1" presStyleIdx="2" presStyleCnt="5"/>
      <dgm:spPr/>
      <dgm:t>
        <a:bodyPr/>
        <a:lstStyle/>
        <a:p>
          <a:endParaRPr lang="en-GB"/>
        </a:p>
      </dgm:t>
    </dgm:pt>
    <dgm:pt modelId="{C1F93450-4985-4545-8D93-824DE610A18B}" type="pres">
      <dgm:prSet presAssocID="{03EE3E05-966F-4C18-A6BA-15A662551056}" presName="connectorText" presStyleLbl="sibTrans2D1" presStyleIdx="2" presStyleCnt="5"/>
      <dgm:spPr/>
      <dgm:t>
        <a:bodyPr/>
        <a:lstStyle/>
        <a:p>
          <a:endParaRPr lang="en-GB"/>
        </a:p>
      </dgm:t>
    </dgm:pt>
    <dgm:pt modelId="{56D1CCBE-04BA-45D8-919D-8AC991CC9A7B}" type="pres">
      <dgm:prSet presAssocID="{7EF72416-CF83-4E01-8868-4C63BF880059}" presName="node" presStyleLbl="node1" presStyleIdx="3" presStyleCnt="5">
        <dgm:presLayoutVars>
          <dgm:bulletEnabled val="1"/>
        </dgm:presLayoutVars>
      </dgm:prSet>
      <dgm:spPr/>
      <dgm:t>
        <a:bodyPr/>
        <a:lstStyle/>
        <a:p>
          <a:endParaRPr lang="en-GB"/>
        </a:p>
      </dgm:t>
    </dgm:pt>
    <dgm:pt modelId="{8175EB90-6858-4EDA-ADF4-EAA0B539A089}" type="pres">
      <dgm:prSet presAssocID="{30F93B2B-076E-4F98-86E6-1B25FDE01201}" presName="sibTrans" presStyleLbl="sibTrans2D1" presStyleIdx="3" presStyleCnt="5"/>
      <dgm:spPr/>
      <dgm:t>
        <a:bodyPr/>
        <a:lstStyle/>
        <a:p>
          <a:endParaRPr lang="en-GB"/>
        </a:p>
      </dgm:t>
    </dgm:pt>
    <dgm:pt modelId="{7BB65CC8-72EB-4BD9-B033-DDFB8F2C1476}" type="pres">
      <dgm:prSet presAssocID="{30F93B2B-076E-4F98-86E6-1B25FDE01201}" presName="connectorText" presStyleLbl="sibTrans2D1" presStyleIdx="3" presStyleCnt="5"/>
      <dgm:spPr/>
      <dgm:t>
        <a:bodyPr/>
        <a:lstStyle/>
        <a:p>
          <a:endParaRPr lang="en-GB"/>
        </a:p>
      </dgm:t>
    </dgm:pt>
    <dgm:pt modelId="{CDF2F0B9-A75F-4A65-9668-DC9A1413731E}" type="pres">
      <dgm:prSet presAssocID="{E297B603-7439-49D6-9822-58DE72AE93A4}" presName="node" presStyleLbl="node1" presStyleIdx="4" presStyleCnt="5">
        <dgm:presLayoutVars>
          <dgm:bulletEnabled val="1"/>
        </dgm:presLayoutVars>
      </dgm:prSet>
      <dgm:spPr/>
      <dgm:t>
        <a:bodyPr/>
        <a:lstStyle/>
        <a:p>
          <a:endParaRPr lang="en-GB"/>
        </a:p>
      </dgm:t>
    </dgm:pt>
    <dgm:pt modelId="{D243B6DB-5C6F-4836-8C5B-6BE700BDD831}" type="pres">
      <dgm:prSet presAssocID="{6CB03F71-0D75-4244-82DF-CCDA5FCD0BB3}" presName="sibTrans" presStyleLbl="sibTrans2D1" presStyleIdx="4" presStyleCnt="5"/>
      <dgm:spPr/>
      <dgm:t>
        <a:bodyPr/>
        <a:lstStyle/>
        <a:p>
          <a:endParaRPr lang="en-GB"/>
        </a:p>
      </dgm:t>
    </dgm:pt>
    <dgm:pt modelId="{CDDEDCDA-16B8-4092-86D8-3ADA2FC361DE}" type="pres">
      <dgm:prSet presAssocID="{6CB03F71-0D75-4244-82DF-CCDA5FCD0BB3}" presName="connectorText" presStyleLbl="sibTrans2D1" presStyleIdx="4" presStyleCnt="5"/>
      <dgm:spPr/>
      <dgm:t>
        <a:bodyPr/>
        <a:lstStyle/>
        <a:p>
          <a:endParaRPr lang="en-GB"/>
        </a:p>
      </dgm:t>
    </dgm:pt>
  </dgm:ptLst>
  <dgm:cxnLst>
    <dgm:cxn modelId="{57AD9808-6A0D-49F4-B2F5-9E303BF96981}" srcId="{E3286005-9E6C-425F-9744-F3389A811C0F}" destId="{0AC325FC-DC69-4BE0-A4E9-B28325A57A85}" srcOrd="0" destOrd="0" parTransId="{4C2955BF-78EF-4C47-A79C-368770DEDFA5}" sibTransId="{FBFA6283-06C8-4863-BCFB-3B9928341A68}"/>
    <dgm:cxn modelId="{9AE95809-961D-4995-B161-81CE257C5651}" type="presOf" srcId="{FBFA6283-06C8-4863-BCFB-3B9928341A68}" destId="{073D2CED-C034-49EA-BFD9-FF82C9919486}" srcOrd="1" destOrd="0" presId="urn:microsoft.com/office/officeart/2005/8/layout/cycle2"/>
    <dgm:cxn modelId="{C55CE56D-BB6B-44BE-969D-7A96D6511735}" type="presOf" srcId="{30F93B2B-076E-4F98-86E6-1B25FDE01201}" destId="{8175EB90-6858-4EDA-ADF4-EAA0B539A089}" srcOrd="0" destOrd="0" presId="urn:microsoft.com/office/officeart/2005/8/layout/cycle2"/>
    <dgm:cxn modelId="{B41FFDF4-865D-4923-BE6E-AE29942381F0}" type="presOf" srcId="{7EF72416-CF83-4E01-8868-4C63BF880059}" destId="{56D1CCBE-04BA-45D8-919D-8AC991CC9A7B}" srcOrd="0" destOrd="0" presId="urn:microsoft.com/office/officeart/2005/8/layout/cycle2"/>
    <dgm:cxn modelId="{CCF2E407-E7EC-4839-BA3E-70ABCACC585D}" type="presOf" srcId="{0AC325FC-DC69-4BE0-A4E9-B28325A57A85}" destId="{70C49D35-D426-4FE7-908F-770885CB7DDC}" srcOrd="0" destOrd="0" presId="urn:microsoft.com/office/officeart/2005/8/layout/cycle2"/>
    <dgm:cxn modelId="{527B693A-AFA8-45A8-A685-820582C14FB8}" type="presOf" srcId="{E3286005-9E6C-425F-9744-F3389A811C0F}" destId="{4A1CD529-1220-442E-9009-158F1363DBB0}" srcOrd="0" destOrd="0" presId="urn:microsoft.com/office/officeart/2005/8/layout/cycle2"/>
    <dgm:cxn modelId="{D8382118-92E2-4EF9-BDAC-F1069FC2980B}" type="presOf" srcId="{03EE3E05-966F-4C18-A6BA-15A662551056}" destId="{C1F93450-4985-4545-8D93-824DE610A18B}" srcOrd="1" destOrd="0" presId="urn:microsoft.com/office/officeart/2005/8/layout/cycle2"/>
    <dgm:cxn modelId="{D0AE52EA-38BD-4358-805F-0C1E7204A97B}" type="presOf" srcId="{E5F9C3C8-DAAE-4FC7-8032-9219D822B2BF}" destId="{9ECB7504-A2E7-49BC-828B-D4ACE3AD70B8}" srcOrd="0" destOrd="0" presId="urn:microsoft.com/office/officeart/2005/8/layout/cycle2"/>
    <dgm:cxn modelId="{BA48A3EF-8D43-481F-8EDE-F2C9273A6FAD}" type="presOf" srcId="{03EE3E05-966F-4C18-A6BA-15A662551056}" destId="{890D78CE-E209-4537-AA43-4196A9A9F3CB}" srcOrd="0" destOrd="0" presId="urn:microsoft.com/office/officeart/2005/8/layout/cycle2"/>
    <dgm:cxn modelId="{FDC8D7AE-6F68-4F5C-A993-E0D5524C86E2}" type="presOf" srcId="{E297B603-7439-49D6-9822-58DE72AE93A4}" destId="{CDF2F0B9-A75F-4A65-9668-DC9A1413731E}" srcOrd="0" destOrd="0" presId="urn:microsoft.com/office/officeart/2005/8/layout/cycle2"/>
    <dgm:cxn modelId="{77000080-7ED3-4602-8801-42D7F883C69F}" type="presOf" srcId="{30F93B2B-076E-4F98-86E6-1B25FDE01201}" destId="{7BB65CC8-72EB-4BD9-B033-DDFB8F2C1476}" srcOrd="1" destOrd="0" presId="urn:microsoft.com/office/officeart/2005/8/layout/cycle2"/>
    <dgm:cxn modelId="{5CD8AEED-36E4-4DF1-980D-FA6B69826081}" type="presOf" srcId="{6CB03F71-0D75-4244-82DF-CCDA5FCD0BB3}" destId="{CDDEDCDA-16B8-4092-86D8-3ADA2FC361DE}" srcOrd="1" destOrd="0" presId="urn:microsoft.com/office/officeart/2005/8/layout/cycle2"/>
    <dgm:cxn modelId="{AF9A3087-DFBE-40D9-AD24-B4B49A112B34}" type="presOf" srcId="{6CB03F71-0D75-4244-82DF-CCDA5FCD0BB3}" destId="{D243B6DB-5C6F-4836-8C5B-6BE700BDD831}" srcOrd="0" destOrd="0" presId="urn:microsoft.com/office/officeart/2005/8/layout/cycle2"/>
    <dgm:cxn modelId="{EE28CC2E-BA67-49EE-80B0-C9A3E3C97974}" srcId="{E3286005-9E6C-425F-9744-F3389A811C0F}" destId="{6FDA735F-D5BD-4807-A294-34FD49B06F0F}" srcOrd="1" destOrd="0" parTransId="{7BF31A58-54B8-496E-A3D1-FB6BF5A908FF}" sibTransId="{6CE3C6CD-AE89-4995-B951-DF21EBF297FB}"/>
    <dgm:cxn modelId="{DA466BED-F0CE-44FE-9906-1B10E42599D9}" type="presOf" srcId="{FBFA6283-06C8-4863-BCFB-3B9928341A68}" destId="{5F0D8F3D-33FB-4A0D-9168-69FD80420C28}" srcOrd="0" destOrd="0" presId="urn:microsoft.com/office/officeart/2005/8/layout/cycle2"/>
    <dgm:cxn modelId="{802086E0-F715-4C6B-BA45-7E8C52F0DB32}" type="presOf" srcId="{6FDA735F-D5BD-4807-A294-34FD49B06F0F}" destId="{1BD62FDF-08D1-453C-82D2-D7B927C4E9D9}" srcOrd="0" destOrd="0" presId="urn:microsoft.com/office/officeart/2005/8/layout/cycle2"/>
    <dgm:cxn modelId="{62C2E07C-7C20-42B5-8AB7-781BF5E5DCCE}" type="presOf" srcId="{6CE3C6CD-AE89-4995-B951-DF21EBF297FB}" destId="{F6B99397-792F-4BC8-A378-25718B549C72}" srcOrd="0" destOrd="0" presId="urn:microsoft.com/office/officeart/2005/8/layout/cycle2"/>
    <dgm:cxn modelId="{CA721BF7-B46B-479E-854A-60FA87FA5FED}" srcId="{E3286005-9E6C-425F-9744-F3389A811C0F}" destId="{E297B603-7439-49D6-9822-58DE72AE93A4}" srcOrd="4" destOrd="0" parTransId="{7C66E492-CE96-4D2D-B066-FDC8BB8810FD}" sibTransId="{6CB03F71-0D75-4244-82DF-CCDA5FCD0BB3}"/>
    <dgm:cxn modelId="{1661BCA7-1043-4435-B920-CCB4EFAC354B}" srcId="{E3286005-9E6C-425F-9744-F3389A811C0F}" destId="{E5F9C3C8-DAAE-4FC7-8032-9219D822B2BF}" srcOrd="2" destOrd="0" parTransId="{5C75D3C8-9723-4C76-A1C9-AE91E4D716C4}" sibTransId="{03EE3E05-966F-4C18-A6BA-15A662551056}"/>
    <dgm:cxn modelId="{02E30F38-19C5-416F-8188-2492634CAC8E}" srcId="{E3286005-9E6C-425F-9744-F3389A811C0F}" destId="{7EF72416-CF83-4E01-8868-4C63BF880059}" srcOrd="3" destOrd="0" parTransId="{C77CFEBD-6B44-4868-9AF7-6B090B65F833}" sibTransId="{30F93B2B-076E-4F98-86E6-1B25FDE01201}"/>
    <dgm:cxn modelId="{23702BBB-5B1C-4951-BE24-DB74FCA43946}" type="presOf" srcId="{6CE3C6CD-AE89-4995-B951-DF21EBF297FB}" destId="{FCBA57B9-0B2B-47C4-B4C7-D457D0C4FE04}" srcOrd="1" destOrd="0" presId="urn:microsoft.com/office/officeart/2005/8/layout/cycle2"/>
    <dgm:cxn modelId="{D798015B-19C6-4B78-AE71-61B2AC1A4478}" type="presParOf" srcId="{4A1CD529-1220-442E-9009-158F1363DBB0}" destId="{70C49D35-D426-4FE7-908F-770885CB7DDC}" srcOrd="0" destOrd="0" presId="urn:microsoft.com/office/officeart/2005/8/layout/cycle2"/>
    <dgm:cxn modelId="{9BDA10FA-555D-4FDD-9A00-DBFC1407A229}" type="presParOf" srcId="{4A1CD529-1220-442E-9009-158F1363DBB0}" destId="{5F0D8F3D-33FB-4A0D-9168-69FD80420C28}" srcOrd="1" destOrd="0" presId="urn:microsoft.com/office/officeart/2005/8/layout/cycle2"/>
    <dgm:cxn modelId="{8ED8A10C-D46B-4E5E-AAED-CF622832C2DB}" type="presParOf" srcId="{5F0D8F3D-33FB-4A0D-9168-69FD80420C28}" destId="{073D2CED-C034-49EA-BFD9-FF82C9919486}" srcOrd="0" destOrd="0" presId="urn:microsoft.com/office/officeart/2005/8/layout/cycle2"/>
    <dgm:cxn modelId="{70143750-BA44-4185-B375-465C279D4B44}" type="presParOf" srcId="{4A1CD529-1220-442E-9009-158F1363DBB0}" destId="{1BD62FDF-08D1-453C-82D2-D7B927C4E9D9}" srcOrd="2" destOrd="0" presId="urn:microsoft.com/office/officeart/2005/8/layout/cycle2"/>
    <dgm:cxn modelId="{021B2BC3-966D-47D0-B9E0-D92492D2544A}" type="presParOf" srcId="{4A1CD529-1220-442E-9009-158F1363DBB0}" destId="{F6B99397-792F-4BC8-A378-25718B549C72}" srcOrd="3" destOrd="0" presId="urn:microsoft.com/office/officeart/2005/8/layout/cycle2"/>
    <dgm:cxn modelId="{5D3BDD9C-3FEB-4350-8C27-496EA5AB9D4A}" type="presParOf" srcId="{F6B99397-792F-4BC8-A378-25718B549C72}" destId="{FCBA57B9-0B2B-47C4-B4C7-D457D0C4FE04}" srcOrd="0" destOrd="0" presId="urn:microsoft.com/office/officeart/2005/8/layout/cycle2"/>
    <dgm:cxn modelId="{920E4944-8AC4-43E6-9B23-FEB3E29F0AB2}" type="presParOf" srcId="{4A1CD529-1220-442E-9009-158F1363DBB0}" destId="{9ECB7504-A2E7-49BC-828B-D4ACE3AD70B8}" srcOrd="4" destOrd="0" presId="urn:microsoft.com/office/officeart/2005/8/layout/cycle2"/>
    <dgm:cxn modelId="{B55800BA-26FD-4C24-912E-4C879A20BD76}" type="presParOf" srcId="{4A1CD529-1220-442E-9009-158F1363DBB0}" destId="{890D78CE-E209-4537-AA43-4196A9A9F3CB}" srcOrd="5" destOrd="0" presId="urn:microsoft.com/office/officeart/2005/8/layout/cycle2"/>
    <dgm:cxn modelId="{67AE7A18-DBD6-4704-A42D-AC55C364EDC2}" type="presParOf" srcId="{890D78CE-E209-4537-AA43-4196A9A9F3CB}" destId="{C1F93450-4985-4545-8D93-824DE610A18B}" srcOrd="0" destOrd="0" presId="urn:microsoft.com/office/officeart/2005/8/layout/cycle2"/>
    <dgm:cxn modelId="{4EFE86DC-1B4C-45F4-845B-C6FB4A5828ED}" type="presParOf" srcId="{4A1CD529-1220-442E-9009-158F1363DBB0}" destId="{56D1CCBE-04BA-45D8-919D-8AC991CC9A7B}" srcOrd="6" destOrd="0" presId="urn:microsoft.com/office/officeart/2005/8/layout/cycle2"/>
    <dgm:cxn modelId="{959A66A5-FA71-42CF-9794-3ACDBC02DC88}" type="presParOf" srcId="{4A1CD529-1220-442E-9009-158F1363DBB0}" destId="{8175EB90-6858-4EDA-ADF4-EAA0B539A089}" srcOrd="7" destOrd="0" presId="urn:microsoft.com/office/officeart/2005/8/layout/cycle2"/>
    <dgm:cxn modelId="{BD1F99F5-87DB-4227-9005-AB0D153472DA}" type="presParOf" srcId="{8175EB90-6858-4EDA-ADF4-EAA0B539A089}" destId="{7BB65CC8-72EB-4BD9-B033-DDFB8F2C1476}" srcOrd="0" destOrd="0" presId="urn:microsoft.com/office/officeart/2005/8/layout/cycle2"/>
    <dgm:cxn modelId="{7CB6137D-ACC1-4D5C-BB1C-21D2EDEDF00C}" type="presParOf" srcId="{4A1CD529-1220-442E-9009-158F1363DBB0}" destId="{CDF2F0B9-A75F-4A65-9668-DC9A1413731E}" srcOrd="8" destOrd="0" presId="urn:microsoft.com/office/officeart/2005/8/layout/cycle2"/>
    <dgm:cxn modelId="{50C577CD-93BF-496B-83F8-C317FA8C1CB1}" type="presParOf" srcId="{4A1CD529-1220-442E-9009-158F1363DBB0}" destId="{D243B6DB-5C6F-4836-8C5B-6BE700BDD831}" srcOrd="9" destOrd="0" presId="urn:microsoft.com/office/officeart/2005/8/layout/cycle2"/>
    <dgm:cxn modelId="{8D40E72D-5415-489E-A9BE-4D58DFDF5491}" type="presParOf" srcId="{D243B6DB-5C6F-4836-8C5B-6BE700BDD831}" destId="{CDDEDCDA-16B8-4092-86D8-3ADA2FC361D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C0C076-7C87-439E-ACF0-B67D9540213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706EFEB-57F2-4802-96A5-A3C9EB5F525B}">
      <dgm:prSet phldrT="[Text]"/>
      <dgm:spPr/>
      <dgm:t>
        <a:bodyPr/>
        <a:lstStyle/>
        <a:p>
          <a:r>
            <a:rPr lang="en-GB" dirty="0" smtClean="0"/>
            <a:t>Fundamental to improving patient outcomes</a:t>
          </a:r>
          <a:endParaRPr lang="en-GB" dirty="0"/>
        </a:p>
      </dgm:t>
    </dgm:pt>
    <dgm:pt modelId="{C9AE67CE-DB24-4365-8C78-896714325B90}" type="parTrans" cxnId="{B8376F69-E30F-4C8C-A91D-FF1E0A81EE9B}">
      <dgm:prSet/>
      <dgm:spPr/>
      <dgm:t>
        <a:bodyPr/>
        <a:lstStyle/>
        <a:p>
          <a:endParaRPr lang="en-GB"/>
        </a:p>
      </dgm:t>
    </dgm:pt>
    <dgm:pt modelId="{57924635-6CD7-47F7-8B11-61F0BDF8F704}" type="sibTrans" cxnId="{B8376F69-E30F-4C8C-A91D-FF1E0A81EE9B}">
      <dgm:prSet/>
      <dgm:spPr/>
      <dgm:t>
        <a:bodyPr/>
        <a:lstStyle/>
        <a:p>
          <a:endParaRPr lang="en-GB"/>
        </a:p>
      </dgm:t>
    </dgm:pt>
    <dgm:pt modelId="{0774E7A7-DE40-4CDA-B8F1-65AC6A420954}">
      <dgm:prSet phldrT="[Text]"/>
      <dgm:spPr>
        <a:solidFill>
          <a:srgbClr val="00B050"/>
        </a:solidFill>
      </dgm:spPr>
      <dgm:t>
        <a:bodyPr/>
        <a:lstStyle/>
        <a:p>
          <a:r>
            <a:rPr lang="en-GB" dirty="0" smtClean="0"/>
            <a:t>Affects how people think about their bodies, their pain and ultimately their behaviour</a:t>
          </a:r>
          <a:endParaRPr lang="en-GB" dirty="0"/>
        </a:p>
      </dgm:t>
    </dgm:pt>
    <dgm:pt modelId="{9D58FEF6-2539-4367-98EC-88C73BD26DCA}" type="parTrans" cxnId="{ACF861CD-EFF3-474E-A70A-493AC54093C5}">
      <dgm:prSet/>
      <dgm:spPr/>
      <dgm:t>
        <a:bodyPr/>
        <a:lstStyle/>
        <a:p>
          <a:endParaRPr lang="en-GB"/>
        </a:p>
      </dgm:t>
    </dgm:pt>
    <dgm:pt modelId="{F048370B-ABA0-418D-8296-2C67D2AF5221}" type="sibTrans" cxnId="{ACF861CD-EFF3-474E-A70A-493AC54093C5}">
      <dgm:prSet/>
      <dgm:spPr/>
      <dgm:t>
        <a:bodyPr/>
        <a:lstStyle/>
        <a:p>
          <a:endParaRPr lang="en-GB"/>
        </a:p>
      </dgm:t>
    </dgm:pt>
    <dgm:pt modelId="{6D9DF4AA-6F65-4023-96B0-E60B498AED79}">
      <dgm:prSet phldrT="[Text]"/>
      <dgm:spPr>
        <a:solidFill>
          <a:srgbClr val="002060"/>
        </a:solidFill>
      </dgm:spPr>
      <dgm:t>
        <a:bodyPr/>
        <a:lstStyle/>
        <a:p>
          <a:r>
            <a:rPr lang="en-GB" dirty="0" smtClean="0"/>
            <a:t>Effective explanation helps with management planning especially lifestyle changes</a:t>
          </a:r>
          <a:endParaRPr lang="en-GB" dirty="0"/>
        </a:p>
      </dgm:t>
    </dgm:pt>
    <dgm:pt modelId="{C0A4156F-6413-47F9-BC0D-A138170BB141}" type="parTrans" cxnId="{784E3904-4BDB-497A-A6BC-AF8FBB90B73D}">
      <dgm:prSet/>
      <dgm:spPr/>
      <dgm:t>
        <a:bodyPr/>
        <a:lstStyle/>
        <a:p>
          <a:endParaRPr lang="en-GB"/>
        </a:p>
      </dgm:t>
    </dgm:pt>
    <dgm:pt modelId="{CCCEA615-600F-43E5-B9AC-BD7758DF9C93}" type="sibTrans" cxnId="{784E3904-4BDB-497A-A6BC-AF8FBB90B73D}">
      <dgm:prSet/>
      <dgm:spPr/>
      <dgm:t>
        <a:bodyPr/>
        <a:lstStyle/>
        <a:p>
          <a:endParaRPr lang="en-GB"/>
        </a:p>
      </dgm:t>
    </dgm:pt>
    <dgm:pt modelId="{93ECE036-793A-49B4-996D-152B44C8D388}" type="pres">
      <dgm:prSet presAssocID="{71C0C076-7C87-439E-ACF0-B67D9540213C}" presName="Name0" presStyleCnt="0">
        <dgm:presLayoutVars>
          <dgm:chMax val="7"/>
          <dgm:chPref val="7"/>
          <dgm:dir/>
        </dgm:presLayoutVars>
      </dgm:prSet>
      <dgm:spPr/>
      <dgm:t>
        <a:bodyPr/>
        <a:lstStyle/>
        <a:p>
          <a:endParaRPr lang="en-GB"/>
        </a:p>
      </dgm:t>
    </dgm:pt>
    <dgm:pt modelId="{7E6B77F9-FC16-4B46-B890-9B42022C5F43}" type="pres">
      <dgm:prSet presAssocID="{71C0C076-7C87-439E-ACF0-B67D9540213C}" presName="Name1" presStyleCnt="0"/>
      <dgm:spPr/>
    </dgm:pt>
    <dgm:pt modelId="{17C49BC3-5C7F-4AEA-B8BA-78FB586B3244}" type="pres">
      <dgm:prSet presAssocID="{71C0C076-7C87-439E-ACF0-B67D9540213C}" presName="cycle" presStyleCnt="0"/>
      <dgm:spPr/>
    </dgm:pt>
    <dgm:pt modelId="{04CB2E0F-F0F0-41BA-9AFA-0D3139EA3B5B}" type="pres">
      <dgm:prSet presAssocID="{71C0C076-7C87-439E-ACF0-B67D9540213C}" presName="srcNode" presStyleLbl="node1" presStyleIdx="0" presStyleCnt="3"/>
      <dgm:spPr/>
    </dgm:pt>
    <dgm:pt modelId="{E2B4D317-C648-4B71-9F69-AF9034478833}" type="pres">
      <dgm:prSet presAssocID="{71C0C076-7C87-439E-ACF0-B67D9540213C}" presName="conn" presStyleLbl="parChTrans1D2" presStyleIdx="0" presStyleCnt="1"/>
      <dgm:spPr/>
      <dgm:t>
        <a:bodyPr/>
        <a:lstStyle/>
        <a:p>
          <a:endParaRPr lang="en-GB"/>
        </a:p>
      </dgm:t>
    </dgm:pt>
    <dgm:pt modelId="{A0427FE0-6ECD-41A0-9346-3E6B2B6D0CAE}" type="pres">
      <dgm:prSet presAssocID="{71C0C076-7C87-439E-ACF0-B67D9540213C}" presName="extraNode" presStyleLbl="node1" presStyleIdx="0" presStyleCnt="3"/>
      <dgm:spPr/>
    </dgm:pt>
    <dgm:pt modelId="{C7881DF3-CA73-457F-BD1B-DD0A4C58B60A}" type="pres">
      <dgm:prSet presAssocID="{71C0C076-7C87-439E-ACF0-B67D9540213C}" presName="dstNode" presStyleLbl="node1" presStyleIdx="0" presStyleCnt="3"/>
      <dgm:spPr/>
    </dgm:pt>
    <dgm:pt modelId="{FDD58B41-E694-4241-9FF8-C935E3D82029}" type="pres">
      <dgm:prSet presAssocID="{3706EFEB-57F2-4802-96A5-A3C9EB5F525B}" presName="text_1" presStyleLbl="node1" presStyleIdx="0" presStyleCnt="3">
        <dgm:presLayoutVars>
          <dgm:bulletEnabled val="1"/>
        </dgm:presLayoutVars>
      </dgm:prSet>
      <dgm:spPr/>
      <dgm:t>
        <a:bodyPr/>
        <a:lstStyle/>
        <a:p>
          <a:endParaRPr lang="en-GB"/>
        </a:p>
      </dgm:t>
    </dgm:pt>
    <dgm:pt modelId="{17CD197D-72C7-4BCC-BF2A-DC38EAF723D9}" type="pres">
      <dgm:prSet presAssocID="{3706EFEB-57F2-4802-96A5-A3C9EB5F525B}" presName="accent_1" presStyleCnt="0"/>
      <dgm:spPr/>
    </dgm:pt>
    <dgm:pt modelId="{4107C9D0-9B36-48D1-9F54-941C8F36639A}" type="pres">
      <dgm:prSet presAssocID="{3706EFEB-57F2-4802-96A5-A3C9EB5F525B}" presName="accentRepeatNode" presStyleLbl="solidFgAcc1" presStyleIdx="0" presStyleCnt="3"/>
      <dgm:spPr/>
    </dgm:pt>
    <dgm:pt modelId="{D5E14C08-32A3-4ADD-A8E9-003074D2B664}" type="pres">
      <dgm:prSet presAssocID="{0774E7A7-DE40-4CDA-B8F1-65AC6A420954}" presName="text_2" presStyleLbl="node1" presStyleIdx="1" presStyleCnt="3">
        <dgm:presLayoutVars>
          <dgm:bulletEnabled val="1"/>
        </dgm:presLayoutVars>
      </dgm:prSet>
      <dgm:spPr/>
      <dgm:t>
        <a:bodyPr/>
        <a:lstStyle/>
        <a:p>
          <a:endParaRPr lang="en-GB"/>
        </a:p>
      </dgm:t>
    </dgm:pt>
    <dgm:pt modelId="{10C25018-FB7B-41F2-BDFC-FAE126D571D1}" type="pres">
      <dgm:prSet presAssocID="{0774E7A7-DE40-4CDA-B8F1-65AC6A420954}" presName="accent_2" presStyleCnt="0"/>
      <dgm:spPr/>
    </dgm:pt>
    <dgm:pt modelId="{C7CFCA0D-230E-4403-894D-67F97D088213}" type="pres">
      <dgm:prSet presAssocID="{0774E7A7-DE40-4CDA-B8F1-65AC6A420954}" presName="accentRepeatNode" presStyleLbl="solidFgAcc1" presStyleIdx="1" presStyleCnt="3"/>
      <dgm:spPr>
        <a:ln>
          <a:solidFill>
            <a:srgbClr val="00B050"/>
          </a:solidFill>
        </a:ln>
      </dgm:spPr>
    </dgm:pt>
    <dgm:pt modelId="{81B6D96E-0C79-4E53-A60A-66679902EFDF}" type="pres">
      <dgm:prSet presAssocID="{6D9DF4AA-6F65-4023-96B0-E60B498AED79}" presName="text_3" presStyleLbl="node1" presStyleIdx="2" presStyleCnt="3">
        <dgm:presLayoutVars>
          <dgm:bulletEnabled val="1"/>
        </dgm:presLayoutVars>
      </dgm:prSet>
      <dgm:spPr/>
      <dgm:t>
        <a:bodyPr/>
        <a:lstStyle/>
        <a:p>
          <a:endParaRPr lang="en-GB"/>
        </a:p>
      </dgm:t>
    </dgm:pt>
    <dgm:pt modelId="{80CD7745-35D7-4FC2-B7DA-8C6F520FAABC}" type="pres">
      <dgm:prSet presAssocID="{6D9DF4AA-6F65-4023-96B0-E60B498AED79}" presName="accent_3" presStyleCnt="0"/>
      <dgm:spPr/>
    </dgm:pt>
    <dgm:pt modelId="{BAE8F81C-385E-46A8-B379-0F4E11A39D8A}" type="pres">
      <dgm:prSet presAssocID="{6D9DF4AA-6F65-4023-96B0-E60B498AED79}" presName="accentRepeatNode" presStyleLbl="solidFgAcc1" presStyleIdx="2" presStyleCnt="3"/>
      <dgm:spPr>
        <a:ln>
          <a:solidFill>
            <a:srgbClr val="002060"/>
          </a:solidFill>
        </a:ln>
      </dgm:spPr>
    </dgm:pt>
  </dgm:ptLst>
  <dgm:cxnLst>
    <dgm:cxn modelId="{AC387817-FB33-5241-8E49-AB4DBA02B375}" type="presOf" srcId="{0774E7A7-DE40-4CDA-B8F1-65AC6A420954}" destId="{D5E14C08-32A3-4ADD-A8E9-003074D2B664}" srcOrd="0" destOrd="0" presId="urn:microsoft.com/office/officeart/2008/layout/VerticalCurvedList"/>
    <dgm:cxn modelId="{B8376F69-E30F-4C8C-A91D-FF1E0A81EE9B}" srcId="{71C0C076-7C87-439E-ACF0-B67D9540213C}" destId="{3706EFEB-57F2-4802-96A5-A3C9EB5F525B}" srcOrd="0" destOrd="0" parTransId="{C9AE67CE-DB24-4365-8C78-896714325B90}" sibTransId="{57924635-6CD7-47F7-8B11-61F0BDF8F704}"/>
    <dgm:cxn modelId="{DF5D7AA2-94A1-E243-832D-0E6275214A07}" type="presOf" srcId="{71C0C076-7C87-439E-ACF0-B67D9540213C}" destId="{93ECE036-793A-49B4-996D-152B44C8D388}" srcOrd="0" destOrd="0" presId="urn:microsoft.com/office/officeart/2008/layout/VerticalCurvedList"/>
    <dgm:cxn modelId="{ACF861CD-EFF3-474E-A70A-493AC54093C5}" srcId="{71C0C076-7C87-439E-ACF0-B67D9540213C}" destId="{0774E7A7-DE40-4CDA-B8F1-65AC6A420954}" srcOrd="1" destOrd="0" parTransId="{9D58FEF6-2539-4367-98EC-88C73BD26DCA}" sibTransId="{F048370B-ABA0-418D-8296-2C67D2AF5221}"/>
    <dgm:cxn modelId="{784E3904-4BDB-497A-A6BC-AF8FBB90B73D}" srcId="{71C0C076-7C87-439E-ACF0-B67D9540213C}" destId="{6D9DF4AA-6F65-4023-96B0-E60B498AED79}" srcOrd="2" destOrd="0" parTransId="{C0A4156F-6413-47F9-BC0D-A138170BB141}" sibTransId="{CCCEA615-600F-43E5-B9AC-BD7758DF9C93}"/>
    <dgm:cxn modelId="{2D74CFA2-EE27-AA43-B047-CBC12A3C73ED}" type="presOf" srcId="{6D9DF4AA-6F65-4023-96B0-E60B498AED79}" destId="{81B6D96E-0C79-4E53-A60A-66679902EFDF}" srcOrd="0" destOrd="0" presId="urn:microsoft.com/office/officeart/2008/layout/VerticalCurvedList"/>
    <dgm:cxn modelId="{D69760A7-1EE2-5E40-B217-DB5B4617A6F9}" type="presOf" srcId="{57924635-6CD7-47F7-8B11-61F0BDF8F704}" destId="{E2B4D317-C648-4B71-9F69-AF9034478833}" srcOrd="0" destOrd="0" presId="urn:microsoft.com/office/officeart/2008/layout/VerticalCurvedList"/>
    <dgm:cxn modelId="{1CCCCE22-92D1-0340-A1FD-6E0CE1DC5F76}" type="presOf" srcId="{3706EFEB-57F2-4802-96A5-A3C9EB5F525B}" destId="{FDD58B41-E694-4241-9FF8-C935E3D82029}" srcOrd="0" destOrd="0" presId="urn:microsoft.com/office/officeart/2008/layout/VerticalCurvedList"/>
    <dgm:cxn modelId="{4A9D3AF9-A878-204F-AB8E-BE420871A1D9}" type="presParOf" srcId="{93ECE036-793A-49B4-996D-152B44C8D388}" destId="{7E6B77F9-FC16-4B46-B890-9B42022C5F43}" srcOrd="0" destOrd="0" presId="urn:microsoft.com/office/officeart/2008/layout/VerticalCurvedList"/>
    <dgm:cxn modelId="{A8F9B27E-9F5D-3B4E-905B-4604CCE0D6C4}" type="presParOf" srcId="{7E6B77F9-FC16-4B46-B890-9B42022C5F43}" destId="{17C49BC3-5C7F-4AEA-B8BA-78FB586B3244}" srcOrd="0" destOrd="0" presId="urn:microsoft.com/office/officeart/2008/layout/VerticalCurvedList"/>
    <dgm:cxn modelId="{D06553F7-3638-3241-8F1D-8CBA3E1E2E11}" type="presParOf" srcId="{17C49BC3-5C7F-4AEA-B8BA-78FB586B3244}" destId="{04CB2E0F-F0F0-41BA-9AFA-0D3139EA3B5B}" srcOrd="0" destOrd="0" presId="urn:microsoft.com/office/officeart/2008/layout/VerticalCurvedList"/>
    <dgm:cxn modelId="{5095671D-8F32-DC41-8C01-5B747217F47B}" type="presParOf" srcId="{17C49BC3-5C7F-4AEA-B8BA-78FB586B3244}" destId="{E2B4D317-C648-4B71-9F69-AF9034478833}" srcOrd="1" destOrd="0" presId="urn:microsoft.com/office/officeart/2008/layout/VerticalCurvedList"/>
    <dgm:cxn modelId="{0FC260AD-CD43-8C46-9C59-D85FD07CE7F9}" type="presParOf" srcId="{17C49BC3-5C7F-4AEA-B8BA-78FB586B3244}" destId="{A0427FE0-6ECD-41A0-9346-3E6B2B6D0CAE}" srcOrd="2" destOrd="0" presId="urn:microsoft.com/office/officeart/2008/layout/VerticalCurvedList"/>
    <dgm:cxn modelId="{B89CCCC0-591C-8C42-9276-D0E10A5D0E26}" type="presParOf" srcId="{17C49BC3-5C7F-4AEA-B8BA-78FB586B3244}" destId="{C7881DF3-CA73-457F-BD1B-DD0A4C58B60A}" srcOrd="3" destOrd="0" presId="urn:microsoft.com/office/officeart/2008/layout/VerticalCurvedList"/>
    <dgm:cxn modelId="{8BD44314-7C9D-834A-AA96-B7FCEA26453A}" type="presParOf" srcId="{7E6B77F9-FC16-4B46-B890-9B42022C5F43}" destId="{FDD58B41-E694-4241-9FF8-C935E3D82029}" srcOrd="1" destOrd="0" presId="urn:microsoft.com/office/officeart/2008/layout/VerticalCurvedList"/>
    <dgm:cxn modelId="{475FC4B0-6195-2449-B290-20BB479D5D32}" type="presParOf" srcId="{7E6B77F9-FC16-4B46-B890-9B42022C5F43}" destId="{17CD197D-72C7-4BCC-BF2A-DC38EAF723D9}" srcOrd="2" destOrd="0" presId="urn:microsoft.com/office/officeart/2008/layout/VerticalCurvedList"/>
    <dgm:cxn modelId="{6379ED0F-099F-EF4E-A658-01D4FC97ECC3}" type="presParOf" srcId="{17CD197D-72C7-4BCC-BF2A-DC38EAF723D9}" destId="{4107C9D0-9B36-48D1-9F54-941C8F36639A}" srcOrd="0" destOrd="0" presId="urn:microsoft.com/office/officeart/2008/layout/VerticalCurvedList"/>
    <dgm:cxn modelId="{86A8BCA5-459A-3A4C-9841-411EA819D1E1}" type="presParOf" srcId="{7E6B77F9-FC16-4B46-B890-9B42022C5F43}" destId="{D5E14C08-32A3-4ADD-A8E9-003074D2B664}" srcOrd="3" destOrd="0" presId="urn:microsoft.com/office/officeart/2008/layout/VerticalCurvedList"/>
    <dgm:cxn modelId="{BA8F5444-0841-7644-84D2-395A2A221EB4}" type="presParOf" srcId="{7E6B77F9-FC16-4B46-B890-9B42022C5F43}" destId="{10C25018-FB7B-41F2-BDFC-FAE126D571D1}" srcOrd="4" destOrd="0" presId="urn:microsoft.com/office/officeart/2008/layout/VerticalCurvedList"/>
    <dgm:cxn modelId="{1503FF60-A2E3-A74F-9F76-0CA9D626FCCC}" type="presParOf" srcId="{10C25018-FB7B-41F2-BDFC-FAE126D571D1}" destId="{C7CFCA0D-230E-4403-894D-67F97D088213}" srcOrd="0" destOrd="0" presId="urn:microsoft.com/office/officeart/2008/layout/VerticalCurvedList"/>
    <dgm:cxn modelId="{B9EC3E90-3CE7-E64E-BD4E-1AB5B7E589E4}" type="presParOf" srcId="{7E6B77F9-FC16-4B46-B890-9B42022C5F43}" destId="{81B6D96E-0C79-4E53-A60A-66679902EFDF}" srcOrd="5" destOrd="0" presId="urn:microsoft.com/office/officeart/2008/layout/VerticalCurvedList"/>
    <dgm:cxn modelId="{A0A4F5CF-E9D9-F647-9756-04638EC652CC}" type="presParOf" srcId="{7E6B77F9-FC16-4B46-B890-9B42022C5F43}" destId="{80CD7745-35D7-4FC2-B7DA-8C6F520FAABC}" srcOrd="6" destOrd="0" presId="urn:microsoft.com/office/officeart/2008/layout/VerticalCurvedList"/>
    <dgm:cxn modelId="{CAE6D983-C39B-D245-93A5-98083BB1B293}" type="presParOf" srcId="{80CD7745-35D7-4FC2-B7DA-8C6F520FAABC}" destId="{BAE8F81C-385E-46A8-B379-0F4E11A39D8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9D35-D426-4FE7-908F-770885CB7DDC}">
      <dsp:nvSpPr>
        <dsp:cNvPr id="0" name=""/>
        <dsp:cNvSpPr/>
      </dsp:nvSpPr>
      <dsp:spPr>
        <a:xfrm>
          <a:off x="1928885" y="3"/>
          <a:ext cx="1351125" cy="12912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Physical </a:t>
          </a:r>
          <a:r>
            <a:rPr lang="en-GB" sz="1600" kern="1200" dirty="0" smtClean="0"/>
            <a:t>wellbeing</a:t>
          </a:r>
          <a:endParaRPr lang="en-GB" sz="1600" kern="1200" dirty="0"/>
        </a:p>
      </dsp:txBody>
      <dsp:txXfrm>
        <a:off x="2126753" y="189096"/>
        <a:ext cx="955389" cy="913021"/>
      </dsp:txXfrm>
    </dsp:sp>
    <dsp:sp modelId="{5F0D8F3D-33FB-4A0D-9168-69FD80420C28}">
      <dsp:nvSpPr>
        <dsp:cNvPr id="0" name=""/>
        <dsp:cNvSpPr/>
      </dsp:nvSpPr>
      <dsp:spPr>
        <a:xfrm rot="2204041">
          <a:off x="3215776" y="1006387"/>
          <a:ext cx="338020" cy="4431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3225845" y="1064696"/>
        <a:ext cx="236614" cy="265904"/>
      </dsp:txXfrm>
    </dsp:sp>
    <dsp:sp modelId="{1BD62FDF-08D1-453C-82D2-D7B927C4E9D9}">
      <dsp:nvSpPr>
        <dsp:cNvPr id="0" name=""/>
        <dsp:cNvSpPr/>
      </dsp:nvSpPr>
      <dsp:spPr>
        <a:xfrm>
          <a:off x="3517638" y="1160554"/>
          <a:ext cx="1313110" cy="13131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Social activity</a:t>
          </a:r>
          <a:endParaRPr lang="en-GB" sz="2000" kern="1200" dirty="0"/>
        </a:p>
      </dsp:txBody>
      <dsp:txXfrm>
        <a:off x="3709939" y="1352855"/>
        <a:ext cx="928508" cy="928508"/>
      </dsp:txXfrm>
    </dsp:sp>
    <dsp:sp modelId="{F6B99397-792F-4BC8-A378-25718B549C72}">
      <dsp:nvSpPr>
        <dsp:cNvPr id="0" name=""/>
        <dsp:cNvSpPr/>
      </dsp:nvSpPr>
      <dsp:spPr>
        <a:xfrm rot="6457338">
          <a:off x="3704949" y="2524853"/>
          <a:ext cx="348089" cy="4431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3772970" y="2563725"/>
        <a:ext cx="243662" cy="265904"/>
      </dsp:txXfrm>
    </dsp:sp>
    <dsp:sp modelId="{9ECB7504-A2E7-49BC-828B-D4ACE3AD70B8}">
      <dsp:nvSpPr>
        <dsp:cNvPr id="0" name=""/>
        <dsp:cNvSpPr/>
      </dsp:nvSpPr>
      <dsp:spPr>
        <a:xfrm>
          <a:off x="2921274" y="3037996"/>
          <a:ext cx="1313110" cy="13131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Emotional</a:t>
          </a:r>
        </a:p>
        <a:p>
          <a:pPr lvl="0" algn="ctr" defTabSz="622300">
            <a:lnSpc>
              <a:spcPct val="90000"/>
            </a:lnSpc>
            <a:spcBef>
              <a:spcPct val="0"/>
            </a:spcBef>
            <a:spcAft>
              <a:spcPct val="35000"/>
            </a:spcAft>
          </a:pPr>
          <a:r>
            <a:rPr lang="en-GB" sz="1400" kern="1200" dirty="0" smtClean="0"/>
            <a:t>wellbeing</a:t>
          </a:r>
          <a:endParaRPr lang="en-GB" sz="1400" kern="1200" dirty="0"/>
        </a:p>
      </dsp:txBody>
      <dsp:txXfrm>
        <a:off x="3113575" y="3230297"/>
        <a:ext cx="928508" cy="928508"/>
      </dsp:txXfrm>
    </dsp:sp>
    <dsp:sp modelId="{890D78CE-E209-4537-AA43-4196A9A9F3CB}">
      <dsp:nvSpPr>
        <dsp:cNvPr id="0" name=""/>
        <dsp:cNvSpPr/>
      </dsp:nvSpPr>
      <dsp:spPr>
        <a:xfrm rot="10800000">
          <a:off x="2425562" y="3472964"/>
          <a:ext cx="350302" cy="4431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2530653" y="3561599"/>
        <a:ext cx="245211" cy="265904"/>
      </dsp:txXfrm>
    </dsp:sp>
    <dsp:sp modelId="{56D1CCBE-04BA-45D8-919D-8AC991CC9A7B}">
      <dsp:nvSpPr>
        <dsp:cNvPr id="0" name=""/>
        <dsp:cNvSpPr/>
      </dsp:nvSpPr>
      <dsp:spPr>
        <a:xfrm>
          <a:off x="947214" y="3037996"/>
          <a:ext cx="1313110" cy="13131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Treatment</a:t>
          </a:r>
          <a:r>
            <a:rPr lang="en-GB" sz="900" kern="1200" dirty="0" smtClean="0"/>
            <a:t> </a:t>
          </a:r>
          <a:r>
            <a:rPr lang="en-GB" sz="2000" kern="1200" dirty="0" smtClean="0"/>
            <a:t>options</a:t>
          </a:r>
          <a:endParaRPr lang="en-GB" sz="2000" kern="1200" dirty="0"/>
        </a:p>
      </dsp:txBody>
      <dsp:txXfrm>
        <a:off x="1139515" y="3230297"/>
        <a:ext cx="928508" cy="928508"/>
      </dsp:txXfrm>
    </dsp:sp>
    <dsp:sp modelId="{8175EB90-6858-4EDA-ADF4-EAA0B539A089}">
      <dsp:nvSpPr>
        <dsp:cNvPr id="0" name=""/>
        <dsp:cNvSpPr/>
      </dsp:nvSpPr>
      <dsp:spPr>
        <a:xfrm rot="15120000">
          <a:off x="1126673" y="2543672"/>
          <a:ext cx="350302" cy="4431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rot="10800000">
        <a:off x="1195456" y="2682281"/>
        <a:ext cx="245211" cy="265904"/>
      </dsp:txXfrm>
    </dsp:sp>
    <dsp:sp modelId="{CDF2F0B9-A75F-4A65-9668-DC9A1413731E}">
      <dsp:nvSpPr>
        <dsp:cNvPr id="0" name=""/>
        <dsp:cNvSpPr/>
      </dsp:nvSpPr>
      <dsp:spPr>
        <a:xfrm>
          <a:off x="337197" y="1160554"/>
          <a:ext cx="1313110" cy="13131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Impact on co-existing health issues</a:t>
          </a:r>
          <a:endParaRPr lang="en-GB" sz="1500" kern="1200" dirty="0"/>
        </a:p>
      </dsp:txBody>
      <dsp:txXfrm>
        <a:off x="529498" y="1352855"/>
        <a:ext cx="928508" cy="928508"/>
      </dsp:txXfrm>
    </dsp:sp>
    <dsp:sp modelId="{D243B6DB-5C6F-4836-8C5B-6BE700BDD831}">
      <dsp:nvSpPr>
        <dsp:cNvPr id="0" name=""/>
        <dsp:cNvSpPr/>
      </dsp:nvSpPr>
      <dsp:spPr>
        <a:xfrm rot="19438237">
          <a:off x="1610009" y="1018090"/>
          <a:ext cx="355304" cy="4431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GB" sz="1200" kern="1200"/>
        </a:p>
      </dsp:txBody>
      <dsp:txXfrm>
        <a:off x="1620204" y="1138073"/>
        <a:ext cx="248713" cy="265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4D317-C648-4B71-9F69-AF9034478833}">
      <dsp:nvSpPr>
        <dsp:cNvPr id="0" name=""/>
        <dsp:cNvSpPr/>
      </dsp:nvSpPr>
      <dsp:spPr>
        <a:xfrm>
          <a:off x="-6267422" y="-959073"/>
          <a:ext cx="7462763" cy="7462763"/>
        </a:xfrm>
        <a:prstGeom prst="blockArc">
          <a:avLst>
            <a:gd name="adj1" fmla="val 18900000"/>
            <a:gd name="adj2" fmla="val 2700000"/>
            <a:gd name="adj3" fmla="val 28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D58B41-E694-4241-9FF8-C935E3D82029}">
      <dsp:nvSpPr>
        <dsp:cNvPr id="0" name=""/>
        <dsp:cNvSpPr/>
      </dsp:nvSpPr>
      <dsp:spPr>
        <a:xfrm>
          <a:off x="769592" y="554461"/>
          <a:ext cx="7613815" cy="11089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208" tIns="68580" rIns="68580" bIns="68580" numCol="1" spcCol="1270" anchor="ctr" anchorCtr="0">
          <a:noAutofit/>
        </a:bodyPr>
        <a:lstStyle/>
        <a:p>
          <a:pPr lvl="0" algn="l" defTabSz="1200150">
            <a:lnSpc>
              <a:spcPct val="90000"/>
            </a:lnSpc>
            <a:spcBef>
              <a:spcPct val="0"/>
            </a:spcBef>
            <a:spcAft>
              <a:spcPct val="35000"/>
            </a:spcAft>
          </a:pPr>
          <a:r>
            <a:rPr lang="en-GB" sz="2700" kern="1200" dirty="0" smtClean="0"/>
            <a:t>Fundamental to improving patient outcomes</a:t>
          </a:r>
          <a:endParaRPr lang="en-GB" sz="2700" kern="1200" dirty="0"/>
        </a:p>
      </dsp:txBody>
      <dsp:txXfrm>
        <a:off x="769592" y="554461"/>
        <a:ext cx="7613815" cy="1108923"/>
      </dsp:txXfrm>
    </dsp:sp>
    <dsp:sp modelId="{4107C9D0-9B36-48D1-9F54-941C8F36639A}">
      <dsp:nvSpPr>
        <dsp:cNvPr id="0" name=""/>
        <dsp:cNvSpPr/>
      </dsp:nvSpPr>
      <dsp:spPr>
        <a:xfrm>
          <a:off x="76515" y="415846"/>
          <a:ext cx="1386154" cy="138615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E14C08-32A3-4ADD-A8E9-003074D2B664}">
      <dsp:nvSpPr>
        <dsp:cNvPr id="0" name=""/>
        <dsp:cNvSpPr/>
      </dsp:nvSpPr>
      <dsp:spPr>
        <a:xfrm>
          <a:off x="1172686" y="2217846"/>
          <a:ext cx="7210722" cy="110892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208" tIns="68580" rIns="68580" bIns="68580" numCol="1" spcCol="1270" anchor="ctr" anchorCtr="0">
          <a:noAutofit/>
        </a:bodyPr>
        <a:lstStyle/>
        <a:p>
          <a:pPr lvl="0" algn="l" defTabSz="1200150">
            <a:lnSpc>
              <a:spcPct val="90000"/>
            </a:lnSpc>
            <a:spcBef>
              <a:spcPct val="0"/>
            </a:spcBef>
            <a:spcAft>
              <a:spcPct val="35000"/>
            </a:spcAft>
          </a:pPr>
          <a:r>
            <a:rPr lang="en-GB" sz="2700" kern="1200" dirty="0" smtClean="0"/>
            <a:t>Affects how people think about their bodies, their pain and ultimately their behaviour</a:t>
          </a:r>
          <a:endParaRPr lang="en-GB" sz="2700" kern="1200" dirty="0"/>
        </a:p>
      </dsp:txBody>
      <dsp:txXfrm>
        <a:off x="1172686" y="2217846"/>
        <a:ext cx="7210722" cy="1108923"/>
      </dsp:txXfrm>
    </dsp:sp>
    <dsp:sp modelId="{C7CFCA0D-230E-4403-894D-67F97D088213}">
      <dsp:nvSpPr>
        <dsp:cNvPr id="0" name=""/>
        <dsp:cNvSpPr/>
      </dsp:nvSpPr>
      <dsp:spPr>
        <a:xfrm>
          <a:off x="479609" y="2079231"/>
          <a:ext cx="1386154" cy="1386154"/>
        </a:xfrm>
        <a:prstGeom prst="ellipse">
          <a:avLst/>
        </a:prstGeom>
        <a:solidFill>
          <a:schemeClr val="lt1">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sp>
    <dsp:sp modelId="{81B6D96E-0C79-4E53-A60A-66679902EFDF}">
      <dsp:nvSpPr>
        <dsp:cNvPr id="0" name=""/>
        <dsp:cNvSpPr/>
      </dsp:nvSpPr>
      <dsp:spPr>
        <a:xfrm>
          <a:off x="769592" y="3881231"/>
          <a:ext cx="7613815" cy="110892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208" tIns="68580" rIns="68580" bIns="68580" numCol="1" spcCol="1270" anchor="ctr" anchorCtr="0">
          <a:noAutofit/>
        </a:bodyPr>
        <a:lstStyle/>
        <a:p>
          <a:pPr lvl="0" algn="l" defTabSz="1200150">
            <a:lnSpc>
              <a:spcPct val="90000"/>
            </a:lnSpc>
            <a:spcBef>
              <a:spcPct val="0"/>
            </a:spcBef>
            <a:spcAft>
              <a:spcPct val="35000"/>
            </a:spcAft>
          </a:pPr>
          <a:r>
            <a:rPr lang="en-GB" sz="2700" kern="1200" dirty="0" smtClean="0"/>
            <a:t>Effective explanation helps with management planning especially lifestyle changes</a:t>
          </a:r>
          <a:endParaRPr lang="en-GB" sz="2700" kern="1200" dirty="0"/>
        </a:p>
      </dsp:txBody>
      <dsp:txXfrm>
        <a:off x="769592" y="3881231"/>
        <a:ext cx="7613815" cy="1108923"/>
      </dsp:txXfrm>
    </dsp:sp>
    <dsp:sp modelId="{BAE8F81C-385E-46A8-B379-0F4E11A39D8A}">
      <dsp:nvSpPr>
        <dsp:cNvPr id="0" name=""/>
        <dsp:cNvSpPr/>
      </dsp:nvSpPr>
      <dsp:spPr>
        <a:xfrm>
          <a:off x="76515" y="3742615"/>
          <a:ext cx="1386154" cy="1386154"/>
        </a:xfrm>
        <a:prstGeom prst="ellipse">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0.47666</cdr:x>
      <cdr:y>0.20607</cdr:y>
    </cdr:from>
    <cdr:to>
      <cdr:x>0.56137</cdr:x>
      <cdr:y>0.39206</cdr:y>
    </cdr:to>
    <cdr:sp macro="" textlink="">
      <cdr:nvSpPr>
        <cdr:cNvPr id="2" name="TextBox 1"/>
        <cdr:cNvSpPr txBox="1"/>
      </cdr:nvSpPr>
      <cdr:spPr>
        <a:xfrm xmlns:a="http://schemas.openxmlformats.org/drawingml/2006/main">
          <a:off x="5145206" y="101311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0.5</cdr:x>
      <cdr:y>0.03951</cdr:y>
    </cdr:from>
    <cdr:to>
      <cdr:x>0.95585</cdr:x>
      <cdr:y>0.62524</cdr:y>
    </cdr:to>
    <cdr:sp macro="" textlink="">
      <cdr:nvSpPr>
        <cdr:cNvPr id="3" name="TextBox 2"/>
        <cdr:cNvSpPr txBox="1"/>
      </cdr:nvSpPr>
      <cdr:spPr>
        <a:xfrm xmlns:a="http://schemas.openxmlformats.org/drawingml/2006/main">
          <a:off x="5397120" y="194244"/>
          <a:ext cx="4920587" cy="28796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0.0214</cdr:x>
      <cdr:y>0.48346</cdr:y>
    </cdr:from>
    <cdr:to>
      <cdr:x>0.19045</cdr:x>
      <cdr:y>0.92679</cdr:y>
    </cdr:to>
    <cdr:pic>
      <cdr:nvPicPr>
        <cdr:cNvPr id="4" name="Content Placeholder 4"/>
        <cdr:cNvPicPr>
          <a:picLocks xmlns:a="http://schemas.openxmlformats.org/drawingml/2006/main" noGrp="1"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56449" y="2040332"/>
          <a:ext cx="2025681" cy="187098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83E6C-AEA2-F042-8542-C2F891FEA853}"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EBCE6-8B3D-CE4B-A075-D3D3018A9E64}" type="slidenum">
              <a:rPr lang="en-US" smtClean="0"/>
              <a:t>‹#›</a:t>
            </a:fld>
            <a:endParaRPr lang="en-US"/>
          </a:p>
        </p:txBody>
      </p:sp>
    </p:spTree>
    <p:extLst>
      <p:ext uri="{BB962C8B-B14F-4D97-AF65-F5344CB8AC3E}">
        <p14:creationId xmlns:p14="http://schemas.microsoft.com/office/powerpoint/2010/main" val="199095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1</a:t>
            </a:fld>
            <a:endParaRPr lang="en-GB" dirty="0"/>
          </a:p>
        </p:txBody>
      </p:sp>
    </p:spTree>
    <p:extLst>
      <p:ext uri="{BB962C8B-B14F-4D97-AF65-F5344CB8AC3E}">
        <p14:creationId xmlns:p14="http://schemas.microsoft.com/office/powerpoint/2010/main" val="1381184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F7A2DCB-F719-4BC6-B068-C953FA6B3CCB}" type="slidenum">
              <a:rPr lang="en-GB" smtClean="0"/>
              <a:pPr/>
              <a:t>23</a:t>
            </a:fld>
            <a:endParaRPr lang="en-GB" dirty="0"/>
          </a:p>
        </p:txBody>
      </p:sp>
    </p:spTree>
    <p:extLst>
      <p:ext uri="{BB962C8B-B14F-4D97-AF65-F5344CB8AC3E}">
        <p14:creationId xmlns:p14="http://schemas.microsoft.com/office/powerpoint/2010/main" val="1626145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do not get explanations</a:t>
            </a:r>
            <a:r>
              <a:rPr lang="en-GB" baseline="0" dirty="0" smtClean="0"/>
              <a:t> right we may be leaving patients with the wrong messages</a:t>
            </a:r>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24</a:t>
            </a:fld>
            <a:endParaRPr lang="en-GB" dirty="0"/>
          </a:p>
        </p:txBody>
      </p:sp>
    </p:spTree>
    <p:extLst>
      <p:ext uri="{BB962C8B-B14F-4D97-AF65-F5344CB8AC3E}">
        <p14:creationId xmlns:p14="http://schemas.microsoft.com/office/powerpoint/2010/main" val="1448531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25</a:t>
            </a:fld>
            <a:endParaRPr lang="en-GB" dirty="0"/>
          </a:p>
        </p:txBody>
      </p:sp>
    </p:spTree>
    <p:extLst>
      <p:ext uri="{BB962C8B-B14F-4D97-AF65-F5344CB8AC3E}">
        <p14:creationId xmlns:p14="http://schemas.microsoft.com/office/powerpoint/2010/main" val="193868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NICE Guidelines include provision of written information</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26</a:t>
            </a:fld>
            <a:endParaRPr lang="en-GB" dirty="0"/>
          </a:p>
        </p:txBody>
      </p:sp>
    </p:spTree>
    <p:extLst>
      <p:ext uri="{BB962C8B-B14F-4D97-AF65-F5344CB8AC3E}">
        <p14:creationId xmlns:p14="http://schemas.microsoft.com/office/powerpoint/2010/main" val="2028984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let’s start with the most commonly used phrase</a:t>
            </a:r>
            <a:r>
              <a:rPr lang="en-GB" baseline="0" dirty="0" smtClean="0"/>
              <a:t> “wear and tear”</a:t>
            </a:r>
          </a:p>
          <a:p>
            <a:r>
              <a:rPr lang="en-GB" dirty="0" smtClean="0"/>
              <a:t>W</a:t>
            </a:r>
            <a:r>
              <a:rPr lang="en-GB" baseline="0" dirty="0" smtClean="0"/>
              <a:t>e think it is used by HCPs because it is unintimidating, reassuring and avoids jargon – Barker et al stated that patients find the phrase </a:t>
            </a:r>
            <a:r>
              <a:rPr lang="en-GB" sz="1200" b="0" i="0" u="none" strike="noStrike" kern="1200" baseline="0" dirty="0" smtClean="0">
                <a:solidFill>
                  <a:schemeClr val="tx1"/>
                </a:solidFill>
                <a:latin typeface="+mn-lt"/>
                <a:ea typeface="+mn-ea"/>
                <a:cs typeface="+mn-cs"/>
              </a:rPr>
              <a:t>approachable and easy to understand, – particularly compared to what is seen as the alternative, and alarming, phrase ‘‘degenerative changes’’</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Some people prefer to have a diagnosis as they feel this validates their symptoms – however others feel reassured by a non-medical term</a:t>
            </a:r>
          </a:p>
          <a:p>
            <a:r>
              <a:rPr lang="en-GB" baseline="0" dirty="0" smtClean="0"/>
              <a:t>In my work, the term osteoarthritis was recognised as “disastrous” by one GP</a:t>
            </a:r>
          </a:p>
          <a:p>
            <a:r>
              <a:rPr lang="en-GB" baseline="0" dirty="0" smtClean="0"/>
              <a:t>However, we know that wear and tear is this is interpreted in a whole host of different ways by patients</a:t>
            </a:r>
          </a:p>
          <a:p>
            <a:endParaRPr lang="en-GB" baseline="0" dirty="0" smtClean="0"/>
          </a:p>
          <a:p>
            <a:r>
              <a:rPr lang="en-GB" sz="1200" b="0" i="0" u="none" strike="noStrike" kern="1200" baseline="0" dirty="0" smtClean="0">
                <a:solidFill>
                  <a:schemeClr val="tx1"/>
                </a:solidFill>
                <a:latin typeface="+mn-lt"/>
                <a:ea typeface="+mn-ea"/>
                <a:cs typeface="+mn-cs"/>
              </a:rPr>
              <a:t>Barker found that:</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 women consistently and strongly tended to respond negatively to the implication that ‘‘wear and tear’’ was a sign of getting old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he term also had unhelpful connotations some several of the participants that arthritis is untreatable or that the GP is not taking their condition seriously</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Discussing wear and tear could lead to talking about feelings of guilt or resentment at having pursued enjoyable and healthy activities that were implied to have caused the wear and tear.</a:t>
            </a:r>
            <a:endParaRPr lang="en-GB" dirty="0"/>
          </a:p>
        </p:txBody>
      </p:sp>
      <p:sp>
        <p:nvSpPr>
          <p:cNvPr id="4" name="Slide Number Placeholder 3"/>
          <p:cNvSpPr>
            <a:spLocks noGrp="1"/>
          </p:cNvSpPr>
          <p:nvPr>
            <p:ph type="sldNum" sz="quarter" idx="10"/>
          </p:nvPr>
        </p:nvSpPr>
        <p:spPr/>
        <p:txBody>
          <a:bodyPr/>
          <a:lstStyle/>
          <a:p>
            <a:fld id="{CC1E9937-FB53-4127-814F-C8B82436328E}" type="slidenum">
              <a:rPr lang="en-GB" smtClean="0"/>
              <a:t>27</a:t>
            </a:fld>
            <a:endParaRPr lang="en-GB" dirty="0"/>
          </a:p>
        </p:txBody>
      </p:sp>
    </p:spTree>
    <p:extLst>
      <p:ext uri="{BB962C8B-B14F-4D97-AF65-F5344CB8AC3E}">
        <p14:creationId xmlns:p14="http://schemas.microsoft.com/office/powerpoint/2010/main" val="923318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Arthritis is considered accessible and is commonly used</a:t>
            </a:r>
          </a:p>
          <a:p>
            <a:r>
              <a:rPr lang="en-GB" sz="1200" b="0" i="0" u="none" strike="noStrike" kern="1200" baseline="0" dirty="0" smtClean="0">
                <a:solidFill>
                  <a:schemeClr val="tx1"/>
                </a:solidFill>
                <a:latin typeface="+mn-lt"/>
                <a:ea typeface="+mn-ea"/>
                <a:cs typeface="+mn-cs"/>
              </a:rPr>
              <a:t>Patients are familiar term with this </a:t>
            </a:r>
          </a:p>
          <a:p>
            <a:r>
              <a:rPr lang="en-GB" sz="1200" b="0" i="0" u="none" strike="noStrike" kern="1200" baseline="0" dirty="0" smtClean="0">
                <a:solidFill>
                  <a:schemeClr val="tx1"/>
                </a:solidFill>
                <a:latin typeface="+mn-lt"/>
                <a:ea typeface="+mn-ea"/>
                <a:cs typeface="+mn-cs"/>
              </a:rPr>
              <a:t>However – they may not be quite sure what it means – some think it may mean both osteoarthritis and rheumatoid arthritis. </a:t>
            </a:r>
          </a:p>
          <a:p>
            <a:r>
              <a:rPr lang="en-GB" sz="1200" b="0" i="0" u="none" strike="noStrike" kern="1200" baseline="0" dirty="0" smtClean="0">
                <a:solidFill>
                  <a:schemeClr val="tx1"/>
                </a:solidFill>
                <a:latin typeface="+mn-lt"/>
                <a:ea typeface="+mn-ea"/>
                <a:cs typeface="+mn-cs"/>
              </a:rPr>
              <a:t>Patients sometimes interpret this as ‘‘damage to cartilage’’ and associate it with pain. </a:t>
            </a:r>
          </a:p>
        </p:txBody>
      </p:sp>
      <p:sp>
        <p:nvSpPr>
          <p:cNvPr id="4" name="Slide Number Placeholder 3"/>
          <p:cNvSpPr>
            <a:spLocks noGrp="1"/>
          </p:cNvSpPr>
          <p:nvPr>
            <p:ph type="sldNum" sz="quarter" idx="10"/>
          </p:nvPr>
        </p:nvSpPr>
        <p:spPr/>
        <p:txBody>
          <a:bodyPr/>
          <a:lstStyle/>
          <a:p>
            <a:fld id="{CC1E9937-FB53-4127-814F-C8B82436328E}" type="slidenum">
              <a:rPr lang="en-GB" smtClean="0"/>
              <a:t>28</a:t>
            </a:fld>
            <a:endParaRPr lang="en-GB" dirty="0"/>
          </a:p>
        </p:txBody>
      </p:sp>
    </p:spTree>
    <p:extLst>
      <p:ext uri="{BB962C8B-B14F-4D97-AF65-F5344CB8AC3E}">
        <p14:creationId xmlns:p14="http://schemas.microsoft.com/office/powerpoint/2010/main" val="367715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Osteoarthritis is far less familiar term than arthritis</a:t>
            </a:r>
          </a:p>
          <a:p>
            <a:r>
              <a:rPr lang="en-GB" sz="1200" b="0" i="0" u="none" strike="noStrike" kern="1200" baseline="0" dirty="0" smtClean="0">
                <a:solidFill>
                  <a:schemeClr val="tx1"/>
                </a:solidFill>
                <a:latin typeface="+mn-lt"/>
                <a:ea typeface="+mn-ea"/>
                <a:cs typeface="+mn-cs"/>
              </a:rPr>
              <a:t>It is often confused with osteoporosis and, linked to this, may be interpreted as thinning of the joints</a:t>
            </a:r>
          </a:p>
          <a:p>
            <a:r>
              <a:rPr lang="en-GB" sz="1200" b="0" i="0" u="none" strike="noStrike" kern="1200" baseline="0" dirty="0" smtClean="0">
                <a:solidFill>
                  <a:schemeClr val="tx1"/>
                </a:solidFill>
                <a:latin typeface="+mn-lt"/>
                <a:ea typeface="+mn-ea"/>
                <a:cs typeface="+mn-cs"/>
              </a:rPr>
              <a:t>Some consider it less serious than rheumatoid arthritis. </a:t>
            </a:r>
          </a:p>
          <a:p>
            <a:r>
              <a:rPr lang="en-GB" sz="1200" b="0" i="0" u="none" strike="noStrike" kern="1200" baseline="0" dirty="0" smtClean="0">
                <a:solidFill>
                  <a:schemeClr val="tx1"/>
                </a:solidFill>
                <a:latin typeface="+mn-lt"/>
                <a:ea typeface="+mn-ea"/>
                <a:cs typeface="+mn-cs"/>
              </a:rPr>
              <a:t>Others think it may be more serious and more worrying, than arthritis</a:t>
            </a:r>
          </a:p>
          <a:p>
            <a:r>
              <a:rPr lang="en-GB" sz="1200" b="0" i="0" u="none" strike="noStrike" kern="1200" baseline="0" dirty="0" smtClean="0">
                <a:solidFill>
                  <a:schemeClr val="tx1"/>
                </a:solidFill>
                <a:latin typeface="+mn-lt"/>
                <a:ea typeface="+mn-ea"/>
                <a:cs typeface="+mn-cs"/>
              </a:rPr>
              <a:t>Some people are very clear that they have osteoarthritis which is the ‘‘wear and tear’’ version of arthritis.</a:t>
            </a:r>
          </a:p>
        </p:txBody>
      </p:sp>
      <p:sp>
        <p:nvSpPr>
          <p:cNvPr id="4" name="Slide Number Placeholder 3"/>
          <p:cNvSpPr>
            <a:spLocks noGrp="1"/>
          </p:cNvSpPr>
          <p:nvPr>
            <p:ph type="sldNum" sz="quarter" idx="10"/>
          </p:nvPr>
        </p:nvSpPr>
        <p:spPr/>
        <p:txBody>
          <a:bodyPr/>
          <a:lstStyle/>
          <a:p>
            <a:fld id="{CC1E9937-FB53-4127-814F-C8B82436328E}" type="slidenum">
              <a:rPr lang="en-GB" smtClean="0"/>
              <a:t>29</a:t>
            </a:fld>
            <a:endParaRPr lang="en-GB" dirty="0"/>
          </a:p>
        </p:txBody>
      </p:sp>
    </p:spTree>
    <p:extLst>
      <p:ext uri="{BB962C8B-B14F-4D97-AF65-F5344CB8AC3E}">
        <p14:creationId xmlns:p14="http://schemas.microsoft.com/office/powerpoint/2010/main" val="228903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terms</a:t>
            </a:r>
            <a:r>
              <a:rPr lang="en-GB" baseline="0" dirty="0" smtClean="0"/>
              <a:t> that may have come up include:</a:t>
            </a:r>
            <a:endParaRPr lang="en-GB" dirty="0" smtClean="0"/>
          </a:p>
          <a:p>
            <a:r>
              <a:rPr lang="en-GB" baseline="0" dirty="0" smtClean="0"/>
              <a:t>Inflammation – this has been found to be is familiar to patients and can be interpreted positively as being treatable e.g. with anti-inflammatories</a:t>
            </a:r>
          </a:p>
          <a:p>
            <a:r>
              <a:rPr lang="en-GB" baseline="0" dirty="0" smtClean="0"/>
              <a:t>Effusion – is not familiar to patients can be interpreted as bones fusing together or the problem being likely to spread</a:t>
            </a:r>
          </a:p>
          <a:p>
            <a:r>
              <a:rPr lang="en-GB" baseline="0" dirty="0" smtClean="0"/>
              <a:t>Degenerative change is not familiar to patients and was often interpreted negatively – that joints are crumbling and the process is irreversible</a:t>
            </a:r>
            <a:endParaRPr lang="en-GB" dirty="0" smtClean="0"/>
          </a:p>
        </p:txBody>
      </p:sp>
      <p:sp>
        <p:nvSpPr>
          <p:cNvPr id="4" name="Slide Number Placeholder 3"/>
          <p:cNvSpPr>
            <a:spLocks noGrp="1"/>
          </p:cNvSpPr>
          <p:nvPr>
            <p:ph type="sldNum" sz="quarter" idx="10"/>
          </p:nvPr>
        </p:nvSpPr>
        <p:spPr/>
        <p:txBody>
          <a:bodyPr/>
          <a:lstStyle/>
          <a:p>
            <a:fld id="{CC1E9937-FB53-4127-814F-C8B82436328E}" type="slidenum">
              <a:rPr lang="en-GB" smtClean="0"/>
              <a:t>30</a:t>
            </a:fld>
            <a:endParaRPr lang="en-GB" dirty="0"/>
          </a:p>
        </p:txBody>
      </p:sp>
    </p:spTree>
    <p:extLst>
      <p:ext uri="{BB962C8B-B14F-4D97-AF65-F5344CB8AC3E}">
        <p14:creationId xmlns:p14="http://schemas.microsoft.com/office/powerpoint/2010/main" val="1954172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This was a real strip of paper scribbled on by a patient with diabetes who said ‘this is me’ the red slashes are when I see people with my LTC but the periods in between are when I need support to help myself. </a:t>
            </a:r>
          </a:p>
          <a:p>
            <a:endParaRPr lang="en-GB" dirty="0"/>
          </a:p>
          <a:p>
            <a:r>
              <a:rPr lang="en-GB" dirty="0" smtClean="0"/>
              <a:t>Making the point that we need to focus on supporting self-care</a:t>
            </a:r>
            <a:endParaRPr lang="en-GB" dirty="0"/>
          </a:p>
        </p:txBody>
      </p:sp>
      <p:sp>
        <p:nvSpPr>
          <p:cNvPr id="4" name="Slide Number Placeholder 3"/>
          <p:cNvSpPr>
            <a:spLocks noGrp="1"/>
          </p:cNvSpPr>
          <p:nvPr>
            <p:ph type="sldNum" sz="quarter" idx="10"/>
          </p:nvPr>
        </p:nvSpPr>
        <p:spPr/>
        <p:txBody>
          <a:bodyPr/>
          <a:lstStyle/>
          <a:p>
            <a:pPr>
              <a:defRPr/>
            </a:pPr>
            <a:fld id="{4CC08624-2A7B-4645-8CCB-440D47DDD6EB}" type="slidenum">
              <a:rPr lang="en-US" smtClean="0"/>
              <a:pPr>
                <a:defRPr/>
              </a:pPr>
              <a:t>34</a:t>
            </a:fld>
            <a:endParaRPr lang="en-US" dirty="0"/>
          </a:p>
        </p:txBody>
      </p:sp>
    </p:spTree>
    <p:extLst>
      <p:ext uri="{BB962C8B-B14F-4D97-AF65-F5344CB8AC3E}">
        <p14:creationId xmlns:p14="http://schemas.microsoft.com/office/powerpoint/2010/main" val="1474845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A9B2FA-5F92-4382-935E-E080C83E0236}" type="slidenum">
              <a:rPr lang="en-GB" smtClean="0"/>
              <a:t>35</a:t>
            </a:fld>
            <a:endParaRPr lang="en-GB" dirty="0"/>
          </a:p>
        </p:txBody>
      </p:sp>
    </p:spTree>
    <p:extLst>
      <p:ext uri="{BB962C8B-B14F-4D97-AF65-F5344CB8AC3E}">
        <p14:creationId xmlns:p14="http://schemas.microsoft.com/office/powerpoint/2010/main" val="208603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1EBCE6-8B3D-CE4B-A075-D3D3018A9E64}" type="slidenum">
              <a:rPr lang="en-US" smtClean="0"/>
              <a:t>4</a:t>
            </a:fld>
            <a:endParaRPr lang="en-US"/>
          </a:p>
        </p:txBody>
      </p:sp>
    </p:spTree>
    <p:extLst>
      <p:ext uri="{BB962C8B-B14F-4D97-AF65-F5344CB8AC3E}">
        <p14:creationId xmlns:p14="http://schemas.microsoft.com/office/powerpoint/2010/main" val="109479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1EBCE6-8B3D-CE4B-A075-D3D3018A9E64}" type="slidenum">
              <a:rPr lang="en-US" smtClean="0"/>
              <a:t>6</a:t>
            </a:fld>
            <a:endParaRPr lang="en-US"/>
          </a:p>
        </p:txBody>
      </p:sp>
    </p:spTree>
    <p:extLst>
      <p:ext uri="{BB962C8B-B14F-4D97-AF65-F5344CB8AC3E}">
        <p14:creationId xmlns:p14="http://schemas.microsoft.com/office/powerpoint/2010/main" val="412251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1EBCE6-8B3D-CE4B-A075-D3D3018A9E64}" type="slidenum">
              <a:rPr lang="en-US" smtClean="0"/>
              <a:t>7</a:t>
            </a:fld>
            <a:endParaRPr lang="en-US"/>
          </a:p>
        </p:txBody>
      </p:sp>
    </p:spTree>
    <p:extLst>
      <p:ext uri="{BB962C8B-B14F-4D97-AF65-F5344CB8AC3E}">
        <p14:creationId xmlns:p14="http://schemas.microsoft.com/office/powerpoint/2010/main" val="306345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1EBCE6-8B3D-CE4B-A075-D3D3018A9E64}" type="slidenum">
              <a:rPr lang="en-US" smtClean="0"/>
              <a:t>8</a:t>
            </a:fld>
            <a:endParaRPr lang="en-US"/>
          </a:p>
        </p:txBody>
      </p:sp>
    </p:spTree>
    <p:extLst>
      <p:ext uri="{BB962C8B-B14F-4D97-AF65-F5344CB8AC3E}">
        <p14:creationId xmlns:p14="http://schemas.microsoft.com/office/powerpoint/2010/main" val="404798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1EBCE6-8B3D-CE4B-A075-D3D3018A9E64}" type="slidenum">
              <a:rPr lang="en-US" smtClean="0"/>
              <a:t>9</a:t>
            </a:fld>
            <a:endParaRPr lang="en-US"/>
          </a:p>
        </p:txBody>
      </p:sp>
    </p:spTree>
    <p:extLst>
      <p:ext uri="{BB962C8B-B14F-4D97-AF65-F5344CB8AC3E}">
        <p14:creationId xmlns:p14="http://schemas.microsoft.com/office/powerpoint/2010/main" val="30875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1EBCE6-8B3D-CE4B-A075-D3D3018A9E64}" type="slidenum">
              <a:rPr lang="en-US" smtClean="0"/>
              <a:t>10</a:t>
            </a:fld>
            <a:endParaRPr lang="en-US"/>
          </a:p>
        </p:txBody>
      </p:sp>
    </p:spTree>
    <p:extLst>
      <p:ext uri="{BB962C8B-B14F-4D97-AF65-F5344CB8AC3E}">
        <p14:creationId xmlns:p14="http://schemas.microsoft.com/office/powerpoint/2010/main" val="3760496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61EBCE6-8B3D-CE4B-A075-D3D3018A9E64}" type="slidenum">
              <a:rPr lang="en-US" smtClean="0"/>
              <a:t>11</a:t>
            </a:fld>
            <a:endParaRPr lang="en-US"/>
          </a:p>
        </p:txBody>
      </p:sp>
    </p:spTree>
    <p:extLst>
      <p:ext uri="{BB962C8B-B14F-4D97-AF65-F5344CB8AC3E}">
        <p14:creationId xmlns:p14="http://schemas.microsoft.com/office/powerpoint/2010/main" val="310425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fld id="{2F7A2DCB-F719-4BC6-B068-C953FA6B3CCB}" type="slidenum">
              <a:rPr lang="en-GB" smtClean="0"/>
              <a:pPr/>
              <a:t>21</a:t>
            </a:fld>
            <a:endParaRPr lang="en-GB" dirty="0"/>
          </a:p>
        </p:txBody>
      </p:sp>
    </p:spTree>
    <p:extLst>
      <p:ext uri="{BB962C8B-B14F-4D97-AF65-F5344CB8AC3E}">
        <p14:creationId xmlns:p14="http://schemas.microsoft.com/office/powerpoint/2010/main" val="182032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42E9E2-0A49-EA43-894D-E2671BBC72AF}"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4D2FD-72BD-D941-8905-1A7DA12B2544}" type="slidenum">
              <a:rPr lang="en-US" smtClean="0"/>
              <a:t>‹#›</a:t>
            </a:fld>
            <a:endParaRPr lang="en-US"/>
          </a:p>
        </p:txBody>
      </p:sp>
    </p:spTree>
    <p:extLst>
      <p:ext uri="{BB962C8B-B14F-4D97-AF65-F5344CB8AC3E}">
        <p14:creationId xmlns:p14="http://schemas.microsoft.com/office/powerpoint/2010/main" val="210585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2E9E2-0A49-EA43-894D-E2671BBC72AF}"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4D2FD-72BD-D941-8905-1A7DA12B2544}" type="slidenum">
              <a:rPr lang="en-US" smtClean="0"/>
              <a:t>‹#›</a:t>
            </a:fld>
            <a:endParaRPr lang="en-US"/>
          </a:p>
        </p:txBody>
      </p:sp>
    </p:spTree>
    <p:extLst>
      <p:ext uri="{BB962C8B-B14F-4D97-AF65-F5344CB8AC3E}">
        <p14:creationId xmlns:p14="http://schemas.microsoft.com/office/powerpoint/2010/main" val="62833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2E9E2-0A49-EA43-894D-E2671BBC72AF}"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4D2FD-72BD-D941-8905-1A7DA12B2544}" type="slidenum">
              <a:rPr lang="en-US" smtClean="0"/>
              <a:t>‹#›</a:t>
            </a:fld>
            <a:endParaRPr lang="en-US"/>
          </a:p>
        </p:txBody>
      </p:sp>
    </p:spTree>
    <p:extLst>
      <p:ext uri="{BB962C8B-B14F-4D97-AF65-F5344CB8AC3E}">
        <p14:creationId xmlns:p14="http://schemas.microsoft.com/office/powerpoint/2010/main" val="118350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2E9E2-0A49-EA43-894D-E2671BBC72AF}"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4D2FD-72BD-D941-8905-1A7DA12B2544}" type="slidenum">
              <a:rPr lang="en-US" smtClean="0"/>
              <a:t>‹#›</a:t>
            </a:fld>
            <a:endParaRPr lang="en-US"/>
          </a:p>
        </p:txBody>
      </p:sp>
    </p:spTree>
    <p:extLst>
      <p:ext uri="{BB962C8B-B14F-4D97-AF65-F5344CB8AC3E}">
        <p14:creationId xmlns:p14="http://schemas.microsoft.com/office/powerpoint/2010/main" val="134270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42E9E2-0A49-EA43-894D-E2671BBC72AF}"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4D2FD-72BD-D941-8905-1A7DA12B2544}" type="slidenum">
              <a:rPr lang="en-US" smtClean="0"/>
              <a:t>‹#›</a:t>
            </a:fld>
            <a:endParaRPr lang="en-US"/>
          </a:p>
        </p:txBody>
      </p:sp>
    </p:spTree>
    <p:extLst>
      <p:ext uri="{BB962C8B-B14F-4D97-AF65-F5344CB8AC3E}">
        <p14:creationId xmlns:p14="http://schemas.microsoft.com/office/powerpoint/2010/main" val="183288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42E9E2-0A49-EA43-894D-E2671BBC72AF}"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4D2FD-72BD-D941-8905-1A7DA12B2544}" type="slidenum">
              <a:rPr lang="en-US" smtClean="0"/>
              <a:t>‹#›</a:t>
            </a:fld>
            <a:endParaRPr lang="en-US"/>
          </a:p>
        </p:txBody>
      </p:sp>
    </p:spTree>
    <p:extLst>
      <p:ext uri="{BB962C8B-B14F-4D97-AF65-F5344CB8AC3E}">
        <p14:creationId xmlns:p14="http://schemas.microsoft.com/office/powerpoint/2010/main" val="178308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42E9E2-0A49-EA43-894D-E2671BBC72AF}"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4D2FD-72BD-D941-8905-1A7DA12B2544}" type="slidenum">
              <a:rPr lang="en-US" smtClean="0"/>
              <a:t>‹#›</a:t>
            </a:fld>
            <a:endParaRPr lang="en-US"/>
          </a:p>
        </p:txBody>
      </p:sp>
    </p:spTree>
    <p:extLst>
      <p:ext uri="{BB962C8B-B14F-4D97-AF65-F5344CB8AC3E}">
        <p14:creationId xmlns:p14="http://schemas.microsoft.com/office/powerpoint/2010/main" val="11815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42E9E2-0A49-EA43-894D-E2671BBC72AF}"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4D2FD-72BD-D941-8905-1A7DA12B2544}" type="slidenum">
              <a:rPr lang="en-US" smtClean="0"/>
              <a:t>‹#›</a:t>
            </a:fld>
            <a:endParaRPr lang="en-US"/>
          </a:p>
        </p:txBody>
      </p:sp>
    </p:spTree>
    <p:extLst>
      <p:ext uri="{BB962C8B-B14F-4D97-AF65-F5344CB8AC3E}">
        <p14:creationId xmlns:p14="http://schemas.microsoft.com/office/powerpoint/2010/main" val="1595103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2E9E2-0A49-EA43-894D-E2671BBC72AF}"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4D2FD-72BD-D941-8905-1A7DA12B2544}" type="slidenum">
              <a:rPr lang="en-US" smtClean="0"/>
              <a:t>‹#›</a:t>
            </a:fld>
            <a:endParaRPr lang="en-US"/>
          </a:p>
        </p:txBody>
      </p:sp>
    </p:spTree>
    <p:extLst>
      <p:ext uri="{BB962C8B-B14F-4D97-AF65-F5344CB8AC3E}">
        <p14:creationId xmlns:p14="http://schemas.microsoft.com/office/powerpoint/2010/main" val="186409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2E9E2-0A49-EA43-894D-E2671BBC72AF}"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4D2FD-72BD-D941-8905-1A7DA12B2544}" type="slidenum">
              <a:rPr lang="en-US" smtClean="0"/>
              <a:t>‹#›</a:t>
            </a:fld>
            <a:endParaRPr lang="en-US"/>
          </a:p>
        </p:txBody>
      </p:sp>
    </p:spTree>
    <p:extLst>
      <p:ext uri="{BB962C8B-B14F-4D97-AF65-F5344CB8AC3E}">
        <p14:creationId xmlns:p14="http://schemas.microsoft.com/office/powerpoint/2010/main" val="15091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2E9E2-0A49-EA43-894D-E2671BBC72AF}"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4D2FD-72BD-D941-8905-1A7DA12B2544}" type="slidenum">
              <a:rPr lang="en-US" smtClean="0"/>
              <a:t>‹#›</a:t>
            </a:fld>
            <a:endParaRPr lang="en-US"/>
          </a:p>
        </p:txBody>
      </p:sp>
    </p:spTree>
    <p:extLst>
      <p:ext uri="{BB962C8B-B14F-4D97-AF65-F5344CB8AC3E}">
        <p14:creationId xmlns:p14="http://schemas.microsoft.com/office/powerpoint/2010/main" val="24152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2E9E2-0A49-EA43-894D-E2671BBC72AF}"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4D2FD-72BD-D941-8905-1A7DA12B2544}" type="slidenum">
              <a:rPr lang="en-US" smtClean="0"/>
              <a:t>‹#›</a:t>
            </a:fld>
            <a:endParaRPr lang="en-US"/>
          </a:p>
        </p:txBody>
      </p:sp>
    </p:spTree>
    <p:extLst>
      <p:ext uri="{BB962C8B-B14F-4D97-AF65-F5344CB8AC3E}">
        <p14:creationId xmlns:p14="http://schemas.microsoft.com/office/powerpoint/2010/main" val="301286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1556793"/>
            <a:ext cx="7200800" cy="2738735"/>
          </a:xfrm>
        </p:spPr>
        <p:txBody>
          <a:bodyPr/>
          <a:lstStyle/>
          <a:p>
            <a:r>
              <a:rPr lang="en-GB" sz="5400" dirty="0" smtClean="0"/>
              <a:t>Supporting Patients with Osteoarthritis</a:t>
            </a:r>
            <a:endParaRPr lang="en-GB" sz="3600" dirty="0"/>
          </a:p>
        </p:txBody>
      </p:sp>
      <p:sp>
        <p:nvSpPr>
          <p:cNvPr id="3" name="Subtitle 2"/>
          <p:cNvSpPr>
            <a:spLocks noGrp="1"/>
          </p:cNvSpPr>
          <p:nvPr>
            <p:ph type="subTitle" idx="1"/>
          </p:nvPr>
        </p:nvSpPr>
        <p:spPr>
          <a:xfrm>
            <a:off x="2639616" y="4653136"/>
            <a:ext cx="6624736" cy="1512168"/>
          </a:xfrm>
        </p:spPr>
        <p:txBody>
          <a:bodyPr/>
          <a:lstStyle/>
          <a:p>
            <a:r>
              <a:rPr lang="en-GB" sz="2800" dirty="0" smtClean="0"/>
              <a:t>On line training for support staff 2017</a:t>
            </a:r>
            <a:endParaRPr lang="en-GB" sz="2800" dirty="0"/>
          </a:p>
        </p:txBody>
      </p:sp>
      <p:pic>
        <p:nvPicPr>
          <p:cNvPr id="9219" name="Picture 3" descr="S:\Downloads\JIGSAW-E project imag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42" y="555109"/>
            <a:ext cx="1458884" cy="100168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Downloads\EIT Health logo (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296" y="23985"/>
            <a:ext cx="1825704" cy="182570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S:\Downloads\Keele_Logo_vertical_stacked_rg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9123" y="130629"/>
            <a:ext cx="3096839" cy="220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744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050" y="365125"/>
            <a:ext cx="9224749" cy="1325563"/>
          </a:xfrm>
        </p:spPr>
        <p:txBody>
          <a:bodyPr/>
          <a:lstStyle/>
          <a:p>
            <a:r>
              <a:rPr lang="en-GB" dirty="0" smtClean="0"/>
              <a:t>Impact on co-existing health conditions is variable…</a:t>
            </a:r>
            <a:endParaRPr lang="en-GB" dirty="0"/>
          </a:p>
        </p:txBody>
      </p:sp>
      <p:sp>
        <p:nvSpPr>
          <p:cNvPr id="3" name="Content Placeholder 2"/>
          <p:cNvSpPr>
            <a:spLocks noGrp="1"/>
          </p:cNvSpPr>
          <p:nvPr>
            <p:ph idx="1"/>
          </p:nvPr>
        </p:nvSpPr>
        <p:spPr/>
        <p:txBody>
          <a:bodyPr/>
          <a:lstStyle/>
          <a:p>
            <a:endParaRPr lang="en-GB" dirty="0" smtClean="0">
              <a:solidFill>
                <a:prstClr val="black"/>
              </a:solidFill>
            </a:endParaRPr>
          </a:p>
          <a:p>
            <a:pPr marL="0" indent="0">
              <a:buNone/>
            </a:pPr>
            <a:r>
              <a:rPr lang="en-GB" dirty="0" smtClean="0">
                <a:solidFill>
                  <a:prstClr val="black"/>
                </a:solidFill>
              </a:rPr>
              <a:t>Pain may restrict </a:t>
            </a:r>
            <a:r>
              <a:rPr lang="en-GB" dirty="0">
                <a:solidFill>
                  <a:prstClr val="black"/>
                </a:solidFill>
              </a:rPr>
              <a:t>walking </a:t>
            </a:r>
            <a:r>
              <a:rPr lang="en-GB" dirty="0" smtClean="0">
                <a:solidFill>
                  <a:prstClr val="black"/>
                </a:solidFill>
              </a:rPr>
              <a:t>and physical activities which often </a:t>
            </a:r>
            <a:r>
              <a:rPr lang="en-GB" dirty="0">
                <a:solidFill>
                  <a:prstClr val="black"/>
                </a:solidFill>
              </a:rPr>
              <a:t>help with </a:t>
            </a:r>
            <a:r>
              <a:rPr lang="en-GB" dirty="0" smtClean="0">
                <a:solidFill>
                  <a:prstClr val="black"/>
                </a:solidFill>
              </a:rPr>
              <a:t>other health conditions including diabetes, breathing problems or heart disease</a:t>
            </a:r>
            <a:endParaRPr lang="en-GB" dirty="0">
              <a:solidFill>
                <a:prstClr val="black"/>
              </a:solidFill>
            </a:endParaRPr>
          </a:p>
          <a:p>
            <a:endParaRPr lang="en-GB" dirty="0"/>
          </a:p>
        </p:txBody>
      </p:sp>
      <p:grpSp>
        <p:nvGrpSpPr>
          <p:cNvPr id="4" name="Group 3"/>
          <p:cNvGrpSpPr/>
          <p:nvPr/>
        </p:nvGrpSpPr>
        <p:grpSpPr>
          <a:xfrm>
            <a:off x="417069" y="329056"/>
            <a:ext cx="1313110" cy="1313110"/>
            <a:chOff x="337197" y="1160554"/>
            <a:chExt cx="1313110" cy="1313110"/>
          </a:xfrm>
        </p:grpSpPr>
        <p:sp>
          <p:nvSpPr>
            <p:cNvPr id="5" name="Oval 4"/>
            <p:cNvSpPr/>
            <p:nvPr/>
          </p:nvSpPr>
          <p:spPr>
            <a:xfrm>
              <a:off x="337197" y="1160554"/>
              <a:ext cx="1313110" cy="13131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529498" y="1352855"/>
              <a:ext cx="928508" cy="928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Impact on co-existing health issues</a:t>
              </a:r>
              <a:endParaRPr lang="en-GB" sz="1500" kern="1200" dirty="0"/>
            </a:p>
          </p:txBody>
        </p:sp>
      </p:grpSp>
      <p:pic>
        <p:nvPicPr>
          <p:cNvPr id="13314" name="Picture 2" descr="C:\Users\prb98\AppData\Local\Microsoft\Windows\Temporary Internet Files\Content.IE5\O2KHQGEG\img_059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001" y="4482328"/>
            <a:ext cx="3569999" cy="237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418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24" y="365125"/>
            <a:ext cx="10515600" cy="1325563"/>
          </a:xfrm>
        </p:spPr>
        <p:txBody>
          <a:bodyPr/>
          <a:lstStyle/>
          <a:p>
            <a:r>
              <a:rPr lang="en-GB" dirty="0" smtClean="0"/>
              <a:t>Osteoarthritis?...</a:t>
            </a:r>
            <a:endParaRPr lang="en-GB" dirty="0"/>
          </a:p>
        </p:txBody>
      </p:sp>
      <p:sp>
        <p:nvSpPr>
          <p:cNvPr id="3" name="Content Placeholder 2"/>
          <p:cNvSpPr>
            <a:spLocks noGrp="1"/>
          </p:cNvSpPr>
          <p:nvPr>
            <p:ph idx="1"/>
          </p:nvPr>
        </p:nvSpPr>
        <p:spPr>
          <a:xfrm>
            <a:off x="387824" y="1825625"/>
            <a:ext cx="10515600" cy="4351338"/>
          </a:xfrm>
        </p:spPr>
        <p:txBody>
          <a:bodyPr/>
          <a:lstStyle/>
          <a:p>
            <a:pPr marL="0" indent="0">
              <a:buNone/>
            </a:pPr>
            <a:endParaRPr lang="en-GB" dirty="0" smtClean="0"/>
          </a:p>
          <a:p>
            <a:pPr marL="0" indent="0">
              <a:buNone/>
            </a:pPr>
            <a:r>
              <a:rPr lang="en-GB" dirty="0" smtClean="0"/>
              <a:t>Before we begin you may find it useful to </a:t>
            </a:r>
            <a:r>
              <a:rPr lang="en-GB" dirty="0"/>
              <a:t>w</a:t>
            </a:r>
            <a:r>
              <a:rPr lang="en-GB" dirty="0" smtClean="0"/>
              <a:t>rite down what you </a:t>
            </a:r>
            <a:r>
              <a:rPr lang="en-GB" dirty="0"/>
              <a:t>understand by </a:t>
            </a:r>
            <a:r>
              <a:rPr lang="en-GB" dirty="0" smtClean="0"/>
              <a:t>Osteoarthritis</a:t>
            </a:r>
          </a:p>
          <a:p>
            <a:pPr marL="0" indent="0">
              <a:buNone/>
            </a:pPr>
            <a:endParaRPr lang="en-GB" dirty="0" smtClean="0"/>
          </a:p>
          <a:p>
            <a:pPr marL="0" indent="0">
              <a:buNone/>
            </a:pPr>
            <a:r>
              <a:rPr lang="en-GB" dirty="0" smtClean="0"/>
              <a:t>From your own impressions and experiences, what do you think are the main concerns of patients with Osteoarthritis?</a:t>
            </a:r>
          </a:p>
          <a:p>
            <a:pPr marL="0" indent="0">
              <a:buNone/>
            </a:pPr>
            <a:endParaRPr lang="en-GB" dirty="0"/>
          </a:p>
          <a:p>
            <a:pPr marL="0" indent="0">
              <a:buNone/>
            </a:pPr>
            <a:r>
              <a:rPr lang="en-GB" dirty="0" smtClean="0"/>
              <a:t>What do you believe the future holds for individuals with Osteoarthritis?</a:t>
            </a:r>
          </a:p>
          <a:p>
            <a:pPr marL="0" indent="0">
              <a:buNone/>
            </a:pPr>
            <a:endParaRPr lang="en-GB" dirty="0"/>
          </a:p>
        </p:txBody>
      </p:sp>
      <p:sp>
        <p:nvSpPr>
          <p:cNvPr id="4" name="Cloud Callout 3"/>
          <p:cNvSpPr/>
          <p:nvPr/>
        </p:nvSpPr>
        <p:spPr>
          <a:xfrm>
            <a:off x="7970293" y="230188"/>
            <a:ext cx="3591436" cy="2076284"/>
          </a:xfrm>
          <a:prstGeom prst="cloudCallout">
            <a:avLst>
              <a:gd name="adj1" fmla="val 64919"/>
              <a:gd name="adj2" fmla="val -47650"/>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Pause for thought…</a:t>
            </a:r>
            <a:endParaRPr lang="en-GB" sz="2400" b="1" dirty="0">
              <a:solidFill>
                <a:schemeClr val="tx1"/>
              </a:solidFill>
            </a:endParaRPr>
          </a:p>
        </p:txBody>
      </p:sp>
    </p:spTree>
    <p:extLst>
      <p:ext uri="{BB962C8B-B14F-4D97-AF65-F5344CB8AC3E}">
        <p14:creationId xmlns:p14="http://schemas.microsoft.com/office/powerpoint/2010/main" val="41285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Osteoarthritis?</a:t>
            </a:r>
            <a:endParaRPr lang="en-GB" dirty="0"/>
          </a:p>
        </p:txBody>
      </p:sp>
      <p:sp>
        <p:nvSpPr>
          <p:cNvPr id="3" name="Content Placeholder 2"/>
          <p:cNvSpPr>
            <a:spLocks noGrp="1"/>
          </p:cNvSpPr>
          <p:nvPr>
            <p:ph idx="1"/>
          </p:nvPr>
        </p:nvSpPr>
        <p:spPr/>
        <p:txBody>
          <a:bodyPr/>
          <a:lstStyle/>
          <a:p>
            <a:endParaRPr lang="en-GB" dirty="0" smtClean="0"/>
          </a:p>
          <a:p>
            <a:pPr marL="0" indent="0">
              <a:buNone/>
            </a:pPr>
            <a:r>
              <a:rPr lang="en-GB" dirty="0" smtClean="0"/>
              <a:t>Osteoarthritis is not simply mechanical wearing out of a joint</a:t>
            </a:r>
          </a:p>
          <a:p>
            <a:pPr marL="0" indent="0">
              <a:buNone/>
            </a:pPr>
            <a:r>
              <a:rPr lang="en-GB" dirty="0" smtClean="0"/>
              <a:t>Although it is commonly referred to as ‘wear &amp; tear’ it is an</a:t>
            </a:r>
            <a:r>
              <a:rPr lang="en-GB" dirty="0"/>
              <a:t> </a:t>
            </a:r>
            <a:r>
              <a:rPr lang="en-GB" dirty="0" smtClean="0"/>
              <a:t>active condition with the body seeking to repair itself.  So the term ‘wear &amp; repair’ is a better description</a:t>
            </a:r>
            <a:endParaRPr lang="en-GB" dirty="0"/>
          </a:p>
        </p:txBody>
      </p:sp>
      <p:pic>
        <p:nvPicPr>
          <p:cNvPr id="6146" name="Picture 2" descr="C:\Users\prb98\AppData\Local\Microsoft\Windows\Temporary Internet Files\Content.IE5\O2KHQGEG\1394022710013772153165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740" y="0"/>
            <a:ext cx="2814260" cy="1959429"/>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rb98\AppData\Local\Microsoft\Windows\Temporary Internet Files\Content.IE5\O2KHQGEG\PU000122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76055"/>
            <a:ext cx="1861457" cy="248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260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smtClean="0"/>
              <a:t>Busting some myths!</a:t>
            </a:r>
            <a:endParaRPr lang="en-GB" dirty="0"/>
          </a:p>
        </p:txBody>
      </p:sp>
      <p:pic>
        <p:nvPicPr>
          <p:cNvPr id="1026" name="Picture 2" descr="C:\Users\prb98\AppData\Local\Microsoft\Windows\Temporary Internet Files\Content.IE5\O2KHQGEG\Forest-Unicorn-unicorns-8835769-800-6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46868" y="1783261"/>
            <a:ext cx="580178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prb98\AppData\Local\Microsoft\Windows\Temporary Internet Files\Content.IE5\VJHKSDLW\120px-Puzzled.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89" y="4052207"/>
            <a:ext cx="2539638" cy="253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827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67932"/>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Many people </a:t>
            </a:r>
            <a:r>
              <a:rPr lang="en-GB" dirty="0"/>
              <a:t>believe </a:t>
            </a:r>
            <a:r>
              <a:rPr lang="en-GB" dirty="0" smtClean="0"/>
              <a:t>Osteoarthritis </a:t>
            </a:r>
            <a:r>
              <a:rPr lang="en-GB" dirty="0"/>
              <a:t>is inevitably progressive and disabling, and that ‘nothing can be done’</a:t>
            </a:r>
            <a:br>
              <a:rPr lang="en-GB" dirty="0"/>
            </a:b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95359" y="3495954"/>
            <a:ext cx="3362045" cy="3362045"/>
          </a:xfrm>
        </p:spPr>
      </p:pic>
    </p:spTree>
    <p:extLst>
      <p:ext uri="{BB962C8B-B14F-4D97-AF65-F5344CB8AC3E}">
        <p14:creationId xmlns:p14="http://schemas.microsoft.com/office/powerpoint/2010/main" val="116126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9183"/>
            <a:ext cx="11982734" cy="1581506"/>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sz="4000" dirty="0" smtClean="0"/>
              <a:t>On studying 600 people over 6 years with knee pain due to Osteoarthritis…</a:t>
            </a:r>
            <a:br>
              <a:rPr lang="en-GB" sz="4000" dirty="0" smtClean="0"/>
            </a:br>
            <a:r>
              <a:rPr lang="en-GB" sz="4000" dirty="0" smtClean="0"/>
              <a:t>Less than one third of people have progressive symptoms</a:t>
            </a:r>
            <a:r>
              <a:rPr lang="en-GB" sz="4000" dirty="0"/>
              <a:t> </a:t>
            </a:r>
            <a:r>
              <a:rPr lang="en-GB" sz="4000" dirty="0" smtClean="0"/>
              <a:t>and</a:t>
            </a:r>
            <a:br>
              <a:rPr lang="en-GB" sz="4000" dirty="0" smtClean="0"/>
            </a:br>
            <a:r>
              <a:rPr lang="en-GB" sz="4000" dirty="0" smtClean="0"/>
              <a:t>knee </a:t>
            </a:r>
            <a:r>
              <a:rPr lang="en-GB" sz="4000" dirty="0"/>
              <a:t>pain can improve over time!</a:t>
            </a:r>
            <a:r>
              <a:rPr lang="en-GB" sz="4000" dirty="0" smtClean="0"/>
              <a:t/>
            </a:r>
            <a:br>
              <a:rPr lang="en-GB" sz="4000" dirty="0" smtClean="0"/>
            </a:br>
            <a:endParaRPr lang="en-GB" sz="4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47654189"/>
              </p:ext>
            </p:extLst>
          </p:nvPr>
        </p:nvGraphicFramePr>
        <p:xfrm>
          <a:off x="-119741" y="2866460"/>
          <a:ext cx="11982733" cy="4220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6106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693" y="969440"/>
            <a:ext cx="10515600" cy="1325563"/>
          </a:xfrm>
        </p:spPr>
        <p:txBody>
          <a:bodyPr/>
          <a:lstStyle/>
          <a:p>
            <a:r>
              <a:rPr lang="en-GB" dirty="0" smtClean="0"/>
              <a:t>Many people believe that everyone with Osteoarthritis needs joint replacements</a:t>
            </a:r>
            <a:endParaRPr lang="en-GB" dirty="0"/>
          </a:p>
        </p:txBody>
      </p:sp>
      <p:pic>
        <p:nvPicPr>
          <p:cNvPr id="2051" name="Picture 3" descr="C:\Users\prb98\AppData\Local\Microsoft\Windows\Temporary Internet Files\Content.IE5\VJHKSDLW\kne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28" y="3352800"/>
            <a:ext cx="18288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rb98\AppData\Local\Microsoft\Windows\Temporary Internet Files\Content.IE5\O2KHQGEG\hip17-artic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781" y="3352800"/>
            <a:ext cx="2553144" cy="225933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rb98\AppData\Local\Microsoft\Windows\Temporary Internet Files\Content.IE5\VJHKSDLW\120px-Puzzled.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0492" y="3072492"/>
            <a:ext cx="2539638" cy="253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713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819" y="1162843"/>
            <a:ext cx="10515600" cy="1325563"/>
          </a:xfrm>
        </p:spPr>
        <p:txBody>
          <a:bodyPr>
            <a:noAutofit/>
          </a:bodyPr>
          <a:lstStyle/>
          <a:p>
            <a:r>
              <a:rPr lang="en-GB" sz="3600" dirty="0" smtClean="0"/>
              <a:t/>
            </a:r>
            <a:br>
              <a:rPr lang="en-GB" sz="3600" dirty="0" smtClean="0"/>
            </a:br>
            <a:r>
              <a:rPr lang="en-GB" sz="3600" dirty="0" smtClean="0"/>
              <a:t>4 </a:t>
            </a:r>
            <a:r>
              <a:rPr lang="en-GB" sz="3600" dirty="0"/>
              <a:t>years after going to see their GP with hip OA only 25% of patients will have had a hip replacement</a:t>
            </a:r>
            <a:r>
              <a:rPr lang="en-GB" sz="3600" dirty="0" smtClean="0"/>
              <a:t>…….</a:t>
            </a:r>
            <a:br>
              <a:rPr lang="en-GB" sz="3600" dirty="0" smtClean="0"/>
            </a:br>
            <a:r>
              <a:rPr lang="en-GB" sz="3600" dirty="0"/>
              <a:t> </a:t>
            </a:r>
            <a:r>
              <a:rPr lang="en-GB" sz="3600" dirty="0" smtClean="0"/>
              <a:t>       75</a:t>
            </a:r>
            <a:r>
              <a:rPr lang="en-GB" sz="3600" dirty="0"/>
              <a:t>% of patients won’t have had a joint replacement</a:t>
            </a:r>
            <a:br>
              <a:rPr lang="en-GB" sz="3600" dirty="0"/>
            </a:br>
            <a:endParaRPr lang="en-GB" sz="3600"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And if </a:t>
            </a:r>
            <a:r>
              <a:rPr lang="en-GB" dirty="0"/>
              <a:t>a joint replacement is needed it has a good outcome for most patients</a:t>
            </a:r>
          </a:p>
          <a:p>
            <a:endParaRPr lang="en-GB"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7278" y="4972945"/>
            <a:ext cx="1399676" cy="1421622"/>
          </a:xfrm>
          <a:prstGeom prst="rect">
            <a:avLst/>
          </a:prstGeom>
        </p:spPr>
      </p:pic>
      <p:pic>
        <p:nvPicPr>
          <p:cNvPr id="3076" name="Picture 4" descr="C:\Users\prb98\AppData\Local\Microsoft\Windows\Temporary Internet Files\Content.IE5\O2KHQGEG\240px-Knieprothes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440" y="45720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prb98\AppData\Local\Microsoft\Windows\Temporary Internet Files\Content.IE5\QOLJG8UJ\image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294" y="4669050"/>
            <a:ext cx="2308096" cy="209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104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C:\Users\prb98\AppData\Local\Microsoft\Windows\Temporary Internet Files\Content.IE5\Z5CTG9FH\depuy-hip-replacement3-artic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319" y="2062162"/>
            <a:ext cx="2743201" cy="411480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descr="C:\Users\prb98\AppData\Local\Microsoft\Windows\Temporary Internet Files\Content.IE5\Z5CTG9FH\10-21-2-SP[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8981" y="2062162"/>
            <a:ext cx="3744858"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719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a health practitioner diagnose Osteoarthritis?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sz="3200" dirty="0" smtClean="0"/>
              <a:t>When an alternative diagnosis is unlikely, for Osteoarthritis of the knee, hip, hand or foot a working diagnosis is made if the person is aged 45 years and over and reports:</a:t>
            </a:r>
          </a:p>
          <a:p>
            <a:pPr lvl="1" indent="-514350">
              <a:buFont typeface="Wingdings" pitchFamily="2" charset="2"/>
              <a:buChar char="§"/>
            </a:pPr>
            <a:r>
              <a:rPr lang="en-GB" sz="3200" dirty="0"/>
              <a:t>Persistent joint pain </a:t>
            </a:r>
            <a:r>
              <a:rPr lang="en-GB" sz="3200" dirty="0" smtClean="0"/>
              <a:t>that is worse with </a:t>
            </a:r>
            <a:r>
              <a:rPr lang="en-GB" sz="3200" dirty="0"/>
              <a:t>use </a:t>
            </a:r>
          </a:p>
          <a:p>
            <a:pPr lvl="1" indent="-514350">
              <a:buFont typeface="Wingdings" pitchFamily="2" charset="2"/>
              <a:buChar char="§"/>
            </a:pPr>
            <a:r>
              <a:rPr lang="en-GB" sz="3200" dirty="0"/>
              <a:t>Morning stiffness less than </a:t>
            </a:r>
            <a:r>
              <a:rPr lang="en-GB" sz="3200" dirty="0" smtClean="0"/>
              <a:t>half an hour </a:t>
            </a:r>
          </a:p>
          <a:p>
            <a:pPr marL="171450" lvl="1" indent="0">
              <a:buNone/>
            </a:pPr>
            <a:endParaRPr lang="en-GB" sz="3200" dirty="0"/>
          </a:p>
          <a:p>
            <a:pPr marL="171450" lvl="1" indent="0">
              <a:spcAft>
                <a:spcPts val="600"/>
              </a:spcAft>
              <a:buNone/>
            </a:pPr>
            <a:r>
              <a:rPr lang="en-GB" sz="3200" dirty="0" smtClean="0"/>
              <a:t>NB There is no </a:t>
            </a:r>
            <a:r>
              <a:rPr lang="en-GB" sz="3200" dirty="0"/>
              <a:t>need for X-rays or scans</a:t>
            </a:r>
          </a:p>
          <a:p>
            <a:pPr marL="0" indent="0">
              <a:buNone/>
            </a:pPr>
            <a:endParaRPr lang="en-GB" dirty="0"/>
          </a:p>
        </p:txBody>
      </p:sp>
      <p:pic>
        <p:nvPicPr>
          <p:cNvPr id="4" name="Picture 2" descr="C:\Users\prb98\AppData\Local\Microsoft\Windows\Temporary Internet Files\Content.IE5\VJHKSDLW\120px-Puzzled.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2755" y="225336"/>
            <a:ext cx="1972490" cy="1972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srcRect/>
          <a:stretch>
            <a:fillRect/>
          </a:stretch>
        </p:blipFill>
        <p:spPr bwMode="auto">
          <a:xfrm rot="1200000">
            <a:off x="9510679" y="3623372"/>
            <a:ext cx="1749973" cy="2775658"/>
          </a:xfrm>
          <a:prstGeom prst="rect">
            <a:avLst/>
          </a:prstGeom>
          <a:noFill/>
          <a:ln w="50800">
            <a:noFill/>
            <a:miter lim="800000"/>
            <a:headEnd/>
            <a:tailEnd/>
          </a:ln>
        </p:spPr>
      </p:pic>
    </p:spTree>
    <p:extLst>
      <p:ext uri="{BB962C8B-B14F-4D97-AF65-F5344CB8AC3E}">
        <p14:creationId xmlns:p14="http://schemas.microsoft.com/office/powerpoint/2010/main" val="217615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 of the programme</a:t>
            </a:r>
            <a:endParaRPr lang="en-GB" dirty="0"/>
          </a:p>
        </p:txBody>
      </p:sp>
      <p:sp>
        <p:nvSpPr>
          <p:cNvPr id="3" name="Content Placeholder 2"/>
          <p:cNvSpPr>
            <a:spLocks noGrp="1"/>
          </p:cNvSpPr>
          <p:nvPr>
            <p:ph idx="1"/>
          </p:nvPr>
        </p:nvSpPr>
        <p:spPr>
          <a:solidFill>
            <a:schemeClr val="bg1"/>
          </a:solidFill>
        </p:spPr>
        <p:txBody>
          <a:bodyPr>
            <a:normAutofit/>
          </a:bodyPr>
          <a:lstStyle/>
          <a:p>
            <a:endParaRPr lang="en-GB" dirty="0" smtClean="0"/>
          </a:p>
          <a:p>
            <a:r>
              <a:rPr lang="en-GB" dirty="0" smtClean="0"/>
              <a:t>Raise awareness of the possible impact of osteoarthritis on individuals</a:t>
            </a:r>
          </a:p>
          <a:p>
            <a:r>
              <a:rPr lang="en-GB" dirty="0" smtClean="0"/>
              <a:t>Raise awareness of Osteoarthritis and its affect on the body</a:t>
            </a:r>
          </a:p>
          <a:p>
            <a:r>
              <a:rPr lang="en-GB" dirty="0" smtClean="0"/>
              <a:t>Raise awareness of the core treatments currently recommended for the effective management of Osteoarthritis</a:t>
            </a:r>
          </a:p>
          <a:p>
            <a:pPr marL="0" indent="0">
              <a:buNone/>
            </a:pPr>
            <a:endParaRPr lang="en-GB" dirty="0" smtClean="0"/>
          </a:p>
          <a:p>
            <a:endParaRPr lang="en-GB" dirty="0"/>
          </a:p>
        </p:txBody>
      </p:sp>
      <p:pic>
        <p:nvPicPr>
          <p:cNvPr id="10242" name="Picture 2" descr="C:\Users\prb98\AppData\Local\Microsoft\Windows\Temporary Internet Files\Content.IE5\Z5CTG9FH\aim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4708" y="1"/>
            <a:ext cx="2277291" cy="226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49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Explaining osteoarthritis</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r>
              <a:rPr lang="en-GB" dirty="0" smtClean="0"/>
              <a:t>Once a diagnosis has been made people need to be told in a way that is meaningful to them.</a:t>
            </a:r>
          </a:p>
          <a:p>
            <a:pPr marL="0" indent="0">
              <a:buNone/>
            </a:pPr>
            <a:r>
              <a:rPr lang="en-GB" dirty="0" smtClean="0"/>
              <a:t>Asking the person what they think their problem is due to and addressing any ideas or concerns is vital</a:t>
            </a:r>
          </a:p>
          <a:p>
            <a:pPr marL="0" indent="0">
              <a:buNone/>
            </a:pPr>
            <a:endParaRPr lang="en-GB" dirty="0"/>
          </a:p>
          <a:p>
            <a:pPr marL="0" indent="0">
              <a:buNone/>
            </a:pPr>
            <a:r>
              <a:rPr lang="en-GB" dirty="0" smtClean="0"/>
              <a:t>Why is this important?</a:t>
            </a:r>
          </a:p>
          <a:p>
            <a:pPr marL="0" indent="0">
              <a:buNone/>
            </a:pPr>
            <a:endParaRPr lang="en-GB" dirty="0"/>
          </a:p>
        </p:txBody>
      </p:sp>
      <p:pic>
        <p:nvPicPr>
          <p:cNvPr id="4" name="Picture 2" descr="C:\Users\prb98\AppData\Local\Microsoft\Windows\Temporary Internet Files\Content.IE5\VJHKSDLW\120px-Puzzled.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327" y="4047718"/>
            <a:ext cx="2129245" cy="212924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prb98\AppData\Local\Microsoft\Windows\Temporary Internet Files\Content.IE5\QOLJG8UJ\exclamacao-interrogaca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8583" y="1"/>
            <a:ext cx="2303416" cy="228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120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852" y="629816"/>
            <a:ext cx="8229600" cy="782960"/>
          </a:xfrm>
        </p:spPr>
        <p:txBody>
          <a:bodyPr/>
          <a:lstStyle/>
          <a:p>
            <a:r>
              <a:rPr lang="en-GB" sz="4000" dirty="0">
                <a:solidFill>
                  <a:srgbClr val="C00000"/>
                </a:solidFill>
              </a:rPr>
              <a:t>The importance of an explanation</a:t>
            </a:r>
          </a:p>
        </p:txBody>
      </p:sp>
      <p:graphicFrame>
        <p:nvGraphicFramePr>
          <p:cNvPr id="4" name="Diagram 3"/>
          <p:cNvGraphicFramePr/>
          <p:nvPr>
            <p:extLst/>
          </p:nvPr>
        </p:nvGraphicFramePr>
        <p:xfrm>
          <a:off x="1847528" y="1052736"/>
          <a:ext cx="845992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595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2B4D317-C648-4B71-9F69-AF903447883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107C9D0-9B36-48D1-9F54-941C8F36639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FDD58B41-E694-4241-9FF8-C935E3D8202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7CFCA0D-230E-4403-894D-67F97D08821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D5E14C08-32A3-4ADD-A8E9-003074D2B664}"/>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BAE8F81C-385E-46A8-B379-0F4E11A39D8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81B6D96E-0C79-4E53-A60A-66679902EFD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we explain the diagnosis of osteoarthritis?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Ask the person what they think their problem is due to and address any ideas or concerns when chatting through the diagnosis</a:t>
            </a:r>
            <a:endParaRPr lang="en-GB" dirty="0"/>
          </a:p>
          <a:p>
            <a:r>
              <a:rPr lang="en-GB" dirty="0" smtClean="0"/>
              <a:t>Use the phrase ‘wear and repair’ it is not simply mechanical wearing out of a joint</a:t>
            </a:r>
          </a:p>
          <a:p>
            <a:r>
              <a:rPr lang="en-US" dirty="0" smtClean="0"/>
              <a:t>Joints </a:t>
            </a:r>
            <a:r>
              <a:rPr lang="en-US" dirty="0"/>
              <a:t>try to repair themselves just like all other bodily </a:t>
            </a:r>
            <a:r>
              <a:rPr lang="en-US" dirty="0" smtClean="0"/>
              <a:t>structures</a:t>
            </a:r>
            <a:endParaRPr lang="en-US" dirty="0"/>
          </a:p>
          <a:p>
            <a:r>
              <a:rPr lang="en-US" dirty="0"/>
              <a:t>Pain is a problem but doesn’t mean more damage is occurring</a:t>
            </a:r>
          </a:p>
          <a:p>
            <a:r>
              <a:rPr lang="en-US" dirty="0">
                <a:solidFill>
                  <a:srgbClr val="FF0000"/>
                </a:solidFill>
              </a:rPr>
              <a:t>“Use it or lose it”  </a:t>
            </a:r>
            <a:r>
              <a:rPr lang="en-US" dirty="0" smtClean="0">
                <a:solidFill>
                  <a:srgbClr val="FF0000"/>
                </a:solidFill>
              </a:rPr>
              <a:t>-</a:t>
            </a:r>
            <a:r>
              <a:rPr lang="en-US" dirty="0"/>
              <a:t> </a:t>
            </a:r>
            <a:r>
              <a:rPr lang="en-US" dirty="0" smtClean="0"/>
              <a:t>when not used </a:t>
            </a:r>
            <a:r>
              <a:rPr lang="en-US" dirty="0"/>
              <a:t>muscles weaken and make </a:t>
            </a:r>
            <a:r>
              <a:rPr lang="en-US" dirty="0" smtClean="0"/>
              <a:t>joints less stable</a:t>
            </a:r>
            <a:endParaRPr lang="en-US" dirty="0"/>
          </a:p>
          <a:p>
            <a:r>
              <a:rPr lang="en-US" dirty="0"/>
              <a:t>Activity benefits joints, weight and general health and doesn’t make </a:t>
            </a:r>
          </a:p>
          <a:p>
            <a:pPr marL="0" indent="0">
              <a:buNone/>
            </a:pPr>
            <a:r>
              <a:rPr lang="en-US" dirty="0" smtClean="0"/>
              <a:t>osteoarthritis </a:t>
            </a:r>
            <a:r>
              <a:rPr lang="en-US" dirty="0"/>
              <a:t>worse</a:t>
            </a:r>
          </a:p>
          <a:p>
            <a:r>
              <a:rPr lang="en-US" dirty="0"/>
              <a:t>Most people with </a:t>
            </a:r>
            <a:r>
              <a:rPr lang="en-US" dirty="0" err="1" smtClean="0"/>
              <a:t>ostoarthritis</a:t>
            </a:r>
            <a:r>
              <a:rPr lang="en-US" dirty="0" smtClean="0"/>
              <a:t> </a:t>
            </a:r>
            <a:r>
              <a:rPr lang="en-US" dirty="0"/>
              <a:t>don’t end up with joint replacement</a:t>
            </a:r>
          </a:p>
          <a:p>
            <a:endParaRPr lang="en-GB" dirty="0" smtClean="0"/>
          </a:p>
          <a:p>
            <a:endParaRPr lang="en-GB" dirty="0" smtClean="0"/>
          </a:p>
          <a:p>
            <a:endParaRPr lang="en-GB" dirty="0"/>
          </a:p>
        </p:txBody>
      </p:sp>
      <p:pic>
        <p:nvPicPr>
          <p:cNvPr id="8196" name="Picture 4" descr="C:\Users\prb98\AppData\Local\Microsoft\Windows\Temporary Internet Files\Content.IE5\Z5CTG9FH\intervie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0137" y="0"/>
            <a:ext cx="1841863" cy="184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14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716" y="519146"/>
            <a:ext cx="8229600" cy="1143000"/>
          </a:xfrm>
        </p:spPr>
        <p:txBody>
          <a:bodyPr/>
          <a:lstStyle/>
          <a:p>
            <a:r>
              <a:rPr lang="en-GB" sz="4000" dirty="0"/>
              <a:t>What is the target of an explanation?</a:t>
            </a:r>
          </a:p>
        </p:txBody>
      </p:sp>
      <p:sp>
        <p:nvSpPr>
          <p:cNvPr id="7" name="Rounded Rectangle 6"/>
          <p:cNvSpPr/>
          <p:nvPr/>
        </p:nvSpPr>
        <p:spPr>
          <a:xfrm>
            <a:off x="2018716" y="2093379"/>
            <a:ext cx="2361964" cy="18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Understand their condition and their future with it</a:t>
            </a:r>
          </a:p>
        </p:txBody>
      </p:sp>
      <p:sp>
        <p:nvSpPr>
          <p:cNvPr id="8" name="Rounded Rectangle 7"/>
          <p:cNvSpPr/>
          <p:nvPr/>
        </p:nvSpPr>
        <p:spPr>
          <a:xfrm>
            <a:off x="5011670" y="4832040"/>
            <a:ext cx="2361964" cy="18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Believe recommended management will work</a:t>
            </a:r>
          </a:p>
        </p:txBody>
      </p:sp>
      <p:sp>
        <p:nvSpPr>
          <p:cNvPr id="9" name="Rounded Rectangle 8"/>
          <p:cNvSpPr/>
          <p:nvPr/>
        </p:nvSpPr>
        <p:spPr>
          <a:xfrm>
            <a:off x="8025724" y="2023728"/>
            <a:ext cx="2361964" cy="183732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Know it is possible to, and how they can, self-manage their OA</a:t>
            </a:r>
          </a:p>
        </p:txBody>
      </p:sp>
      <p:sp>
        <p:nvSpPr>
          <p:cNvPr id="10" name="Oval 9"/>
          <p:cNvSpPr/>
          <p:nvPr/>
        </p:nvSpPr>
        <p:spPr>
          <a:xfrm>
            <a:off x="4785957" y="1484784"/>
            <a:ext cx="2796952" cy="27969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4963320" y="1662147"/>
            <a:ext cx="2442229" cy="2442229"/>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2" name="Oval 11"/>
          <p:cNvSpPr/>
          <p:nvPr/>
        </p:nvSpPr>
        <p:spPr>
          <a:xfrm>
            <a:off x="5192041" y="1890868"/>
            <a:ext cx="1984784" cy="198478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5483535" y="2182362"/>
            <a:ext cx="1401799" cy="1401799"/>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4" name="Oval 13"/>
          <p:cNvSpPr/>
          <p:nvPr/>
        </p:nvSpPr>
        <p:spPr>
          <a:xfrm>
            <a:off x="5831478" y="2530305"/>
            <a:ext cx="705910" cy="705910"/>
          </a:xfrm>
          <a:prstGeom prst="ellipse">
            <a:avLst/>
          </a:prstGeom>
          <a:solidFill>
            <a:srgbClr val="FFFF00"/>
          </a:solidFill>
          <a:ln>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grpSp>
        <p:nvGrpSpPr>
          <p:cNvPr id="20" name="Group 19"/>
          <p:cNvGrpSpPr/>
          <p:nvPr/>
        </p:nvGrpSpPr>
        <p:grpSpPr>
          <a:xfrm>
            <a:off x="6001272" y="2852936"/>
            <a:ext cx="382760" cy="1934146"/>
            <a:chOff x="4477272" y="3337178"/>
            <a:chExt cx="382760" cy="1934146"/>
          </a:xfrm>
        </p:grpSpPr>
        <p:cxnSp>
          <p:nvCxnSpPr>
            <p:cNvPr id="5" name="Straight Arrow Connector 4"/>
            <p:cNvCxnSpPr/>
            <p:nvPr/>
          </p:nvCxnSpPr>
          <p:spPr>
            <a:xfrm flipH="1" flipV="1">
              <a:off x="4660433" y="3337178"/>
              <a:ext cx="8219" cy="1908000"/>
            </a:xfrm>
            <a:prstGeom prst="straightConnector1">
              <a:avLst/>
            </a:prstGeom>
            <a:ln w="57150">
              <a:solidFill>
                <a:srgbClr val="6633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68652" y="472102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477272" y="472102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68652" y="490716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477272" y="490716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rot="5400000">
            <a:off x="5050603" y="2064680"/>
            <a:ext cx="382760" cy="1709957"/>
            <a:chOff x="4477272" y="3561367"/>
            <a:chExt cx="382760" cy="1709957"/>
          </a:xfrm>
        </p:grpSpPr>
        <p:cxnSp>
          <p:nvCxnSpPr>
            <p:cNvPr id="22" name="Straight Arrow Connector 21"/>
            <p:cNvCxnSpPr/>
            <p:nvPr/>
          </p:nvCxnSpPr>
          <p:spPr>
            <a:xfrm flipH="1" flipV="1">
              <a:off x="4660433" y="3561367"/>
              <a:ext cx="8219" cy="1595825"/>
            </a:xfrm>
            <a:prstGeom prst="straightConnector1">
              <a:avLst/>
            </a:prstGeom>
            <a:ln w="57150">
              <a:solidFill>
                <a:srgbClr val="6633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68652" y="472102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477272" y="472102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68652" y="490716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477272" y="490716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16200000" flipH="1">
            <a:off x="6946701" y="2056462"/>
            <a:ext cx="382760" cy="1709957"/>
            <a:chOff x="4477272" y="3561367"/>
            <a:chExt cx="382760" cy="1709957"/>
          </a:xfrm>
        </p:grpSpPr>
        <p:cxnSp>
          <p:nvCxnSpPr>
            <p:cNvPr id="28" name="Straight Arrow Connector 27"/>
            <p:cNvCxnSpPr/>
            <p:nvPr/>
          </p:nvCxnSpPr>
          <p:spPr>
            <a:xfrm flipH="1" flipV="1">
              <a:off x="4660433" y="3561367"/>
              <a:ext cx="8219" cy="1595825"/>
            </a:xfrm>
            <a:prstGeom prst="straightConnector1">
              <a:avLst/>
            </a:prstGeom>
            <a:ln w="57150">
              <a:solidFill>
                <a:srgbClr val="6633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68652" y="472102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477272" y="472102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68652" y="490716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477272" y="4907160"/>
              <a:ext cx="191380" cy="364164"/>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756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50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50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shutterstock_24497593"/>
          <p:cNvPicPr>
            <a:picLocks noChangeAspect="1" noChangeArrowheads="1"/>
          </p:cNvPicPr>
          <p:nvPr/>
        </p:nvPicPr>
        <p:blipFill>
          <a:blip r:embed="rId3" cstate="print">
            <a:extLst>
              <a:ext uri="{28A0092B-C50C-407E-A947-70E740481C1C}">
                <a14:useLocalDpi xmlns:a14="http://schemas.microsoft.com/office/drawing/2010/main" val="0"/>
              </a:ext>
            </a:extLst>
          </a:blip>
          <a:srcRect r="10001"/>
          <a:stretch>
            <a:fillRect/>
          </a:stretch>
        </p:blipFill>
        <p:spPr bwMode="auto">
          <a:xfrm>
            <a:off x="4128778" y="1457965"/>
            <a:ext cx="4279577" cy="501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6908237" y="1457964"/>
            <a:ext cx="3672408" cy="1800200"/>
          </a:xfrm>
          <a:prstGeom prst="wedgeEllipseCallout">
            <a:avLst>
              <a:gd name="adj1" fmla="val -60441"/>
              <a:gd name="adj2" fmla="val 11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If I exercise my joints will wear out even quicker</a:t>
            </a:r>
          </a:p>
        </p:txBody>
      </p:sp>
      <p:sp>
        <p:nvSpPr>
          <p:cNvPr id="7" name="Oval Callout 6"/>
          <p:cNvSpPr/>
          <p:nvPr/>
        </p:nvSpPr>
        <p:spPr>
          <a:xfrm>
            <a:off x="1923491" y="1779731"/>
            <a:ext cx="2664297" cy="1368152"/>
          </a:xfrm>
          <a:prstGeom prst="wedgeEllipseCallout">
            <a:avLst>
              <a:gd name="adj1" fmla="val 69882"/>
              <a:gd name="adj2" fmla="val 11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It hurts when I move </a:t>
            </a:r>
          </a:p>
        </p:txBody>
      </p:sp>
      <p:sp>
        <p:nvSpPr>
          <p:cNvPr id="8" name="Oval Callout 7"/>
          <p:cNvSpPr/>
          <p:nvPr/>
        </p:nvSpPr>
        <p:spPr>
          <a:xfrm>
            <a:off x="4587787" y="5146988"/>
            <a:ext cx="3528392" cy="1513837"/>
          </a:xfrm>
          <a:prstGeom prst="wedgeEllipseCallout">
            <a:avLst>
              <a:gd name="adj1" fmla="val -7847"/>
              <a:gd name="adj2" fmla="val -72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It’s not safe for  someone like me to exercise</a:t>
            </a:r>
          </a:p>
        </p:txBody>
      </p:sp>
      <p:sp>
        <p:nvSpPr>
          <p:cNvPr id="11" name="Oval Callout 10"/>
          <p:cNvSpPr/>
          <p:nvPr/>
        </p:nvSpPr>
        <p:spPr>
          <a:xfrm>
            <a:off x="7556848" y="3557396"/>
            <a:ext cx="2664296" cy="1368152"/>
          </a:xfrm>
          <a:prstGeom prst="wedgeEllipseCallout">
            <a:avLst>
              <a:gd name="adj1" fmla="val -62105"/>
              <a:gd name="adj2" fmla="val -449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Rest is best</a:t>
            </a:r>
          </a:p>
        </p:txBody>
      </p:sp>
      <p:sp>
        <p:nvSpPr>
          <p:cNvPr id="9" name="Oval Callout 8"/>
          <p:cNvSpPr/>
          <p:nvPr/>
        </p:nvSpPr>
        <p:spPr>
          <a:xfrm>
            <a:off x="1717360" y="3645445"/>
            <a:ext cx="2880320" cy="1806025"/>
          </a:xfrm>
          <a:prstGeom prst="wedgeEllipseCallout">
            <a:avLst>
              <a:gd name="adj1" fmla="val 59091"/>
              <a:gd name="adj2" fmla="val -44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Nothing much can be done to help</a:t>
            </a:r>
          </a:p>
        </p:txBody>
      </p:sp>
      <p:sp>
        <p:nvSpPr>
          <p:cNvPr id="12" name="Title 1"/>
          <p:cNvSpPr txBox="1">
            <a:spLocks/>
          </p:cNvSpPr>
          <p:nvPr/>
        </p:nvSpPr>
        <p:spPr>
          <a:xfrm>
            <a:off x="1991544" y="6926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a:t>The result of getting it wrong…</a:t>
            </a:r>
          </a:p>
        </p:txBody>
      </p:sp>
    </p:spTree>
    <p:extLst>
      <p:ext uri="{BB962C8B-B14F-4D97-AF65-F5344CB8AC3E}">
        <p14:creationId xmlns:p14="http://schemas.microsoft.com/office/powerpoint/2010/main" val="17461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91" y="404664"/>
            <a:ext cx="11900263" cy="1143000"/>
          </a:xfrm>
        </p:spPr>
        <p:txBody>
          <a:bodyPr>
            <a:normAutofit/>
          </a:bodyPr>
          <a:lstStyle/>
          <a:p>
            <a:r>
              <a:rPr lang="en-GB" dirty="0" smtClean="0"/>
              <a:t>For any explanation it is important to use the term:</a:t>
            </a:r>
            <a:endParaRPr lang="en-GB" dirty="0"/>
          </a:p>
        </p:txBody>
      </p:sp>
      <p:sp>
        <p:nvSpPr>
          <p:cNvPr id="3" name="Content Placeholder 2"/>
          <p:cNvSpPr>
            <a:spLocks noGrp="1"/>
          </p:cNvSpPr>
          <p:nvPr>
            <p:ph idx="1"/>
          </p:nvPr>
        </p:nvSpPr>
        <p:spPr/>
        <p:txBody>
          <a:bodyPr/>
          <a:lstStyle/>
          <a:p>
            <a:pPr marL="0" indent="0" algn="ctr">
              <a:buNone/>
            </a:pPr>
            <a:endParaRPr lang="en-GB" sz="4400" dirty="0"/>
          </a:p>
          <a:p>
            <a:pPr marL="0" indent="0">
              <a:buNone/>
            </a:pPr>
            <a:endParaRPr lang="en-GB" dirty="0"/>
          </a:p>
        </p:txBody>
      </p:sp>
      <p:sp>
        <p:nvSpPr>
          <p:cNvPr id="13" name="Rounded Rectangle 12"/>
          <p:cNvSpPr/>
          <p:nvPr/>
        </p:nvSpPr>
        <p:spPr>
          <a:xfrm>
            <a:off x="2135560" y="1417638"/>
            <a:ext cx="7931224" cy="158417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800" dirty="0"/>
              <a:t>Osteoarthritis</a:t>
            </a:r>
            <a:r>
              <a:rPr lang="en-GB" sz="6000" dirty="0"/>
              <a:t> </a:t>
            </a:r>
          </a:p>
        </p:txBody>
      </p:sp>
      <p:grpSp>
        <p:nvGrpSpPr>
          <p:cNvPr id="20" name="Group 19"/>
          <p:cNvGrpSpPr/>
          <p:nvPr/>
        </p:nvGrpSpPr>
        <p:grpSpPr>
          <a:xfrm>
            <a:off x="3818828" y="3001814"/>
            <a:ext cx="2282344" cy="1348294"/>
            <a:chOff x="2294828" y="3001814"/>
            <a:chExt cx="2282344" cy="1348294"/>
          </a:xfrm>
        </p:grpSpPr>
        <p:cxnSp>
          <p:nvCxnSpPr>
            <p:cNvPr id="7" name="Straight Arrow Connector 6"/>
            <p:cNvCxnSpPr>
              <a:stCxn id="13" idx="2"/>
              <a:endCxn id="4" idx="0"/>
            </p:cNvCxnSpPr>
            <p:nvPr/>
          </p:nvCxnSpPr>
          <p:spPr>
            <a:xfrm flipH="1">
              <a:off x="2294828" y="3001814"/>
              <a:ext cx="2282344" cy="1348294"/>
            </a:xfrm>
            <a:prstGeom prst="straightConnector1">
              <a:avLst/>
            </a:prstGeom>
            <a:ln w="5715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6" name="Rounded Rectangle 15"/>
            <p:cNvSpPr/>
            <p:nvPr/>
          </p:nvSpPr>
          <p:spPr>
            <a:xfrm>
              <a:off x="2915816" y="3429000"/>
              <a:ext cx="1306488" cy="36004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Why?</a:t>
              </a:r>
            </a:p>
          </p:txBody>
        </p:sp>
      </p:grpSp>
      <p:grpSp>
        <p:nvGrpSpPr>
          <p:cNvPr id="21" name="Group 20"/>
          <p:cNvGrpSpPr/>
          <p:nvPr/>
        </p:nvGrpSpPr>
        <p:grpSpPr>
          <a:xfrm>
            <a:off x="6101172" y="3001814"/>
            <a:ext cx="2827729" cy="1321080"/>
            <a:chOff x="4577172" y="3001814"/>
            <a:chExt cx="2827729" cy="1321080"/>
          </a:xfrm>
        </p:grpSpPr>
        <p:cxnSp>
          <p:nvCxnSpPr>
            <p:cNvPr id="8" name="Straight Arrow Connector 7"/>
            <p:cNvCxnSpPr>
              <a:stCxn id="13" idx="2"/>
              <a:endCxn id="5" idx="0"/>
            </p:cNvCxnSpPr>
            <p:nvPr/>
          </p:nvCxnSpPr>
          <p:spPr>
            <a:xfrm>
              <a:off x="4577172" y="3001814"/>
              <a:ext cx="2827729" cy="1321080"/>
            </a:xfrm>
            <a:prstGeom prst="straightConnector1">
              <a:avLst/>
            </a:prstGeom>
            <a:ln w="5715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7" name="Rounded Rectangle 16"/>
            <p:cNvSpPr/>
            <p:nvPr/>
          </p:nvSpPr>
          <p:spPr>
            <a:xfrm>
              <a:off x="4946285" y="3429000"/>
              <a:ext cx="1306488" cy="3600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Caution!</a:t>
              </a:r>
            </a:p>
          </p:txBody>
        </p:sp>
      </p:grpSp>
      <p:grpSp>
        <p:nvGrpSpPr>
          <p:cNvPr id="22" name="Group 21"/>
          <p:cNvGrpSpPr/>
          <p:nvPr/>
        </p:nvGrpSpPr>
        <p:grpSpPr>
          <a:xfrm rot="-60000">
            <a:off x="2018338" y="4344563"/>
            <a:ext cx="4241279" cy="2149136"/>
            <a:chOff x="611560" y="4293096"/>
            <a:chExt cx="4241279" cy="2149136"/>
          </a:xfrm>
        </p:grpSpPr>
        <p:sp>
          <p:nvSpPr>
            <p:cNvPr id="4" name="Rounded Rectangle 3"/>
            <p:cNvSpPr/>
            <p:nvPr/>
          </p:nvSpPr>
          <p:spPr>
            <a:xfrm rot="60000">
              <a:off x="611560" y="4293096"/>
              <a:ext cx="3610744" cy="158417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t>Because it matches</a:t>
              </a:r>
              <a:r>
                <a:rPr lang="en-GB" sz="2800" dirty="0"/>
                <a:t>:</a:t>
              </a:r>
            </a:p>
            <a:p>
              <a:pPr algn="ctr"/>
              <a:r>
                <a:rPr lang="en-GB" sz="2800" dirty="0"/>
                <a:t> NICE OA </a:t>
              </a:r>
              <a:r>
                <a:rPr lang="en-GB" sz="2800" dirty="0" smtClean="0"/>
                <a:t>Guidelines &amp; Patient </a:t>
              </a:r>
              <a:r>
                <a:rPr lang="en-GB" sz="2800" dirty="0"/>
                <a:t>information</a:t>
              </a:r>
            </a:p>
          </p:txBody>
        </p:sp>
        <p:pic>
          <p:nvPicPr>
            <p:cNvPr id="18" name="Picture 3"/>
            <p:cNvPicPr>
              <a:picLocks noChangeAspect="1" noChangeArrowheads="1"/>
            </p:cNvPicPr>
            <p:nvPr/>
          </p:nvPicPr>
          <p:blipFill>
            <a:blip r:embed="rId3" cstate="print"/>
            <a:srcRect/>
            <a:stretch>
              <a:fillRect/>
            </a:stretch>
          </p:blipFill>
          <p:spPr bwMode="auto">
            <a:xfrm rot="1680000">
              <a:off x="3911199" y="5326720"/>
              <a:ext cx="941640" cy="1115512"/>
            </a:xfrm>
            <a:prstGeom prst="rect">
              <a:avLst/>
            </a:prstGeom>
            <a:noFill/>
            <a:ln w="9525">
              <a:noFill/>
              <a:miter lim="800000"/>
              <a:headEnd/>
              <a:tailEnd/>
            </a:ln>
          </p:spPr>
        </p:pic>
      </p:grpSp>
      <p:grpSp>
        <p:nvGrpSpPr>
          <p:cNvPr id="23" name="Group 22"/>
          <p:cNvGrpSpPr/>
          <p:nvPr/>
        </p:nvGrpSpPr>
        <p:grpSpPr>
          <a:xfrm>
            <a:off x="7123529" y="3214175"/>
            <a:ext cx="3965612" cy="2692895"/>
            <a:chOff x="4932040" y="3184377"/>
            <a:chExt cx="3965612" cy="2692895"/>
          </a:xfrm>
        </p:grpSpPr>
        <p:sp>
          <p:nvSpPr>
            <p:cNvPr id="5" name="Rounded Rectangle 4"/>
            <p:cNvSpPr/>
            <p:nvPr/>
          </p:nvSpPr>
          <p:spPr>
            <a:xfrm>
              <a:off x="4932040" y="4293096"/>
              <a:ext cx="3610744" cy="158417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Still needs an explanation….</a:t>
              </a:r>
            </a:p>
          </p:txBody>
        </p:sp>
        <p:sp>
          <p:nvSpPr>
            <p:cNvPr id="19" name="Cloud Callout 18"/>
            <p:cNvSpPr/>
            <p:nvPr/>
          </p:nvSpPr>
          <p:spPr>
            <a:xfrm>
              <a:off x="7284708" y="3184377"/>
              <a:ext cx="1612944" cy="960437"/>
            </a:xfrm>
            <a:prstGeom prst="cloudCallout">
              <a:avLst>
                <a:gd name="adj1" fmla="val -30153"/>
                <a:gd name="adj2" fmla="val 9998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000" b="1" dirty="0">
                  <a:solidFill>
                    <a:schemeClr val="tx1"/>
                  </a:solidFill>
                </a:rPr>
                <a:t>?</a:t>
              </a:r>
            </a:p>
          </p:txBody>
        </p:sp>
      </p:grpSp>
      <p:pic>
        <p:nvPicPr>
          <p:cNvPr id="24" name="Picture 3"/>
          <p:cNvPicPr>
            <a:picLocks noChangeAspect="1" noChangeArrowheads="1"/>
          </p:cNvPicPr>
          <p:nvPr/>
        </p:nvPicPr>
        <p:blipFill>
          <a:blip r:embed="rId4" cstate="print"/>
          <a:srcRect/>
          <a:stretch>
            <a:fillRect/>
          </a:stretch>
        </p:blipFill>
        <p:spPr bwMode="auto">
          <a:xfrm rot="-1200000">
            <a:off x="1104622" y="4952009"/>
            <a:ext cx="1105079" cy="1752782"/>
          </a:xfrm>
          <a:prstGeom prst="rect">
            <a:avLst/>
          </a:prstGeom>
          <a:noFill/>
          <a:ln w="50800">
            <a:noFill/>
            <a:miter lim="800000"/>
            <a:headEnd/>
            <a:tailEnd/>
          </a:ln>
        </p:spPr>
      </p:pic>
    </p:spTree>
    <p:extLst>
      <p:ext uri="{BB962C8B-B14F-4D97-AF65-F5344CB8AC3E}">
        <p14:creationId xmlns:p14="http://schemas.microsoft.com/office/powerpoint/2010/main" val="125344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9536" y="195986"/>
            <a:ext cx="7920880" cy="1484784"/>
          </a:xfrm>
        </p:spPr>
        <p:txBody>
          <a:bodyPr>
            <a:normAutofit/>
          </a:bodyPr>
          <a:lstStyle/>
          <a:p>
            <a:pPr algn="l"/>
            <a:r>
              <a:rPr lang="en-GB" sz="4000" dirty="0"/>
              <a:t>Back it up with written information</a:t>
            </a:r>
            <a:endParaRPr lang="en-US" sz="4000" dirty="0"/>
          </a:p>
        </p:txBody>
      </p:sp>
      <p:pic>
        <p:nvPicPr>
          <p:cNvPr id="1026" name="Picture 2"/>
          <p:cNvPicPr>
            <a:picLocks noChangeAspect="1" noChangeArrowheads="1"/>
          </p:cNvPicPr>
          <p:nvPr/>
        </p:nvPicPr>
        <p:blipFill>
          <a:blip r:embed="rId3" cstate="print"/>
          <a:srcRect/>
          <a:stretch>
            <a:fillRect/>
          </a:stretch>
        </p:blipFill>
        <p:spPr bwMode="auto">
          <a:xfrm>
            <a:off x="4880436" y="4760858"/>
            <a:ext cx="5787567" cy="209714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823547" y="4036700"/>
            <a:ext cx="2191407" cy="259604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962450" y="1817130"/>
            <a:ext cx="3705553" cy="2758154"/>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361793" y="2017988"/>
            <a:ext cx="2096814" cy="2286000"/>
          </a:xfrm>
          <a:prstGeom prst="rect">
            <a:avLst/>
          </a:prstGeom>
          <a:noFill/>
          <a:ln w="9525">
            <a:noFill/>
            <a:miter lim="800000"/>
            <a:headEnd/>
            <a:tailEnd/>
          </a:ln>
        </p:spPr>
      </p:pic>
      <p:pic>
        <p:nvPicPr>
          <p:cNvPr id="5" name="Picture 4"/>
          <p:cNvPicPr>
            <a:picLocks noChangeAspect="1"/>
          </p:cNvPicPr>
          <p:nvPr/>
        </p:nvPicPr>
        <p:blipFill rotWithShape="1">
          <a:blip r:embed="rId7"/>
          <a:srcRect l="34250" t="14300" r="34644" b="8701"/>
          <a:stretch/>
        </p:blipFill>
        <p:spPr>
          <a:xfrm>
            <a:off x="1919536" y="1484785"/>
            <a:ext cx="1734808" cy="2415555"/>
          </a:xfrm>
          <a:prstGeom prst="rect">
            <a:avLst/>
          </a:prstGeom>
        </p:spPr>
      </p:pic>
    </p:spTree>
    <p:extLst>
      <p:ext uri="{BB962C8B-B14F-4D97-AF65-F5344CB8AC3E}">
        <p14:creationId xmlns:p14="http://schemas.microsoft.com/office/powerpoint/2010/main" val="1175633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5720" y="6150892"/>
            <a:ext cx="6984776" cy="738664"/>
          </a:xfrm>
          <a:prstGeom prst="rect">
            <a:avLst/>
          </a:prstGeom>
          <a:noFill/>
        </p:spPr>
        <p:txBody>
          <a:bodyPr wrap="square" rtlCol="0">
            <a:spAutoFit/>
          </a:bodyPr>
          <a:lstStyle/>
          <a:p>
            <a:pPr algn="r"/>
            <a:r>
              <a:rPr lang="en-GB" sz="1400" dirty="0"/>
              <a:t>Drew Moore, Keele Univ. personal communication from MOSAICS study</a:t>
            </a:r>
          </a:p>
          <a:p>
            <a:pPr algn="r"/>
            <a:r>
              <a:rPr lang="en-GB" sz="1400" dirty="0"/>
              <a:t>Paskins et al. Ann Fam Med. 2015; 13(6): 537-44.</a:t>
            </a:r>
          </a:p>
          <a:p>
            <a:pPr algn="r"/>
            <a:r>
              <a:rPr lang="en-GB" sz="1400" dirty="0"/>
              <a:t>Barker et al. Disabil Rhabil. 2013; DOI: 10.3109/09638288.2013.793409</a:t>
            </a:r>
          </a:p>
        </p:txBody>
      </p:sp>
      <p:sp>
        <p:nvSpPr>
          <p:cNvPr id="8" name="Oval Callout 7"/>
          <p:cNvSpPr/>
          <p:nvPr/>
        </p:nvSpPr>
        <p:spPr>
          <a:xfrm>
            <a:off x="1804092" y="3774628"/>
            <a:ext cx="3870712" cy="2334559"/>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400" dirty="0">
                <a:latin typeface="Kristen ITC" panose="03050502040202030202" pitchFamily="66" charset="0"/>
              </a:rPr>
              <a:t>“Wear and tear”</a:t>
            </a:r>
          </a:p>
        </p:txBody>
      </p:sp>
      <p:sp>
        <p:nvSpPr>
          <p:cNvPr id="9" name="Title 1"/>
          <p:cNvSpPr>
            <a:spLocks noGrp="1"/>
          </p:cNvSpPr>
          <p:nvPr>
            <p:ph type="title"/>
          </p:nvPr>
        </p:nvSpPr>
        <p:spPr>
          <a:xfrm>
            <a:off x="5345261" y="427037"/>
            <a:ext cx="3445693" cy="709786"/>
          </a:xfrm>
        </p:spPr>
        <p:txBody>
          <a:bodyPr>
            <a:normAutofit fontScale="90000"/>
          </a:bodyPr>
          <a:lstStyle/>
          <a:p>
            <a:r>
              <a:rPr lang="en-GB" dirty="0" smtClean="0">
                <a:solidFill>
                  <a:srgbClr val="00B0F0"/>
                </a:solidFill>
              </a:rPr>
              <a:t>What patients hear…</a:t>
            </a:r>
            <a:endParaRPr lang="en-GB" dirty="0">
              <a:solidFill>
                <a:srgbClr val="00B0F0"/>
              </a:solidFill>
            </a:endParaRPr>
          </a:p>
        </p:txBody>
      </p:sp>
      <p:sp>
        <p:nvSpPr>
          <p:cNvPr id="10" name="Title 1"/>
          <p:cNvSpPr txBox="1">
            <a:spLocks/>
          </p:cNvSpPr>
          <p:nvPr/>
        </p:nvSpPr>
        <p:spPr>
          <a:xfrm>
            <a:off x="1524000" y="-76345"/>
            <a:ext cx="4150804" cy="10067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00B0F0"/>
                </a:solidFill>
              </a:rPr>
              <a:t>What you say …</a:t>
            </a:r>
          </a:p>
        </p:txBody>
      </p:sp>
      <p:sp>
        <p:nvSpPr>
          <p:cNvPr id="11" name="Cloud Callout 10"/>
          <p:cNvSpPr/>
          <p:nvPr/>
        </p:nvSpPr>
        <p:spPr>
          <a:xfrm>
            <a:off x="1986458" y="804930"/>
            <a:ext cx="3101430" cy="1198322"/>
          </a:xfrm>
          <a:prstGeom prst="cloudCallout">
            <a:avLst>
              <a:gd name="adj1" fmla="val -59997"/>
              <a:gd name="adj2" fmla="val 7352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I don’t want to worry them</a:t>
            </a:r>
          </a:p>
        </p:txBody>
      </p:sp>
      <p:sp>
        <p:nvSpPr>
          <p:cNvPr id="13" name="Cloud Callout 12"/>
          <p:cNvSpPr/>
          <p:nvPr/>
        </p:nvSpPr>
        <p:spPr>
          <a:xfrm>
            <a:off x="2048687" y="2227034"/>
            <a:ext cx="3337924" cy="1417989"/>
          </a:xfrm>
          <a:prstGeom prst="cloudCallout">
            <a:avLst>
              <a:gd name="adj1" fmla="val -64752"/>
              <a:gd name="adj2" fmla="val 661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It’s familiar and understandable</a:t>
            </a:r>
          </a:p>
        </p:txBody>
      </p:sp>
      <p:sp>
        <p:nvSpPr>
          <p:cNvPr id="15" name="Cloud Callout 14"/>
          <p:cNvSpPr/>
          <p:nvPr/>
        </p:nvSpPr>
        <p:spPr>
          <a:xfrm>
            <a:off x="5504376" y="1260972"/>
            <a:ext cx="3970219" cy="1484561"/>
          </a:xfrm>
          <a:prstGeom prst="cloudCallout">
            <a:avLst>
              <a:gd name="adj1" fmla="val 73469"/>
              <a:gd name="adj2" fmla="val 7363"/>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You are getting old and have worn your bones out</a:t>
            </a:r>
          </a:p>
        </p:txBody>
      </p:sp>
      <p:sp>
        <p:nvSpPr>
          <p:cNvPr id="16" name="Cloud Callout 15"/>
          <p:cNvSpPr/>
          <p:nvPr/>
        </p:nvSpPr>
        <p:spPr>
          <a:xfrm>
            <a:off x="7068108" y="2473089"/>
            <a:ext cx="2922958" cy="1301538"/>
          </a:xfrm>
          <a:prstGeom prst="cloudCallout">
            <a:avLst>
              <a:gd name="adj1" fmla="val 64919"/>
              <a:gd name="adj2" fmla="val -4765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It’s only going to get worse</a:t>
            </a:r>
          </a:p>
        </p:txBody>
      </p:sp>
      <p:sp>
        <p:nvSpPr>
          <p:cNvPr id="17" name="Cloud Callout 16"/>
          <p:cNvSpPr/>
          <p:nvPr/>
        </p:nvSpPr>
        <p:spPr>
          <a:xfrm>
            <a:off x="5526969" y="3742072"/>
            <a:ext cx="3641691" cy="1199834"/>
          </a:xfrm>
          <a:prstGeom prst="cloudCallout">
            <a:avLst>
              <a:gd name="adj1" fmla="val 89081"/>
              <a:gd name="adj2" fmla="val -68614"/>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There is nothing that can be done</a:t>
            </a:r>
          </a:p>
        </p:txBody>
      </p:sp>
      <p:sp>
        <p:nvSpPr>
          <p:cNvPr id="18" name="Cloud Callout 17"/>
          <p:cNvSpPr/>
          <p:nvPr/>
        </p:nvSpPr>
        <p:spPr>
          <a:xfrm>
            <a:off x="7652257" y="4607504"/>
            <a:ext cx="2752088" cy="1342868"/>
          </a:xfrm>
          <a:prstGeom prst="cloudCallout">
            <a:avLst>
              <a:gd name="adj1" fmla="val 47830"/>
              <a:gd name="adj2" fmla="val -9313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Exercise will wear my joints more</a:t>
            </a:r>
          </a:p>
        </p:txBody>
      </p:sp>
      <p:sp>
        <p:nvSpPr>
          <p:cNvPr id="19" name="Cloud Callout 18"/>
          <p:cNvSpPr/>
          <p:nvPr/>
        </p:nvSpPr>
        <p:spPr>
          <a:xfrm>
            <a:off x="5674805" y="5487987"/>
            <a:ext cx="2293404" cy="570777"/>
          </a:xfrm>
          <a:prstGeom prst="cloudCallout">
            <a:avLst>
              <a:gd name="adj1" fmla="val 143853"/>
              <a:gd name="adj2" fmla="val 24909"/>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Its normal</a:t>
            </a:r>
          </a:p>
        </p:txBody>
      </p:sp>
    </p:spTree>
    <p:extLst>
      <p:ext uri="{BB962C8B-B14F-4D97-AF65-F5344CB8AC3E}">
        <p14:creationId xmlns:p14="http://schemas.microsoft.com/office/powerpoint/2010/main" val="40777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1" grpId="1" animBg="1"/>
      <p:bldP spid="13" grpId="0" animBg="1"/>
      <p:bldP spid="13" grpId="1" animBg="1"/>
      <p:bldP spid="15" grpId="0" animBg="1"/>
      <p:bldP spid="16"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1847528" y="1369969"/>
            <a:ext cx="4507932" cy="1240026"/>
          </a:xfrm>
          <a:prstGeom prst="wedgeEllipseCallout">
            <a:avLst>
              <a:gd name="adj1" fmla="val -56499"/>
              <a:gd name="adj2" fmla="val 7387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4400" dirty="0">
                <a:latin typeface="Kristen ITC" panose="03050502040202030202" pitchFamily="66" charset="0"/>
              </a:rPr>
              <a:t>“Arthritis”</a:t>
            </a:r>
          </a:p>
        </p:txBody>
      </p:sp>
      <p:sp>
        <p:nvSpPr>
          <p:cNvPr id="9" name="Title 1"/>
          <p:cNvSpPr>
            <a:spLocks noGrp="1"/>
          </p:cNvSpPr>
          <p:nvPr>
            <p:ph type="title"/>
          </p:nvPr>
        </p:nvSpPr>
        <p:spPr>
          <a:xfrm>
            <a:off x="5674804" y="427037"/>
            <a:ext cx="3126822" cy="709786"/>
          </a:xfrm>
        </p:spPr>
        <p:txBody>
          <a:bodyPr>
            <a:normAutofit fontScale="90000"/>
          </a:bodyPr>
          <a:lstStyle/>
          <a:p>
            <a:r>
              <a:rPr lang="en-GB" dirty="0" smtClean="0">
                <a:solidFill>
                  <a:srgbClr val="00B0F0"/>
                </a:solidFill>
              </a:rPr>
              <a:t>What patients hear…</a:t>
            </a:r>
            <a:endParaRPr lang="en-GB" dirty="0">
              <a:solidFill>
                <a:srgbClr val="00B0F0"/>
              </a:solidFill>
            </a:endParaRPr>
          </a:p>
        </p:txBody>
      </p:sp>
      <p:sp>
        <p:nvSpPr>
          <p:cNvPr id="10" name="Title 1"/>
          <p:cNvSpPr txBox="1">
            <a:spLocks/>
          </p:cNvSpPr>
          <p:nvPr/>
        </p:nvSpPr>
        <p:spPr>
          <a:xfrm>
            <a:off x="1524000" y="-76345"/>
            <a:ext cx="4150804" cy="10067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00B0F0"/>
                </a:solidFill>
              </a:rPr>
              <a:t>What you say …</a:t>
            </a:r>
          </a:p>
        </p:txBody>
      </p:sp>
      <p:sp>
        <p:nvSpPr>
          <p:cNvPr id="16" name="Cloud Callout 15"/>
          <p:cNvSpPr/>
          <p:nvPr/>
        </p:nvSpPr>
        <p:spPr>
          <a:xfrm>
            <a:off x="6960096" y="1282673"/>
            <a:ext cx="2922958" cy="1217099"/>
          </a:xfrm>
          <a:prstGeom prst="cloudCallout">
            <a:avLst>
              <a:gd name="adj1" fmla="val 64919"/>
              <a:gd name="adj2" fmla="val -47650"/>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I have heard of this</a:t>
            </a:r>
          </a:p>
        </p:txBody>
      </p:sp>
      <p:sp>
        <p:nvSpPr>
          <p:cNvPr id="17" name="Cloud Callout 16"/>
          <p:cNvSpPr/>
          <p:nvPr/>
        </p:nvSpPr>
        <p:spPr>
          <a:xfrm>
            <a:off x="6241364" y="2719545"/>
            <a:ext cx="3641691" cy="1393878"/>
          </a:xfrm>
          <a:prstGeom prst="cloudCallout">
            <a:avLst>
              <a:gd name="adj1" fmla="val 69203"/>
              <a:gd name="adj2" fmla="val -5130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I am not quite sure what this means</a:t>
            </a:r>
          </a:p>
        </p:txBody>
      </p:sp>
      <p:sp>
        <p:nvSpPr>
          <p:cNvPr id="18" name="Cloud Callout 17"/>
          <p:cNvSpPr/>
          <p:nvPr/>
        </p:nvSpPr>
        <p:spPr>
          <a:xfrm>
            <a:off x="6960096" y="4333198"/>
            <a:ext cx="3600400" cy="1775988"/>
          </a:xfrm>
          <a:prstGeom prst="cloudCallout">
            <a:avLst>
              <a:gd name="adj1" fmla="val 47830"/>
              <a:gd name="adj2" fmla="val -93135"/>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That means I have damage to cartilage</a:t>
            </a:r>
          </a:p>
        </p:txBody>
      </p:sp>
      <p:sp>
        <p:nvSpPr>
          <p:cNvPr id="21" name="TextBox 20"/>
          <p:cNvSpPr txBox="1"/>
          <p:nvPr/>
        </p:nvSpPr>
        <p:spPr>
          <a:xfrm>
            <a:off x="3715067" y="6424311"/>
            <a:ext cx="6984776" cy="369332"/>
          </a:xfrm>
          <a:prstGeom prst="rect">
            <a:avLst/>
          </a:prstGeom>
          <a:noFill/>
        </p:spPr>
        <p:txBody>
          <a:bodyPr wrap="square" rtlCol="0">
            <a:spAutoFit/>
          </a:bodyPr>
          <a:lstStyle/>
          <a:p>
            <a:pPr algn="r"/>
            <a:r>
              <a:rPr lang="en-GB" dirty="0"/>
              <a:t>Barker et al. Disabil Rhabil. 2013; DOI: 10.3109/09638288.2013.793409</a:t>
            </a:r>
          </a:p>
        </p:txBody>
      </p:sp>
    </p:spTree>
    <p:extLst>
      <p:ext uri="{BB962C8B-B14F-4D97-AF65-F5344CB8AC3E}">
        <p14:creationId xmlns:p14="http://schemas.microsoft.com/office/powerpoint/2010/main" val="57193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1743879" y="1491806"/>
            <a:ext cx="5444036" cy="1096010"/>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a:latin typeface="Kristen ITC" panose="03050502040202030202" pitchFamily="66" charset="0"/>
              </a:rPr>
              <a:t>“Osteoarthritis”</a:t>
            </a:r>
          </a:p>
        </p:txBody>
      </p:sp>
      <p:sp>
        <p:nvSpPr>
          <p:cNvPr id="9" name="Title 1"/>
          <p:cNvSpPr>
            <a:spLocks noGrp="1"/>
          </p:cNvSpPr>
          <p:nvPr>
            <p:ph type="title"/>
          </p:nvPr>
        </p:nvSpPr>
        <p:spPr>
          <a:xfrm>
            <a:off x="5633474" y="260649"/>
            <a:ext cx="3596424" cy="864095"/>
          </a:xfrm>
        </p:spPr>
        <p:txBody>
          <a:bodyPr>
            <a:normAutofit fontScale="90000"/>
          </a:bodyPr>
          <a:lstStyle/>
          <a:p>
            <a:r>
              <a:rPr lang="en-GB" dirty="0" smtClean="0">
                <a:solidFill>
                  <a:srgbClr val="00B0F0"/>
                </a:solidFill>
              </a:rPr>
              <a:t>What patients hear…</a:t>
            </a:r>
            <a:endParaRPr lang="en-GB" dirty="0">
              <a:solidFill>
                <a:srgbClr val="00B0F0"/>
              </a:solidFill>
            </a:endParaRPr>
          </a:p>
        </p:txBody>
      </p:sp>
      <p:sp>
        <p:nvSpPr>
          <p:cNvPr id="10" name="Title 1"/>
          <p:cNvSpPr txBox="1">
            <a:spLocks/>
          </p:cNvSpPr>
          <p:nvPr/>
        </p:nvSpPr>
        <p:spPr>
          <a:xfrm>
            <a:off x="1524000" y="-76345"/>
            <a:ext cx="4150804" cy="10067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00B0F0"/>
                </a:solidFill>
              </a:rPr>
              <a:t>What you say …</a:t>
            </a:r>
          </a:p>
        </p:txBody>
      </p:sp>
      <p:sp>
        <p:nvSpPr>
          <p:cNvPr id="16" name="Cloud Callout 15"/>
          <p:cNvSpPr/>
          <p:nvPr/>
        </p:nvSpPr>
        <p:spPr>
          <a:xfrm>
            <a:off x="7269565" y="1383355"/>
            <a:ext cx="2590087" cy="946376"/>
          </a:xfrm>
          <a:prstGeom prst="cloudCallout">
            <a:avLst>
              <a:gd name="adj1" fmla="val 80056"/>
              <a:gd name="adj2" fmla="val -23415"/>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What does that mean?</a:t>
            </a:r>
          </a:p>
        </p:txBody>
      </p:sp>
      <p:sp>
        <p:nvSpPr>
          <p:cNvPr id="17" name="Cloud Callout 16"/>
          <p:cNvSpPr/>
          <p:nvPr/>
        </p:nvSpPr>
        <p:spPr>
          <a:xfrm>
            <a:off x="7412891" y="2348881"/>
            <a:ext cx="2827464" cy="847633"/>
          </a:xfrm>
          <a:prstGeom prst="cloudCallout">
            <a:avLst>
              <a:gd name="adj1" fmla="val 57241"/>
              <a:gd name="adj2" fmla="val -7647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Osteoporosis</a:t>
            </a:r>
          </a:p>
        </p:txBody>
      </p:sp>
      <p:sp>
        <p:nvSpPr>
          <p:cNvPr id="18" name="Cloud Callout 17"/>
          <p:cNvSpPr/>
          <p:nvPr/>
        </p:nvSpPr>
        <p:spPr>
          <a:xfrm>
            <a:off x="5995127" y="3867959"/>
            <a:ext cx="4335128" cy="1073546"/>
          </a:xfrm>
          <a:prstGeom prst="cloudCallout">
            <a:avLst>
              <a:gd name="adj1" fmla="val 56842"/>
              <a:gd name="adj2" fmla="val -632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Less serious than rheumatoid arthritis</a:t>
            </a:r>
          </a:p>
        </p:txBody>
      </p:sp>
      <p:sp>
        <p:nvSpPr>
          <p:cNvPr id="21" name="TextBox 20"/>
          <p:cNvSpPr txBox="1"/>
          <p:nvPr/>
        </p:nvSpPr>
        <p:spPr>
          <a:xfrm>
            <a:off x="3715067" y="6424311"/>
            <a:ext cx="6984776" cy="369332"/>
          </a:xfrm>
          <a:prstGeom prst="rect">
            <a:avLst/>
          </a:prstGeom>
          <a:noFill/>
        </p:spPr>
        <p:txBody>
          <a:bodyPr wrap="square" rtlCol="0">
            <a:spAutoFit/>
          </a:bodyPr>
          <a:lstStyle/>
          <a:p>
            <a:pPr algn="r"/>
            <a:r>
              <a:rPr lang="en-GB" dirty="0"/>
              <a:t>Barker et al. Disabil Rhabil. 2013; DOI: 10.3109/09638288.2013.793409</a:t>
            </a:r>
          </a:p>
        </p:txBody>
      </p:sp>
      <p:sp>
        <p:nvSpPr>
          <p:cNvPr id="11" name="Cloud Callout 10"/>
          <p:cNvSpPr/>
          <p:nvPr/>
        </p:nvSpPr>
        <p:spPr>
          <a:xfrm>
            <a:off x="4893423" y="4954894"/>
            <a:ext cx="3302941" cy="1133601"/>
          </a:xfrm>
          <a:prstGeom prst="cloudCallout">
            <a:avLst>
              <a:gd name="adj1" fmla="val 111285"/>
              <a:gd name="adj2" fmla="val -66464"/>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Worse than arthritis</a:t>
            </a:r>
          </a:p>
        </p:txBody>
      </p:sp>
      <p:sp>
        <p:nvSpPr>
          <p:cNvPr id="12" name="Cloud Callout 11"/>
          <p:cNvSpPr/>
          <p:nvPr/>
        </p:nvSpPr>
        <p:spPr>
          <a:xfrm>
            <a:off x="8129541" y="5233053"/>
            <a:ext cx="2200714" cy="1133601"/>
          </a:xfrm>
          <a:prstGeom prst="cloudCallout">
            <a:avLst>
              <a:gd name="adj1" fmla="val 59893"/>
              <a:gd name="adj2" fmla="val -7231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Wear and tear</a:t>
            </a:r>
          </a:p>
        </p:txBody>
      </p:sp>
      <p:sp>
        <p:nvSpPr>
          <p:cNvPr id="13" name="Cloud Callout 12"/>
          <p:cNvSpPr/>
          <p:nvPr/>
        </p:nvSpPr>
        <p:spPr>
          <a:xfrm>
            <a:off x="5735961" y="3139756"/>
            <a:ext cx="2549987" cy="784772"/>
          </a:xfrm>
          <a:prstGeom prst="cloudCallout">
            <a:avLst>
              <a:gd name="adj1" fmla="val 134486"/>
              <a:gd name="adj2" fmla="val -18917"/>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Thinning of the joints</a:t>
            </a:r>
          </a:p>
        </p:txBody>
      </p:sp>
    </p:spTree>
    <p:extLst>
      <p:ext uri="{BB962C8B-B14F-4D97-AF65-F5344CB8AC3E}">
        <p14:creationId xmlns:p14="http://schemas.microsoft.com/office/powerpoint/2010/main" val="188735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Thoughts to begin?</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r>
              <a:rPr lang="en-GB" dirty="0" smtClean="0"/>
              <a:t>Take a few minutes to </a:t>
            </a:r>
            <a:r>
              <a:rPr lang="en-GB" dirty="0"/>
              <a:t>think about a patient, friend or </a:t>
            </a:r>
            <a:r>
              <a:rPr lang="en-GB" dirty="0" smtClean="0"/>
              <a:t>relative who has Osteoarthritis</a:t>
            </a:r>
          </a:p>
          <a:p>
            <a:pPr marL="0" indent="0">
              <a:buNone/>
            </a:pPr>
            <a:endParaRPr lang="en-GB" dirty="0" smtClean="0"/>
          </a:p>
          <a:p>
            <a:pPr marL="0" indent="0">
              <a:buNone/>
            </a:pPr>
            <a:r>
              <a:rPr lang="en-GB" dirty="0" smtClean="0"/>
              <a:t>Think how Osteoarthritis affects them, their lives and those around them </a:t>
            </a:r>
            <a:endParaRPr lang="en-GB" dirty="0"/>
          </a:p>
        </p:txBody>
      </p:sp>
      <p:sp>
        <p:nvSpPr>
          <p:cNvPr id="4" name="Cloud Callout 3"/>
          <p:cNvSpPr/>
          <p:nvPr/>
        </p:nvSpPr>
        <p:spPr>
          <a:xfrm>
            <a:off x="7970293" y="230188"/>
            <a:ext cx="3591436" cy="2076284"/>
          </a:xfrm>
          <a:prstGeom prst="cloudCallout">
            <a:avLst>
              <a:gd name="adj1" fmla="val 64919"/>
              <a:gd name="adj2" fmla="val -47650"/>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Pause for thought…</a:t>
            </a:r>
            <a:endParaRPr lang="en-GB" sz="2400" b="1" dirty="0">
              <a:solidFill>
                <a:schemeClr val="tx1"/>
              </a:solidFill>
            </a:endParaRPr>
          </a:p>
        </p:txBody>
      </p:sp>
    </p:spTree>
    <p:extLst>
      <p:ext uri="{BB962C8B-B14F-4D97-AF65-F5344CB8AC3E}">
        <p14:creationId xmlns:p14="http://schemas.microsoft.com/office/powerpoint/2010/main" val="199258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447928" y="427037"/>
            <a:ext cx="3237972" cy="709786"/>
          </a:xfrm>
        </p:spPr>
        <p:txBody>
          <a:bodyPr>
            <a:normAutofit fontScale="90000"/>
          </a:bodyPr>
          <a:lstStyle/>
          <a:p>
            <a:r>
              <a:rPr lang="en-GB" dirty="0" smtClean="0">
                <a:solidFill>
                  <a:srgbClr val="00B0F0"/>
                </a:solidFill>
              </a:rPr>
              <a:t>What patients hear…</a:t>
            </a:r>
            <a:endParaRPr lang="en-GB" dirty="0">
              <a:solidFill>
                <a:srgbClr val="00B0F0"/>
              </a:solidFill>
            </a:endParaRPr>
          </a:p>
        </p:txBody>
      </p:sp>
      <p:sp>
        <p:nvSpPr>
          <p:cNvPr id="10" name="Title 1"/>
          <p:cNvSpPr txBox="1">
            <a:spLocks/>
          </p:cNvSpPr>
          <p:nvPr/>
        </p:nvSpPr>
        <p:spPr>
          <a:xfrm>
            <a:off x="1524000" y="-76345"/>
            <a:ext cx="4150804" cy="100676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00B0F0"/>
                </a:solidFill>
              </a:rPr>
              <a:t>What you say …</a:t>
            </a:r>
          </a:p>
        </p:txBody>
      </p:sp>
      <p:sp>
        <p:nvSpPr>
          <p:cNvPr id="17" name="Cloud Callout 16"/>
          <p:cNvSpPr/>
          <p:nvPr/>
        </p:nvSpPr>
        <p:spPr>
          <a:xfrm>
            <a:off x="7359253" y="1077216"/>
            <a:ext cx="2827464" cy="1125978"/>
          </a:xfrm>
          <a:prstGeom prst="cloudCallout">
            <a:avLst>
              <a:gd name="adj1" fmla="val 55155"/>
              <a:gd name="adj2" fmla="val 4665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Treatable </a:t>
            </a:r>
          </a:p>
        </p:txBody>
      </p:sp>
      <p:sp>
        <p:nvSpPr>
          <p:cNvPr id="21" name="TextBox 20"/>
          <p:cNvSpPr txBox="1"/>
          <p:nvPr/>
        </p:nvSpPr>
        <p:spPr>
          <a:xfrm>
            <a:off x="3715067" y="6424311"/>
            <a:ext cx="6984776" cy="369332"/>
          </a:xfrm>
          <a:prstGeom prst="rect">
            <a:avLst/>
          </a:prstGeom>
          <a:noFill/>
        </p:spPr>
        <p:txBody>
          <a:bodyPr wrap="square" rtlCol="0">
            <a:spAutoFit/>
          </a:bodyPr>
          <a:lstStyle/>
          <a:p>
            <a:pPr algn="r"/>
            <a:r>
              <a:rPr lang="en-GB" dirty="0"/>
              <a:t>Barker et al. Disabil Rhabil. 2013; DOI: 10.3109/09638288.2013.793409</a:t>
            </a:r>
          </a:p>
        </p:txBody>
      </p:sp>
      <p:sp>
        <p:nvSpPr>
          <p:cNvPr id="14" name="Oval Callout 13"/>
          <p:cNvSpPr/>
          <p:nvPr/>
        </p:nvSpPr>
        <p:spPr>
          <a:xfrm>
            <a:off x="1801977" y="1244519"/>
            <a:ext cx="4856177" cy="867416"/>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a:latin typeface="Kristen ITC" panose="03050502040202030202" pitchFamily="66" charset="0"/>
              </a:rPr>
              <a:t>Inflammation</a:t>
            </a:r>
          </a:p>
        </p:txBody>
      </p:sp>
      <p:sp>
        <p:nvSpPr>
          <p:cNvPr id="15" name="Oval Callout 14"/>
          <p:cNvSpPr/>
          <p:nvPr/>
        </p:nvSpPr>
        <p:spPr>
          <a:xfrm>
            <a:off x="1721278" y="4864626"/>
            <a:ext cx="4878778" cy="1418460"/>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a:latin typeface="Kristen ITC" panose="03050502040202030202" pitchFamily="66" charset="0"/>
              </a:rPr>
              <a:t>Degenerative change</a:t>
            </a:r>
          </a:p>
        </p:txBody>
      </p:sp>
      <p:sp>
        <p:nvSpPr>
          <p:cNvPr id="19" name="Cloud Callout 18"/>
          <p:cNvSpPr/>
          <p:nvPr/>
        </p:nvSpPr>
        <p:spPr>
          <a:xfrm>
            <a:off x="7272168" y="5157109"/>
            <a:ext cx="2827464" cy="1125978"/>
          </a:xfrm>
          <a:prstGeom prst="cloudCallout">
            <a:avLst>
              <a:gd name="adj1" fmla="val 63500"/>
              <a:gd name="adj2" fmla="val -16221"/>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My joints are crumbling</a:t>
            </a:r>
          </a:p>
        </p:txBody>
      </p:sp>
      <p:sp>
        <p:nvSpPr>
          <p:cNvPr id="20" name="Oval Callout 19"/>
          <p:cNvSpPr/>
          <p:nvPr/>
        </p:nvSpPr>
        <p:spPr>
          <a:xfrm>
            <a:off x="1743880" y="3100914"/>
            <a:ext cx="4856177" cy="867416"/>
          </a:xfrm>
          <a:prstGeom prst="wedgeEllipseCallout">
            <a:avLst>
              <a:gd name="adj1" fmla="val -52573"/>
              <a:gd name="adj2" fmla="val 786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3600" dirty="0">
                <a:latin typeface="Kristen ITC" panose="03050502040202030202" pitchFamily="66" charset="0"/>
              </a:rPr>
              <a:t>Effusion</a:t>
            </a:r>
          </a:p>
        </p:txBody>
      </p:sp>
      <p:sp>
        <p:nvSpPr>
          <p:cNvPr id="22" name="Cloud Callout 21"/>
          <p:cNvSpPr/>
          <p:nvPr/>
        </p:nvSpPr>
        <p:spPr>
          <a:xfrm>
            <a:off x="7272169" y="2375271"/>
            <a:ext cx="2880641" cy="1125978"/>
          </a:xfrm>
          <a:prstGeom prst="cloudCallout">
            <a:avLst>
              <a:gd name="adj1" fmla="val 55155"/>
              <a:gd name="adj2" fmla="val 46651"/>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Spreading problem</a:t>
            </a:r>
          </a:p>
        </p:txBody>
      </p:sp>
      <p:sp>
        <p:nvSpPr>
          <p:cNvPr id="18" name="Cloud Callout 17"/>
          <p:cNvSpPr/>
          <p:nvPr/>
        </p:nvSpPr>
        <p:spPr>
          <a:xfrm>
            <a:off x="7325346" y="3642473"/>
            <a:ext cx="2880641" cy="1125978"/>
          </a:xfrm>
          <a:prstGeom prst="cloudCallout">
            <a:avLst>
              <a:gd name="adj1" fmla="val 64371"/>
              <a:gd name="adj2" fmla="val -4765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rPr>
              <a:t>Bones are fusing</a:t>
            </a:r>
          </a:p>
        </p:txBody>
      </p:sp>
    </p:spTree>
    <p:extLst>
      <p:ext uri="{BB962C8B-B14F-4D97-AF65-F5344CB8AC3E}">
        <p14:creationId xmlns:p14="http://schemas.microsoft.com/office/powerpoint/2010/main" val="15195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9" grpId="0" animBg="1"/>
      <p:bldP spid="20" grpId="0" animBg="1"/>
      <p:bldP spid="22"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42662" y="365125"/>
            <a:ext cx="3111137" cy="1346109"/>
          </a:xfrm>
          <a:prstGeom prst="cloudCallout">
            <a:avLst>
              <a:gd name="adj1" fmla="val 64919"/>
              <a:gd name="adj2" fmla="val -47650"/>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normAutofit/>
          </a:bodyPr>
          <a:lstStyle/>
          <a:p>
            <a:pPr algn="ctr"/>
            <a:r>
              <a:rPr lang="en-GB" sz="2400" b="1" dirty="0" smtClean="0">
                <a:solidFill>
                  <a:schemeClr val="tx1"/>
                </a:solidFill>
              </a:rPr>
              <a:t>Pause for thought…</a:t>
            </a:r>
            <a:endParaRPr lang="en-GB" sz="2400" b="1" dirty="0">
              <a:solidFill>
                <a:schemeClr val="tx1"/>
              </a:solidFill>
            </a:endParaRPr>
          </a:p>
        </p:txBody>
      </p:sp>
      <p:sp>
        <p:nvSpPr>
          <p:cNvPr id="6" name="Content Placeholder 5"/>
          <p:cNvSpPr>
            <a:spLocks noGrp="1"/>
          </p:cNvSpPr>
          <p:nvPr>
            <p:ph idx="1"/>
          </p:nvPr>
        </p:nvSpPr>
        <p:spPr/>
        <p:txBody>
          <a:bodyPr/>
          <a:lstStyle/>
          <a:p>
            <a:pPr marL="0" indent="0">
              <a:buNone/>
            </a:pPr>
            <a:endParaRPr lang="en-GB" b="1" dirty="0" smtClean="0"/>
          </a:p>
          <a:p>
            <a:pPr marL="0" indent="0">
              <a:buNone/>
            </a:pPr>
            <a:endParaRPr lang="en-GB" b="1" dirty="0"/>
          </a:p>
          <a:p>
            <a:pPr marL="0" indent="0">
              <a:buNone/>
            </a:pPr>
            <a:r>
              <a:rPr lang="en-GB" dirty="0" smtClean="0"/>
              <a:t>Try </a:t>
            </a:r>
            <a:r>
              <a:rPr lang="en-GB" dirty="0"/>
              <a:t>to think how you would explain key messages to </a:t>
            </a:r>
            <a:r>
              <a:rPr lang="en-GB" dirty="0" smtClean="0"/>
              <a:t>someone who </a:t>
            </a:r>
            <a:r>
              <a:rPr lang="en-GB" dirty="0"/>
              <a:t>has recently been diagnosed with Osteoarthritis of the knee…</a:t>
            </a:r>
          </a:p>
          <a:p>
            <a:pPr marL="0" indent="0">
              <a:buNone/>
            </a:pPr>
            <a:endParaRPr lang="en-GB" dirty="0"/>
          </a:p>
        </p:txBody>
      </p:sp>
    </p:spTree>
    <p:extLst>
      <p:ext uri="{BB962C8B-B14F-4D97-AF65-F5344CB8AC3E}">
        <p14:creationId xmlns:p14="http://schemas.microsoft.com/office/powerpoint/2010/main" val="38247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Supporting patients with self-management </a:t>
            </a:r>
            <a:endParaRPr lang="en-GB" dirty="0"/>
          </a:p>
        </p:txBody>
      </p:sp>
      <p:pic>
        <p:nvPicPr>
          <p:cNvPr id="14342" name="Picture 6" descr="C:\Users\prb98\AppData\Local\Microsoft\Windows\Temporary Internet Files\Content.IE5\VJHKSDLW\health-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415" y="3857254"/>
            <a:ext cx="4621585" cy="300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6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514" y="191683"/>
            <a:ext cx="11639006" cy="1143000"/>
          </a:xfrm>
        </p:spPr>
        <p:txBody>
          <a:bodyPr>
            <a:normAutofit fontScale="90000"/>
          </a:bodyPr>
          <a:lstStyle/>
          <a:p>
            <a:pPr algn="l"/>
            <a:r>
              <a:rPr lang="en-US" sz="4000" dirty="0" smtClean="0">
                <a:solidFill>
                  <a:srgbClr val="00B0F0"/>
                </a:solidFill>
              </a:rPr>
              <a:t>Osteoarthritis treatments </a:t>
            </a:r>
            <a:r>
              <a:rPr lang="en-US" sz="4000" dirty="0">
                <a:solidFill>
                  <a:srgbClr val="00B0F0"/>
                </a:solidFill>
              </a:rPr>
              <a:t>recommended by </a:t>
            </a:r>
            <a:r>
              <a:rPr lang="en-US" sz="4000" dirty="0" smtClean="0">
                <a:solidFill>
                  <a:srgbClr val="00B0F0"/>
                </a:solidFill>
              </a:rPr>
              <a:t>NICE guidelines</a:t>
            </a:r>
            <a:endParaRPr lang="en-US" sz="4000" dirty="0">
              <a:solidFill>
                <a:srgbClr val="00B0F0"/>
              </a:solidFill>
            </a:endParaRPr>
          </a:p>
        </p:txBody>
      </p:sp>
      <p:grpSp>
        <p:nvGrpSpPr>
          <p:cNvPr id="4" name="Group 6"/>
          <p:cNvGrpSpPr>
            <a:grpSpLocks noGrp="1"/>
          </p:cNvGrpSpPr>
          <p:nvPr/>
        </p:nvGrpSpPr>
        <p:grpSpPr bwMode="auto">
          <a:xfrm>
            <a:off x="2530516" y="1674318"/>
            <a:ext cx="7110248" cy="4488629"/>
            <a:chOff x="1014" y="1156"/>
            <a:chExt cx="3345" cy="2449"/>
          </a:xfrm>
        </p:grpSpPr>
        <p:sp>
          <p:nvSpPr>
            <p:cNvPr id="5" name="AutoShape 7"/>
            <p:cNvSpPr>
              <a:spLocks noChangeAspect="1" noChangeArrowheads="1"/>
            </p:cNvSpPr>
            <p:nvPr/>
          </p:nvSpPr>
          <p:spPr bwMode="auto">
            <a:xfrm>
              <a:off x="1020" y="1162"/>
              <a:ext cx="3339" cy="2443"/>
            </a:xfrm>
            <a:prstGeom prst="rect">
              <a:avLst/>
            </a:prstGeom>
            <a:noFill/>
            <a:ln w="9525">
              <a:noFill/>
              <a:miter lim="800000"/>
              <a:headEnd/>
              <a:tailEnd/>
            </a:ln>
          </p:spPr>
          <p:txBody>
            <a:bodyPr/>
            <a:lstStyle/>
            <a:p>
              <a:endParaRPr lang="en-GB" dirty="0"/>
            </a:p>
          </p:txBody>
        </p:sp>
        <p:sp>
          <p:nvSpPr>
            <p:cNvPr id="6" name="Oval 8"/>
            <p:cNvSpPr>
              <a:spLocks noChangeArrowheads="1"/>
            </p:cNvSpPr>
            <p:nvPr/>
          </p:nvSpPr>
          <p:spPr bwMode="auto">
            <a:xfrm>
              <a:off x="1014" y="1156"/>
              <a:ext cx="3339" cy="2443"/>
            </a:xfrm>
            <a:prstGeom prst="ellipse">
              <a:avLst/>
            </a:prstGeom>
            <a:solidFill>
              <a:schemeClr val="accent5">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dirty="0"/>
            </a:p>
          </p:txBody>
        </p:sp>
        <p:sp>
          <p:nvSpPr>
            <p:cNvPr id="7" name="Oval 9"/>
            <p:cNvSpPr>
              <a:spLocks noChangeArrowheads="1"/>
            </p:cNvSpPr>
            <p:nvPr/>
          </p:nvSpPr>
          <p:spPr bwMode="auto">
            <a:xfrm>
              <a:off x="1699" y="1645"/>
              <a:ext cx="1928" cy="1546"/>
            </a:xfrm>
            <a:prstGeom prst="ellipse">
              <a:avLst/>
            </a:prstGeom>
            <a:solidFill>
              <a:schemeClr val="accent2">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dirty="0"/>
            </a:p>
          </p:txBody>
        </p:sp>
        <p:sp>
          <p:nvSpPr>
            <p:cNvPr id="8" name="Oval 10"/>
            <p:cNvSpPr>
              <a:spLocks noChangeArrowheads="1"/>
            </p:cNvSpPr>
            <p:nvPr/>
          </p:nvSpPr>
          <p:spPr bwMode="auto">
            <a:xfrm>
              <a:off x="2077" y="1882"/>
              <a:ext cx="1151" cy="1017"/>
            </a:xfrm>
            <a:prstGeom prst="ellipse">
              <a:avLst/>
            </a:prstGeom>
            <a:solidFill>
              <a:schemeClr val="accent1">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dirty="0"/>
            </a:p>
          </p:txBody>
        </p:sp>
        <p:sp>
          <p:nvSpPr>
            <p:cNvPr id="9" name="Text Box 11"/>
            <p:cNvSpPr txBox="1">
              <a:spLocks noChangeArrowheads="1"/>
            </p:cNvSpPr>
            <p:nvPr/>
          </p:nvSpPr>
          <p:spPr bwMode="auto">
            <a:xfrm>
              <a:off x="2163" y="2021"/>
              <a:ext cx="995" cy="702"/>
            </a:xfrm>
            <a:prstGeom prst="rect">
              <a:avLst/>
            </a:prstGeom>
            <a:noFill/>
            <a:ln w="9525" algn="ctr">
              <a:noFill/>
              <a:miter lim="800000"/>
              <a:headEnd/>
              <a:tailEnd/>
            </a:ln>
          </p:spPr>
          <p:txBody>
            <a:bodyPr wrap="square" lIns="54864" tIns="27432" rIns="54864" bIns="27432">
              <a:spAutoFit/>
            </a:bodyPr>
            <a:lstStyle/>
            <a:p>
              <a:pPr algn="ctr"/>
              <a:r>
                <a:rPr lang="en-GB" sz="1200" b="1" dirty="0"/>
                <a:t>education, advice,</a:t>
              </a:r>
            </a:p>
            <a:p>
              <a:pPr algn="ctr"/>
              <a:r>
                <a:rPr lang="en-GB" sz="1200" b="1" dirty="0"/>
                <a:t>information access</a:t>
              </a:r>
            </a:p>
            <a:p>
              <a:pPr algn="ctr"/>
              <a:endParaRPr lang="en-GB" sz="400" b="1" dirty="0"/>
            </a:p>
            <a:p>
              <a:pPr algn="ctr"/>
              <a:r>
                <a:rPr lang="en-GB" sz="1200" b="1" dirty="0"/>
                <a:t>strengthening exercise</a:t>
              </a:r>
            </a:p>
            <a:p>
              <a:pPr algn="ctr"/>
              <a:r>
                <a:rPr lang="en-GB" sz="1200" b="1" dirty="0"/>
                <a:t>aerobic fitness training</a:t>
              </a:r>
            </a:p>
            <a:p>
              <a:pPr algn="ctr"/>
              <a:endParaRPr lang="en-GB" sz="400" b="1" dirty="0"/>
            </a:p>
            <a:p>
              <a:pPr algn="ctr"/>
              <a:r>
                <a:rPr lang="en-GB" sz="1200" b="1" dirty="0"/>
                <a:t>weight loss if overweight/obese</a:t>
              </a:r>
              <a:endParaRPr lang="en-GB" sz="1200" dirty="0"/>
            </a:p>
          </p:txBody>
        </p:sp>
        <p:sp>
          <p:nvSpPr>
            <p:cNvPr id="10" name="Rectangle 12"/>
            <p:cNvSpPr>
              <a:spLocks noChangeArrowheads="1"/>
            </p:cNvSpPr>
            <p:nvPr/>
          </p:nvSpPr>
          <p:spPr bwMode="auto">
            <a:xfrm>
              <a:off x="2328" y="2954"/>
              <a:ext cx="743" cy="131"/>
            </a:xfrm>
            <a:prstGeom prst="rect">
              <a:avLst/>
            </a:prstGeom>
            <a:noFill/>
            <a:ln w="9525" algn="ctr">
              <a:noFill/>
              <a:miter lim="800000"/>
              <a:headEnd/>
              <a:tailEnd/>
            </a:ln>
          </p:spPr>
          <p:txBody>
            <a:bodyPr lIns="54864" tIns="27432" rIns="54864" bIns="27432">
              <a:spAutoFit/>
            </a:bodyPr>
            <a:lstStyle/>
            <a:p>
              <a:pPr algn="ctr"/>
              <a:r>
                <a:rPr lang="en-GB" sz="1200" b="1" dirty="0"/>
                <a:t>topical NSAIDs</a:t>
              </a:r>
              <a:endParaRPr lang="en-GB" sz="1200" dirty="0"/>
            </a:p>
          </p:txBody>
        </p:sp>
        <p:sp>
          <p:nvSpPr>
            <p:cNvPr id="11" name="Rectangle 13"/>
            <p:cNvSpPr>
              <a:spLocks noChangeArrowheads="1"/>
            </p:cNvSpPr>
            <p:nvPr/>
          </p:nvSpPr>
          <p:spPr bwMode="auto">
            <a:xfrm>
              <a:off x="2344" y="1717"/>
              <a:ext cx="653" cy="131"/>
            </a:xfrm>
            <a:prstGeom prst="rect">
              <a:avLst/>
            </a:prstGeom>
            <a:noFill/>
            <a:ln w="9525" algn="ctr">
              <a:noFill/>
              <a:miter lim="800000"/>
              <a:headEnd/>
              <a:tailEnd/>
            </a:ln>
          </p:spPr>
          <p:txBody>
            <a:bodyPr lIns="54864" tIns="27432" rIns="54864" bIns="27432">
              <a:spAutoFit/>
            </a:bodyPr>
            <a:lstStyle/>
            <a:p>
              <a:pPr algn="ctr"/>
              <a:r>
                <a:rPr lang="en-GB" sz="1200" b="1" dirty="0"/>
                <a:t>paracetamol</a:t>
              </a:r>
              <a:endParaRPr lang="en-GB" sz="1200" dirty="0"/>
            </a:p>
          </p:txBody>
        </p:sp>
        <p:sp>
          <p:nvSpPr>
            <p:cNvPr id="12" name="Rectangle 14"/>
            <p:cNvSpPr>
              <a:spLocks noChangeArrowheads="1"/>
            </p:cNvSpPr>
            <p:nvPr/>
          </p:nvSpPr>
          <p:spPr bwMode="auto">
            <a:xfrm>
              <a:off x="1182" y="2004"/>
              <a:ext cx="522" cy="232"/>
            </a:xfrm>
            <a:prstGeom prst="rect">
              <a:avLst/>
            </a:prstGeom>
            <a:noFill/>
            <a:ln w="9525" algn="ctr">
              <a:noFill/>
              <a:miter lim="800000"/>
              <a:headEnd/>
              <a:tailEnd/>
            </a:ln>
          </p:spPr>
          <p:txBody>
            <a:bodyPr lIns="54864" tIns="27432" rIns="54864" bIns="27432">
              <a:spAutoFit/>
            </a:bodyPr>
            <a:lstStyle/>
            <a:p>
              <a:pPr algn="ctr"/>
              <a:r>
                <a:rPr lang="en-GB" sz="1200" b="1" dirty="0"/>
                <a:t>supports and braces</a:t>
              </a:r>
              <a:endParaRPr lang="en-GB" sz="1200" dirty="0"/>
            </a:p>
          </p:txBody>
        </p:sp>
        <p:sp>
          <p:nvSpPr>
            <p:cNvPr id="13" name="Rectangle 15"/>
            <p:cNvSpPr>
              <a:spLocks noChangeArrowheads="1"/>
            </p:cNvSpPr>
            <p:nvPr/>
          </p:nvSpPr>
          <p:spPr bwMode="auto">
            <a:xfrm>
              <a:off x="3327" y="1570"/>
              <a:ext cx="652" cy="332"/>
            </a:xfrm>
            <a:prstGeom prst="rect">
              <a:avLst/>
            </a:prstGeom>
            <a:noFill/>
            <a:ln w="9525" algn="ctr">
              <a:noFill/>
              <a:miter lim="800000"/>
              <a:headEnd/>
              <a:tailEnd/>
            </a:ln>
          </p:spPr>
          <p:txBody>
            <a:bodyPr lIns="54864" tIns="27432" rIns="54864" bIns="27432">
              <a:spAutoFit/>
            </a:bodyPr>
            <a:lstStyle/>
            <a:p>
              <a:pPr algn="ctr"/>
              <a:r>
                <a:rPr lang="en-GB" sz="1200" b="1" dirty="0"/>
                <a:t>intra-articular corticosteroid injections</a:t>
              </a:r>
              <a:endParaRPr lang="en-GB" sz="1200" dirty="0"/>
            </a:p>
          </p:txBody>
        </p:sp>
        <p:sp>
          <p:nvSpPr>
            <p:cNvPr id="14" name="Rectangle 16"/>
            <p:cNvSpPr>
              <a:spLocks noChangeArrowheads="1"/>
            </p:cNvSpPr>
            <p:nvPr/>
          </p:nvSpPr>
          <p:spPr bwMode="auto">
            <a:xfrm>
              <a:off x="2975" y="1433"/>
              <a:ext cx="597" cy="131"/>
            </a:xfrm>
            <a:prstGeom prst="rect">
              <a:avLst/>
            </a:prstGeom>
            <a:noFill/>
            <a:ln w="9525" algn="ctr">
              <a:noFill/>
              <a:miter lim="800000"/>
              <a:headEnd/>
              <a:tailEnd/>
            </a:ln>
          </p:spPr>
          <p:txBody>
            <a:bodyPr lIns="54864" tIns="27432" rIns="54864" bIns="27432">
              <a:spAutoFit/>
            </a:bodyPr>
            <a:lstStyle/>
            <a:p>
              <a:pPr algn="ctr"/>
              <a:r>
                <a:rPr lang="en-GB" sz="1200" b="1" dirty="0"/>
                <a:t>opioids</a:t>
              </a:r>
              <a:endParaRPr lang="en-GB" sz="1200" dirty="0"/>
            </a:p>
          </p:txBody>
        </p:sp>
        <p:sp>
          <p:nvSpPr>
            <p:cNvPr id="15" name="Rectangle 17"/>
            <p:cNvSpPr>
              <a:spLocks noChangeArrowheads="1"/>
            </p:cNvSpPr>
            <p:nvPr/>
          </p:nvSpPr>
          <p:spPr bwMode="auto">
            <a:xfrm>
              <a:off x="2920" y="3171"/>
              <a:ext cx="597" cy="131"/>
            </a:xfrm>
            <a:prstGeom prst="rect">
              <a:avLst/>
            </a:prstGeom>
            <a:noFill/>
            <a:ln w="9525" algn="ctr">
              <a:noFill/>
              <a:miter lim="800000"/>
              <a:headEnd/>
              <a:tailEnd/>
            </a:ln>
          </p:spPr>
          <p:txBody>
            <a:bodyPr lIns="54864" tIns="27432" rIns="54864" bIns="27432">
              <a:spAutoFit/>
            </a:bodyPr>
            <a:lstStyle/>
            <a:p>
              <a:pPr algn="ctr"/>
              <a:r>
                <a:rPr lang="en-GB" sz="1200" b="1" dirty="0"/>
                <a:t>joint arthroplasty</a:t>
              </a:r>
              <a:endParaRPr lang="en-GB" sz="1200" dirty="0"/>
            </a:p>
          </p:txBody>
        </p:sp>
        <p:sp>
          <p:nvSpPr>
            <p:cNvPr id="16" name="Rectangle 18"/>
            <p:cNvSpPr>
              <a:spLocks noChangeArrowheads="1"/>
            </p:cNvSpPr>
            <p:nvPr/>
          </p:nvSpPr>
          <p:spPr bwMode="auto">
            <a:xfrm>
              <a:off x="2242" y="1216"/>
              <a:ext cx="706" cy="232"/>
            </a:xfrm>
            <a:prstGeom prst="rect">
              <a:avLst/>
            </a:prstGeom>
            <a:noFill/>
            <a:ln w="9525" algn="ctr">
              <a:noFill/>
              <a:miter lim="800000"/>
              <a:headEnd/>
              <a:tailEnd/>
            </a:ln>
          </p:spPr>
          <p:txBody>
            <a:bodyPr lIns="54864" tIns="27432" rIns="54864" bIns="27432">
              <a:spAutoFit/>
            </a:bodyPr>
            <a:lstStyle/>
            <a:p>
              <a:pPr algn="ctr"/>
              <a:r>
                <a:rPr lang="en-GB" sz="1200" b="1" dirty="0"/>
                <a:t>oral NSAIDs including COX-2 inhibitors</a:t>
              </a:r>
              <a:endParaRPr lang="en-GB" sz="1200" dirty="0"/>
            </a:p>
          </p:txBody>
        </p:sp>
        <p:sp>
          <p:nvSpPr>
            <p:cNvPr id="17" name="Rectangle 19"/>
            <p:cNvSpPr>
              <a:spLocks noChangeArrowheads="1"/>
            </p:cNvSpPr>
            <p:nvPr/>
          </p:nvSpPr>
          <p:spPr bwMode="auto">
            <a:xfrm>
              <a:off x="1291" y="2872"/>
              <a:ext cx="544" cy="131"/>
            </a:xfrm>
            <a:prstGeom prst="rect">
              <a:avLst/>
            </a:prstGeom>
            <a:noFill/>
            <a:ln w="9525" algn="ctr">
              <a:noFill/>
              <a:miter lim="800000"/>
              <a:headEnd/>
              <a:tailEnd/>
            </a:ln>
          </p:spPr>
          <p:txBody>
            <a:bodyPr lIns="54864" tIns="27432" rIns="54864" bIns="27432">
              <a:spAutoFit/>
            </a:bodyPr>
            <a:lstStyle/>
            <a:p>
              <a:pPr algn="ctr"/>
              <a:r>
                <a:rPr lang="en-GB" sz="1200" b="1" dirty="0"/>
                <a:t>TENS</a:t>
              </a:r>
              <a:endParaRPr lang="en-GB" sz="1200" dirty="0"/>
            </a:p>
          </p:txBody>
        </p:sp>
        <p:sp>
          <p:nvSpPr>
            <p:cNvPr id="18" name="Rectangle 20"/>
            <p:cNvSpPr>
              <a:spLocks noChangeArrowheads="1"/>
            </p:cNvSpPr>
            <p:nvPr/>
          </p:nvSpPr>
          <p:spPr bwMode="auto">
            <a:xfrm>
              <a:off x="3653" y="2139"/>
              <a:ext cx="645" cy="131"/>
            </a:xfrm>
            <a:prstGeom prst="rect">
              <a:avLst/>
            </a:prstGeom>
            <a:noFill/>
            <a:ln w="9525" algn="ctr">
              <a:noFill/>
              <a:miter lim="800000"/>
              <a:headEnd/>
              <a:tailEnd/>
            </a:ln>
          </p:spPr>
          <p:txBody>
            <a:bodyPr lIns="54864" tIns="27432" rIns="54864" bIns="27432">
              <a:spAutoFit/>
            </a:bodyPr>
            <a:lstStyle/>
            <a:p>
              <a:pPr algn="ctr"/>
              <a:r>
                <a:rPr lang="en-GB" sz="1200" b="1" dirty="0"/>
                <a:t>local heat and cold </a:t>
              </a:r>
              <a:endParaRPr lang="en-GB" sz="1200" dirty="0"/>
            </a:p>
          </p:txBody>
        </p:sp>
        <p:sp>
          <p:nvSpPr>
            <p:cNvPr id="19" name="Rectangle 21"/>
            <p:cNvSpPr>
              <a:spLocks noChangeArrowheads="1"/>
            </p:cNvSpPr>
            <p:nvPr/>
          </p:nvSpPr>
          <p:spPr bwMode="auto">
            <a:xfrm>
              <a:off x="1806" y="1488"/>
              <a:ext cx="544" cy="131"/>
            </a:xfrm>
            <a:prstGeom prst="rect">
              <a:avLst/>
            </a:prstGeom>
            <a:noFill/>
            <a:ln w="9525">
              <a:noFill/>
              <a:miter lim="800000"/>
              <a:headEnd/>
              <a:tailEnd/>
            </a:ln>
          </p:spPr>
          <p:txBody>
            <a:bodyPr lIns="54864" tIns="27432" rIns="54864" bIns="27432">
              <a:spAutoFit/>
            </a:bodyPr>
            <a:lstStyle/>
            <a:p>
              <a:pPr algn="ctr"/>
              <a:r>
                <a:rPr lang="en-GB" sz="1200" b="1" dirty="0"/>
                <a:t>capsaicin</a:t>
              </a:r>
              <a:endParaRPr lang="en-GB" sz="1200" dirty="0"/>
            </a:p>
          </p:txBody>
        </p:sp>
        <p:sp>
          <p:nvSpPr>
            <p:cNvPr id="20" name="Rectangle 22"/>
            <p:cNvSpPr>
              <a:spLocks noChangeArrowheads="1"/>
            </p:cNvSpPr>
            <p:nvPr/>
          </p:nvSpPr>
          <p:spPr bwMode="auto">
            <a:xfrm>
              <a:off x="1794" y="3154"/>
              <a:ext cx="733" cy="332"/>
            </a:xfrm>
            <a:prstGeom prst="rect">
              <a:avLst/>
            </a:prstGeom>
            <a:noFill/>
            <a:ln w="9525" algn="ctr">
              <a:noFill/>
              <a:miter lim="800000"/>
              <a:headEnd/>
              <a:tailEnd/>
            </a:ln>
          </p:spPr>
          <p:txBody>
            <a:bodyPr lIns="54864" tIns="27432" rIns="54864" bIns="27432">
              <a:spAutoFit/>
            </a:bodyPr>
            <a:lstStyle/>
            <a:p>
              <a:pPr algn="ctr"/>
              <a:r>
                <a:rPr lang="en-GB" sz="1200" b="1" dirty="0"/>
                <a:t>manual therapy (manipulation and stretching)</a:t>
              </a:r>
              <a:endParaRPr lang="en-GB" sz="1200" dirty="0"/>
            </a:p>
          </p:txBody>
        </p:sp>
        <p:sp>
          <p:nvSpPr>
            <p:cNvPr id="21" name="Rectangle 23"/>
            <p:cNvSpPr>
              <a:spLocks noChangeArrowheads="1"/>
            </p:cNvSpPr>
            <p:nvPr/>
          </p:nvSpPr>
          <p:spPr bwMode="auto">
            <a:xfrm>
              <a:off x="3653" y="2519"/>
              <a:ext cx="572" cy="131"/>
            </a:xfrm>
            <a:prstGeom prst="rect">
              <a:avLst/>
            </a:prstGeom>
            <a:noFill/>
            <a:ln w="9525" algn="ctr">
              <a:noFill/>
              <a:miter lim="800000"/>
              <a:headEnd/>
              <a:tailEnd/>
            </a:ln>
          </p:spPr>
          <p:txBody>
            <a:bodyPr lIns="54864" tIns="27432" rIns="54864" bIns="27432">
              <a:spAutoFit/>
            </a:bodyPr>
            <a:lstStyle/>
            <a:p>
              <a:pPr algn="ctr"/>
              <a:r>
                <a:rPr lang="en-GB" sz="1200" b="1" dirty="0"/>
                <a:t>assistive devices</a:t>
              </a:r>
              <a:endParaRPr lang="en-GB" sz="1200" dirty="0"/>
            </a:p>
          </p:txBody>
        </p:sp>
        <p:sp>
          <p:nvSpPr>
            <p:cNvPr id="22" name="Rectangle 24"/>
            <p:cNvSpPr>
              <a:spLocks noChangeArrowheads="1"/>
            </p:cNvSpPr>
            <p:nvPr/>
          </p:nvSpPr>
          <p:spPr bwMode="auto">
            <a:xfrm>
              <a:off x="1047" y="2411"/>
              <a:ext cx="679" cy="232"/>
            </a:xfrm>
            <a:prstGeom prst="rect">
              <a:avLst/>
            </a:prstGeom>
            <a:noFill/>
            <a:ln w="9525" algn="ctr">
              <a:noFill/>
              <a:miter lim="800000"/>
              <a:headEnd/>
              <a:tailEnd/>
            </a:ln>
          </p:spPr>
          <p:txBody>
            <a:bodyPr lIns="54864" tIns="27432" rIns="54864" bIns="27432">
              <a:spAutoFit/>
            </a:bodyPr>
            <a:lstStyle/>
            <a:p>
              <a:pPr algn="ctr"/>
              <a:r>
                <a:rPr lang="en-GB" sz="1200" b="1" dirty="0"/>
                <a:t>shock-absorbing shoes or insoles</a:t>
              </a:r>
              <a:endParaRPr lang="en-GB" sz="1200" dirty="0"/>
            </a:p>
          </p:txBody>
        </p:sp>
        <p:sp>
          <p:nvSpPr>
            <p:cNvPr id="23" name="Line 25"/>
            <p:cNvSpPr>
              <a:spLocks noChangeShapeType="1"/>
            </p:cNvSpPr>
            <p:nvPr/>
          </p:nvSpPr>
          <p:spPr bwMode="auto">
            <a:xfrm>
              <a:off x="3490" y="2818"/>
              <a:ext cx="352" cy="434"/>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4" name="Line 26"/>
            <p:cNvSpPr>
              <a:spLocks noChangeShapeType="1"/>
            </p:cNvSpPr>
            <p:nvPr/>
          </p:nvSpPr>
          <p:spPr bwMode="auto">
            <a:xfrm flipV="1">
              <a:off x="3545" y="1814"/>
              <a:ext cx="624" cy="298"/>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5" name="Line 27"/>
            <p:cNvSpPr>
              <a:spLocks noChangeShapeType="1"/>
            </p:cNvSpPr>
            <p:nvPr/>
          </p:nvSpPr>
          <p:spPr bwMode="auto">
            <a:xfrm>
              <a:off x="2648" y="3197"/>
              <a:ext cx="0" cy="408"/>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sp>
          <p:nvSpPr>
            <p:cNvPr id="26" name="Line 28"/>
            <p:cNvSpPr>
              <a:spLocks noChangeShapeType="1"/>
            </p:cNvSpPr>
            <p:nvPr/>
          </p:nvSpPr>
          <p:spPr bwMode="auto">
            <a:xfrm flipH="1" flipV="1">
              <a:off x="1481" y="1542"/>
              <a:ext cx="449" cy="378"/>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dirty="0"/>
            </a:p>
          </p:txBody>
        </p:sp>
      </p:grpSp>
      <p:sp>
        <p:nvSpPr>
          <p:cNvPr id="27" name="Text Box 29"/>
          <p:cNvSpPr txBox="1">
            <a:spLocks noChangeArrowheads="1"/>
          </p:cNvSpPr>
          <p:nvPr/>
        </p:nvSpPr>
        <p:spPr bwMode="auto">
          <a:xfrm>
            <a:off x="1540592" y="6427792"/>
            <a:ext cx="4572000" cy="369332"/>
          </a:xfrm>
          <a:prstGeom prst="rect">
            <a:avLst/>
          </a:prstGeom>
          <a:noFill/>
          <a:ln w="12700">
            <a:noFill/>
            <a:miter lim="800000"/>
            <a:headEnd/>
            <a:tailEnd/>
          </a:ln>
        </p:spPr>
        <p:txBody>
          <a:bodyPr wrap="square">
            <a:spAutoFit/>
          </a:bodyPr>
          <a:lstStyle/>
          <a:p>
            <a:r>
              <a:rPr lang="en-GB" dirty="0"/>
              <a:t>Conaghan</a:t>
            </a:r>
            <a:r>
              <a:rPr lang="en-GB" i="1" dirty="0"/>
              <a:t> </a:t>
            </a:r>
            <a:r>
              <a:rPr lang="en-GB" dirty="0"/>
              <a:t>et al. </a:t>
            </a:r>
            <a:r>
              <a:rPr lang="en-GB" i="1" dirty="0"/>
              <a:t>BMJ</a:t>
            </a:r>
            <a:r>
              <a:rPr lang="en-GB" dirty="0"/>
              <a:t> 2008;336:502-3</a:t>
            </a:r>
          </a:p>
        </p:txBody>
      </p:sp>
    </p:spTree>
    <p:extLst>
      <p:ext uri="{BB962C8B-B14F-4D97-AF65-F5344CB8AC3E}">
        <p14:creationId xmlns:p14="http://schemas.microsoft.com/office/powerpoint/2010/main" val="703610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sz="4000" dirty="0">
                <a:solidFill>
                  <a:srgbClr val="00B0F0"/>
                </a:solidFill>
              </a:rPr>
              <a:t>Supporting self-care</a:t>
            </a:r>
          </a:p>
        </p:txBody>
      </p:sp>
      <p:pic>
        <p:nvPicPr>
          <p:cNvPr id="7" name="Picture 3" descr="LTC copy"/>
          <p:cNvPicPr>
            <a:picLocks noGrp="1" noChangeAspect="1" noChangeArrowheads="1"/>
          </p:cNvPicPr>
          <p:nvPr>
            <p:ph sz="half" idx="2"/>
          </p:nvPr>
        </p:nvPicPr>
        <p:blipFill>
          <a:blip r:embed="rId3" cstate="print"/>
          <a:srcRect/>
          <a:stretch>
            <a:fillRect/>
          </a:stretch>
        </p:blipFill>
        <p:spPr>
          <a:xfrm>
            <a:off x="2011219" y="1628800"/>
            <a:ext cx="8191572" cy="3672408"/>
          </a:xfrm>
        </p:spPr>
      </p:pic>
      <p:sp>
        <p:nvSpPr>
          <p:cNvPr id="2" name="Content Placeholder 1"/>
          <p:cNvSpPr>
            <a:spLocks noGrp="1"/>
          </p:cNvSpPr>
          <p:nvPr>
            <p:ph sz="half" idx="1"/>
          </p:nvPr>
        </p:nvSpPr>
        <p:spPr>
          <a:xfrm>
            <a:off x="1524000" y="5445224"/>
            <a:ext cx="9144000" cy="1152128"/>
          </a:xfrm>
        </p:spPr>
        <p:txBody>
          <a:bodyPr>
            <a:noAutofit/>
          </a:bodyPr>
          <a:lstStyle/>
          <a:p>
            <a:r>
              <a:rPr lang="en-GB" sz="2400" dirty="0"/>
              <a:t>Most “care” happens outside of primary care consultations</a:t>
            </a:r>
          </a:p>
          <a:p>
            <a:r>
              <a:rPr lang="en-GB" sz="2400" dirty="0"/>
              <a:t>Own experiences and lay networks are key</a:t>
            </a:r>
          </a:p>
          <a:p>
            <a:r>
              <a:rPr lang="en-GB" sz="2400" dirty="0"/>
              <a:t>Patients manage without </a:t>
            </a:r>
            <a:r>
              <a:rPr lang="en-GB" sz="2400" dirty="0" smtClean="0"/>
              <a:t>health care professionals most </a:t>
            </a:r>
            <a:r>
              <a:rPr lang="en-GB" sz="2400" dirty="0"/>
              <a:t>of the time</a:t>
            </a:r>
          </a:p>
        </p:txBody>
      </p:sp>
    </p:spTree>
    <p:extLst>
      <p:ext uri="{BB962C8B-B14F-4D97-AF65-F5344CB8AC3E}">
        <p14:creationId xmlns:p14="http://schemas.microsoft.com/office/powerpoint/2010/main" val="2334015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rgbClr val="00B0F0"/>
                </a:solidFill>
              </a:rPr>
              <a:t>Supporting self-management of osteoarthritis</a:t>
            </a:r>
            <a:endParaRPr lang="en-GB" sz="4000" dirty="0">
              <a:solidFill>
                <a:srgbClr val="00B0F0"/>
              </a:solidFill>
            </a:endParaRPr>
          </a:p>
        </p:txBody>
      </p:sp>
      <p:sp>
        <p:nvSpPr>
          <p:cNvPr id="3" name="Content Placeholder 2"/>
          <p:cNvSpPr>
            <a:spLocks noGrp="1"/>
          </p:cNvSpPr>
          <p:nvPr>
            <p:ph idx="1"/>
          </p:nvPr>
        </p:nvSpPr>
        <p:spPr>
          <a:xfrm>
            <a:off x="838200" y="1690688"/>
            <a:ext cx="9829800" cy="4906665"/>
          </a:xfrm>
          <a:solidFill>
            <a:schemeClr val="bg1"/>
          </a:solidFill>
        </p:spPr>
        <p:txBody>
          <a:bodyPr/>
          <a:lstStyle/>
          <a:p>
            <a:endParaRPr lang="en-GB" dirty="0" smtClean="0"/>
          </a:p>
          <a:p>
            <a:r>
              <a:rPr lang="en-GB" dirty="0" smtClean="0"/>
              <a:t>Ensure the diagnosis has been made by a health professional and problem is understood with any ideas, concerns discussed and expectations understood</a:t>
            </a:r>
          </a:p>
          <a:p>
            <a:r>
              <a:rPr lang="en-GB" dirty="0" smtClean="0"/>
              <a:t>Back up any advice given with good quality written </a:t>
            </a:r>
            <a:r>
              <a:rPr lang="en-GB" dirty="0"/>
              <a:t>information </a:t>
            </a:r>
          </a:p>
          <a:p>
            <a:r>
              <a:rPr lang="en-GB" dirty="0"/>
              <a:t>Supported to gain the knowledge, skills and confidence to care for their symptoms and limitations in the most effective </a:t>
            </a:r>
            <a:r>
              <a:rPr lang="en-GB" dirty="0" smtClean="0"/>
              <a:t>way</a:t>
            </a:r>
          </a:p>
          <a:p>
            <a:r>
              <a:rPr lang="en-GB" dirty="0" smtClean="0"/>
              <a:t>Signposted to appropriate local resources</a:t>
            </a:r>
            <a:endParaRPr lang="en-GB" dirty="0"/>
          </a:p>
        </p:txBody>
      </p:sp>
    </p:spTree>
    <p:extLst>
      <p:ext uri="{BB962C8B-B14F-4D97-AF65-F5344CB8AC3E}">
        <p14:creationId xmlns:p14="http://schemas.microsoft.com/office/powerpoint/2010/main" val="1864973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 resources</a:t>
            </a:r>
            <a:endParaRPr lang="en-GB" dirty="0"/>
          </a:p>
        </p:txBody>
      </p:sp>
      <p:sp>
        <p:nvSpPr>
          <p:cNvPr id="6" name="Content Placeholder 5"/>
          <p:cNvSpPr>
            <a:spLocks noGrp="1"/>
          </p:cNvSpPr>
          <p:nvPr>
            <p:ph idx="1"/>
          </p:nvPr>
        </p:nvSpPr>
        <p:spPr/>
        <p:txBody>
          <a:bodyPr/>
          <a:lstStyle/>
          <a:p>
            <a:pPr marL="0" indent="0">
              <a:buNone/>
            </a:pPr>
            <a:endParaRPr lang="en-GB" dirty="0" smtClean="0"/>
          </a:p>
          <a:p>
            <a:pPr marL="0" indent="0">
              <a:buNone/>
            </a:pPr>
            <a:r>
              <a:rPr lang="en-GB" dirty="0" smtClean="0"/>
              <a:t>Take some time to consider any resources which could help people as they manage their symptoms of osteoarthritis </a:t>
            </a:r>
          </a:p>
          <a:p>
            <a:pPr marL="0" indent="0">
              <a:buNone/>
            </a:pPr>
            <a:endParaRPr lang="en-GB" dirty="0"/>
          </a:p>
          <a:p>
            <a:pPr marL="0" indent="0">
              <a:buNone/>
            </a:pPr>
            <a:r>
              <a:rPr lang="en-GB" dirty="0" smtClean="0"/>
              <a:t>Are any of these resources available locally?</a:t>
            </a:r>
            <a:endParaRPr lang="en-GB" dirty="0"/>
          </a:p>
        </p:txBody>
      </p:sp>
      <p:sp>
        <p:nvSpPr>
          <p:cNvPr id="5" name="Title 4"/>
          <p:cNvSpPr txBox="1">
            <a:spLocks/>
          </p:cNvSpPr>
          <p:nvPr/>
        </p:nvSpPr>
        <p:spPr>
          <a:xfrm>
            <a:off x="8242662" y="365125"/>
            <a:ext cx="3111137" cy="1346109"/>
          </a:xfrm>
          <a:prstGeom prst="cloudCallout">
            <a:avLst>
              <a:gd name="adj1" fmla="val 64919"/>
              <a:gd name="adj2" fmla="val -47650"/>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GB" sz="2400" b="1" smtClean="0">
                <a:solidFill>
                  <a:schemeClr val="tx1"/>
                </a:solidFill>
              </a:rPr>
              <a:t>Pause for thought…</a:t>
            </a:r>
            <a:endParaRPr lang="en-GB" sz="2400" b="1" dirty="0">
              <a:solidFill>
                <a:schemeClr val="tx1"/>
              </a:solidFill>
            </a:endParaRPr>
          </a:p>
        </p:txBody>
      </p:sp>
    </p:spTree>
    <p:extLst>
      <p:ext uri="{BB962C8B-B14F-4D97-AF65-F5344CB8AC3E}">
        <p14:creationId xmlns:p14="http://schemas.microsoft.com/office/powerpoint/2010/main" val="404845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3597" y="2205453"/>
            <a:ext cx="4284165" cy="4351338"/>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5359" y="3446850"/>
            <a:ext cx="3362045" cy="3362045"/>
          </a:xfrm>
          <a:prstGeom prst="rect">
            <a:avLst/>
          </a:prstGeom>
        </p:spPr>
      </p:pic>
      <p:pic>
        <p:nvPicPr>
          <p:cNvPr id="5122" name="Picture 2" descr="C:\Users\prb98\AppData\Local\Microsoft\Windows\Temporary Internet Files\Content.IE5\VJHKSDLW\120px-Puzzled.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499" y="1217023"/>
            <a:ext cx="2783477" cy="278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536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587829"/>
            <a:ext cx="10515600" cy="5589134"/>
          </a:xfrm>
          <a:prstGeom prst="cloudCallout">
            <a:avLst>
              <a:gd name="adj1" fmla="val 64919"/>
              <a:gd name="adj2" fmla="val -47650"/>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marL="0" indent="0" algn="ctr">
              <a:buNone/>
            </a:pPr>
            <a:r>
              <a:rPr lang="en-GB" sz="2400" b="1" dirty="0" smtClean="0">
                <a:solidFill>
                  <a:schemeClr val="tx1"/>
                </a:solidFill>
              </a:rPr>
              <a:t>Pause for thought…</a:t>
            </a:r>
          </a:p>
        </p:txBody>
      </p:sp>
    </p:spTree>
    <p:extLst>
      <p:ext uri="{BB962C8B-B14F-4D97-AF65-F5344CB8AC3E}">
        <p14:creationId xmlns:p14="http://schemas.microsoft.com/office/powerpoint/2010/main" val="370504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68" y="135991"/>
            <a:ext cx="8247797" cy="1325563"/>
          </a:xfrm>
        </p:spPr>
        <p:txBody>
          <a:bodyPr/>
          <a:lstStyle/>
          <a:p>
            <a:r>
              <a:rPr lang="en-GB" dirty="0" smtClean="0"/>
              <a:t>How does OA affect an individual?</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894647419"/>
              </p:ext>
            </p:extLst>
          </p:nvPr>
        </p:nvGraphicFramePr>
        <p:xfrm>
          <a:off x="3762233" y="2113769"/>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4"/>
          <p:cNvSpPr>
            <a:spLocks noGrp="1"/>
          </p:cNvSpPr>
          <p:nvPr>
            <p:ph sz="half" idx="2"/>
          </p:nvPr>
        </p:nvSpPr>
        <p:spPr>
          <a:xfrm>
            <a:off x="426493" y="1740563"/>
            <a:ext cx="5181600" cy="4351338"/>
          </a:xfrm>
        </p:spPr>
        <p:txBody>
          <a:bodyPr/>
          <a:lstStyle/>
          <a:p>
            <a:pPr marL="0" indent="0">
              <a:buNone/>
            </a:pPr>
            <a:r>
              <a:rPr lang="en-GB" dirty="0" smtClean="0"/>
              <a:t>You may find it useful to consider the affects Osteoarthritis has on many aspects of the person and their lives….</a:t>
            </a:r>
            <a:endParaRPr lang="en-GB" dirty="0"/>
          </a:p>
        </p:txBody>
      </p:sp>
      <p:sp>
        <p:nvSpPr>
          <p:cNvPr id="6" name="Cloud Callout 5"/>
          <p:cNvSpPr/>
          <p:nvPr/>
        </p:nvSpPr>
        <p:spPr>
          <a:xfrm>
            <a:off x="7820168" y="702421"/>
            <a:ext cx="3591436" cy="2076284"/>
          </a:xfrm>
          <a:prstGeom prst="cloudCallout">
            <a:avLst>
              <a:gd name="adj1" fmla="val 64919"/>
              <a:gd name="adj2" fmla="val -47650"/>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Pause for thought…</a:t>
            </a:r>
            <a:endParaRPr lang="en-GB" sz="2400" b="1" dirty="0">
              <a:solidFill>
                <a:schemeClr val="tx1"/>
              </a:solidFill>
            </a:endParaRPr>
          </a:p>
        </p:txBody>
      </p:sp>
    </p:spTree>
    <p:extLst>
      <p:ext uri="{BB962C8B-B14F-4D97-AF65-F5344CB8AC3E}">
        <p14:creationId xmlns:p14="http://schemas.microsoft.com/office/powerpoint/2010/main" val="416266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face the facts!</a:t>
            </a:r>
            <a:endParaRPr lang="en-GB" dirty="0"/>
          </a:p>
        </p:txBody>
      </p:sp>
      <p:sp>
        <p:nvSpPr>
          <p:cNvPr id="5" name="Content Placeholder 4"/>
          <p:cNvSpPr>
            <a:spLocks noGrp="1"/>
          </p:cNvSpPr>
          <p:nvPr>
            <p:ph idx="1"/>
          </p:nvPr>
        </p:nvSpPr>
        <p:spPr/>
        <p:txBody>
          <a:bodyPr/>
          <a:lstStyle/>
          <a:p>
            <a:pPr marL="0" indent="0">
              <a:buNone/>
            </a:pPr>
            <a:endParaRPr lang="en-GB" dirty="0"/>
          </a:p>
          <a:p>
            <a:pPr marL="0" indent="0">
              <a:buNone/>
            </a:pPr>
            <a:r>
              <a:rPr lang="en-GB" sz="4000" dirty="0" smtClean="0"/>
              <a:t>Let’s see what the evidence says about the impact of Osteoarthritis…</a:t>
            </a:r>
            <a:endParaRPr lang="en-GB" sz="4000" dirty="0"/>
          </a:p>
        </p:txBody>
      </p:sp>
      <p:pic>
        <p:nvPicPr>
          <p:cNvPr id="11267" name="Picture 3" descr="C:\Users\prb98\AppData\Local\Microsoft\Windows\Temporary Internet Files\Content.IE5\VJHKSDLW\bigstock_Searching_For_Facts_Vs_Fictio_55653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8" y="3331029"/>
            <a:ext cx="4818094" cy="337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093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37982" y="365125"/>
            <a:ext cx="9415818" cy="1325563"/>
          </a:xfrm>
        </p:spPr>
        <p:txBody>
          <a:bodyPr/>
          <a:lstStyle/>
          <a:p>
            <a:r>
              <a:rPr lang="en-GB" dirty="0" smtClean="0"/>
              <a:t>The physical impact of Osteoarthritis is very variable</a:t>
            </a:r>
            <a:endParaRPr lang="en-GB" dirty="0"/>
          </a:p>
        </p:txBody>
      </p:sp>
      <p:sp>
        <p:nvSpPr>
          <p:cNvPr id="6" name="Content Placeholder 5"/>
          <p:cNvSpPr>
            <a:spLocks noGrp="1"/>
          </p:cNvSpPr>
          <p:nvPr>
            <p:ph idx="1"/>
          </p:nvPr>
        </p:nvSpPr>
        <p:spPr/>
        <p:txBody>
          <a:bodyPr>
            <a:normAutofit/>
          </a:bodyPr>
          <a:lstStyle/>
          <a:p>
            <a:pPr marL="0" indent="0">
              <a:lnSpc>
                <a:spcPct val="100000"/>
              </a:lnSpc>
              <a:spcBef>
                <a:spcPts val="0"/>
              </a:spcBef>
              <a:buNone/>
            </a:pPr>
            <a:r>
              <a:rPr lang="en-GB" dirty="0" smtClean="0">
                <a:solidFill>
                  <a:prstClr val="black"/>
                </a:solidFill>
              </a:rPr>
              <a:t>People may describe a variety of symptoms including:</a:t>
            </a:r>
          </a:p>
          <a:p>
            <a:pPr>
              <a:lnSpc>
                <a:spcPct val="100000"/>
              </a:lnSpc>
              <a:spcBef>
                <a:spcPts val="0"/>
              </a:spcBef>
            </a:pPr>
            <a:r>
              <a:rPr lang="en-GB" dirty="0" smtClean="0">
                <a:solidFill>
                  <a:prstClr val="black"/>
                </a:solidFill>
              </a:rPr>
              <a:t>Pain </a:t>
            </a:r>
            <a:endParaRPr lang="en-GB" dirty="0">
              <a:solidFill>
                <a:prstClr val="black"/>
              </a:solidFill>
            </a:endParaRPr>
          </a:p>
          <a:p>
            <a:pPr marL="171450" indent="-171450">
              <a:lnSpc>
                <a:spcPct val="100000"/>
              </a:lnSpc>
              <a:spcBef>
                <a:spcPts val="0"/>
              </a:spcBef>
              <a:buFont typeface="Arial" panose="020B0604020202020204" pitchFamily="34" charset="0"/>
              <a:buChar char="•"/>
            </a:pPr>
            <a:r>
              <a:rPr lang="en-GB" dirty="0" smtClean="0">
                <a:solidFill>
                  <a:prstClr val="black"/>
                </a:solidFill>
              </a:rPr>
              <a:t>Joint stiffness especially after rest (sometimes described as gelling)</a:t>
            </a:r>
            <a:endParaRPr lang="en-GB" dirty="0">
              <a:solidFill>
                <a:prstClr val="black"/>
              </a:solidFill>
            </a:endParaRPr>
          </a:p>
          <a:p>
            <a:pPr marL="171450" indent="-171450">
              <a:lnSpc>
                <a:spcPct val="100000"/>
              </a:lnSpc>
              <a:spcBef>
                <a:spcPts val="0"/>
              </a:spcBef>
              <a:buFont typeface="Arial" panose="020B0604020202020204" pitchFamily="34" charset="0"/>
              <a:buChar char="•"/>
            </a:pPr>
            <a:r>
              <a:rPr lang="en-GB" dirty="0">
                <a:solidFill>
                  <a:prstClr val="black"/>
                </a:solidFill>
              </a:rPr>
              <a:t>Reduced joint movement</a:t>
            </a:r>
          </a:p>
          <a:p>
            <a:pPr marL="171450" indent="-171450">
              <a:lnSpc>
                <a:spcPct val="100000"/>
              </a:lnSpc>
              <a:spcBef>
                <a:spcPts val="0"/>
              </a:spcBef>
              <a:buFont typeface="Arial" panose="020B0604020202020204" pitchFamily="34" charset="0"/>
              <a:buChar char="•"/>
            </a:pPr>
            <a:r>
              <a:rPr lang="en-GB" dirty="0" smtClean="0">
                <a:solidFill>
                  <a:prstClr val="black"/>
                </a:solidFill>
              </a:rPr>
              <a:t>Muscle </a:t>
            </a:r>
            <a:r>
              <a:rPr lang="en-GB" dirty="0">
                <a:solidFill>
                  <a:prstClr val="black"/>
                </a:solidFill>
              </a:rPr>
              <a:t>weakness</a:t>
            </a:r>
          </a:p>
          <a:p>
            <a:pPr marL="171450" indent="-171450">
              <a:lnSpc>
                <a:spcPct val="100000"/>
              </a:lnSpc>
              <a:spcBef>
                <a:spcPts val="0"/>
              </a:spcBef>
              <a:buFont typeface="Arial" panose="020B0604020202020204" pitchFamily="34" charset="0"/>
              <a:buChar char="•"/>
            </a:pPr>
            <a:r>
              <a:rPr lang="en-GB" dirty="0" smtClean="0">
                <a:solidFill>
                  <a:prstClr val="black"/>
                </a:solidFill>
              </a:rPr>
              <a:t>Bony enlargement may occur</a:t>
            </a:r>
            <a:endParaRPr lang="en-GB" dirty="0">
              <a:solidFill>
                <a:prstClr val="black"/>
              </a:solidFill>
            </a:endParaRPr>
          </a:p>
          <a:p>
            <a:pPr marL="171450" indent="-171450">
              <a:lnSpc>
                <a:spcPct val="100000"/>
              </a:lnSpc>
              <a:spcBef>
                <a:spcPts val="0"/>
              </a:spcBef>
              <a:buFont typeface="Arial" panose="020B0604020202020204" pitchFamily="34" charset="0"/>
              <a:buChar char="•"/>
            </a:pPr>
            <a:r>
              <a:rPr lang="en-GB" dirty="0">
                <a:solidFill>
                  <a:prstClr val="black"/>
                </a:solidFill>
              </a:rPr>
              <a:t>Crepitus </a:t>
            </a:r>
            <a:r>
              <a:rPr lang="en-GB" dirty="0" smtClean="0">
                <a:solidFill>
                  <a:prstClr val="black"/>
                </a:solidFill>
              </a:rPr>
              <a:t>or noises on moving their joints</a:t>
            </a:r>
            <a:endParaRPr lang="en-GB" dirty="0">
              <a:solidFill>
                <a:prstClr val="black"/>
              </a:solidFill>
            </a:endParaRPr>
          </a:p>
          <a:p>
            <a:pPr marL="171450" indent="-171450">
              <a:lnSpc>
                <a:spcPct val="100000"/>
              </a:lnSpc>
              <a:spcBef>
                <a:spcPts val="0"/>
              </a:spcBef>
              <a:buFont typeface="Arial" panose="020B0604020202020204" pitchFamily="34" charset="0"/>
              <a:buChar char="•"/>
            </a:pPr>
            <a:r>
              <a:rPr lang="en-GB" dirty="0" smtClean="0">
                <a:solidFill>
                  <a:prstClr val="black"/>
                </a:solidFill>
              </a:rPr>
              <a:t>Some may have had x-rays with descriptions of ‘OA changes’</a:t>
            </a:r>
          </a:p>
          <a:p>
            <a:pPr marL="171450" indent="-171450">
              <a:lnSpc>
                <a:spcPct val="100000"/>
              </a:lnSpc>
              <a:spcBef>
                <a:spcPts val="0"/>
              </a:spcBef>
              <a:buFont typeface="Arial" panose="020B0604020202020204" pitchFamily="34" charset="0"/>
              <a:buChar char="•"/>
            </a:pPr>
            <a:endParaRPr lang="en-GB" dirty="0"/>
          </a:p>
        </p:txBody>
      </p:sp>
      <p:grpSp>
        <p:nvGrpSpPr>
          <p:cNvPr id="7" name="Group 6"/>
          <p:cNvGrpSpPr/>
          <p:nvPr/>
        </p:nvGrpSpPr>
        <p:grpSpPr>
          <a:xfrm>
            <a:off x="477694" y="365125"/>
            <a:ext cx="1351125" cy="1291207"/>
            <a:chOff x="1928885" y="3"/>
            <a:chExt cx="1351125" cy="1291207"/>
          </a:xfrm>
        </p:grpSpPr>
        <p:sp>
          <p:nvSpPr>
            <p:cNvPr id="8" name="Oval 7"/>
            <p:cNvSpPr/>
            <p:nvPr/>
          </p:nvSpPr>
          <p:spPr>
            <a:xfrm>
              <a:off x="1928885" y="3"/>
              <a:ext cx="1351125" cy="129120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2126753" y="189096"/>
              <a:ext cx="955389" cy="913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Physical </a:t>
              </a:r>
              <a:r>
                <a:rPr lang="en-GB" sz="1600" kern="1200" dirty="0" smtClean="0"/>
                <a:t>wellbeing</a:t>
              </a:r>
              <a:endParaRPr lang="en-GB" sz="1600" kern="1200" dirty="0"/>
            </a:p>
          </p:txBody>
        </p:sp>
      </p:grpSp>
    </p:spTree>
    <p:extLst>
      <p:ext uri="{BB962C8B-B14F-4D97-AF65-F5344CB8AC3E}">
        <p14:creationId xmlns:p14="http://schemas.microsoft.com/office/powerpoint/2010/main" val="3798225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836" y="365125"/>
            <a:ext cx="8828964" cy="1325563"/>
          </a:xfrm>
        </p:spPr>
        <p:txBody>
          <a:bodyPr/>
          <a:lstStyle/>
          <a:p>
            <a:r>
              <a:rPr lang="en-GB" dirty="0" smtClean="0"/>
              <a:t>The impact on social activity is very variable</a:t>
            </a:r>
            <a:endParaRPr lang="en-GB" dirty="0"/>
          </a:p>
        </p:txBody>
      </p:sp>
      <p:sp>
        <p:nvSpPr>
          <p:cNvPr id="3" name="Content Placeholder 2"/>
          <p:cNvSpPr>
            <a:spLocks noGrp="1"/>
          </p:cNvSpPr>
          <p:nvPr>
            <p:ph idx="1"/>
          </p:nvPr>
        </p:nvSpPr>
        <p:spPr/>
        <p:txBody>
          <a:bodyPr>
            <a:normAutofit/>
          </a:bodyPr>
          <a:lstStyle/>
          <a:p>
            <a:pPr marL="0" lvl="0" indent="0">
              <a:lnSpc>
                <a:spcPct val="100000"/>
              </a:lnSpc>
              <a:spcBef>
                <a:spcPts val="0"/>
              </a:spcBef>
              <a:buNone/>
            </a:pPr>
            <a:endParaRPr lang="en-GB" sz="900" dirty="0" smtClean="0">
              <a:solidFill>
                <a:prstClr val="black"/>
              </a:solidFill>
            </a:endParaRPr>
          </a:p>
          <a:p>
            <a:pPr marL="0" lvl="0" indent="0">
              <a:lnSpc>
                <a:spcPct val="100000"/>
              </a:lnSpc>
              <a:spcBef>
                <a:spcPts val="0"/>
              </a:spcBef>
              <a:buNone/>
            </a:pPr>
            <a:endParaRPr lang="en-GB" sz="900" dirty="0">
              <a:solidFill>
                <a:prstClr val="black"/>
              </a:solidFill>
            </a:endParaRPr>
          </a:p>
          <a:p>
            <a:pPr marL="0" lvl="0" indent="0">
              <a:lnSpc>
                <a:spcPct val="100000"/>
              </a:lnSpc>
              <a:spcBef>
                <a:spcPts val="0"/>
              </a:spcBef>
              <a:buNone/>
            </a:pPr>
            <a:r>
              <a:rPr lang="en-GB" sz="3600" dirty="0" smtClean="0">
                <a:solidFill>
                  <a:prstClr val="black"/>
                </a:solidFill>
              </a:rPr>
              <a:t>General </a:t>
            </a:r>
            <a:r>
              <a:rPr lang="en-GB" sz="3600" dirty="0">
                <a:solidFill>
                  <a:prstClr val="black"/>
                </a:solidFill>
              </a:rPr>
              <a:t>mobility and activities may be reduced </a:t>
            </a:r>
            <a:r>
              <a:rPr lang="en-GB" sz="3600" dirty="0" smtClean="0">
                <a:solidFill>
                  <a:prstClr val="black"/>
                </a:solidFill>
              </a:rPr>
              <a:t>due to pain affecting </a:t>
            </a:r>
            <a:r>
              <a:rPr lang="en-GB" sz="3600" dirty="0">
                <a:solidFill>
                  <a:prstClr val="black"/>
                </a:solidFill>
              </a:rPr>
              <a:t>all aspects of </a:t>
            </a:r>
            <a:r>
              <a:rPr lang="en-GB" sz="3600" dirty="0" smtClean="0">
                <a:solidFill>
                  <a:prstClr val="black"/>
                </a:solidFill>
              </a:rPr>
              <a:t>peoples </a:t>
            </a:r>
            <a:r>
              <a:rPr lang="en-GB" sz="3600" dirty="0">
                <a:solidFill>
                  <a:prstClr val="black"/>
                </a:solidFill>
              </a:rPr>
              <a:t>lives at home, work, hobbies and leisure and even </a:t>
            </a:r>
            <a:r>
              <a:rPr lang="en-GB" sz="3600" dirty="0" smtClean="0">
                <a:solidFill>
                  <a:prstClr val="black"/>
                </a:solidFill>
              </a:rPr>
              <a:t>sleep</a:t>
            </a:r>
          </a:p>
          <a:p>
            <a:pPr marL="0" lvl="0" indent="0">
              <a:lnSpc>
                <a:spcPct val="100000"/>
              </a:lnSpc>
              <a:spcBef>
                <a:spcPts val="0"/>
              </a:spcBef>
              <a:buNone/>
            </a:pPr>
            <a:endParaRPr lang="en-GB" sz="3600" dirty="0">
              <a:solidFill>
                <a:prstClr val="black"/>
              </a:solidFill>
            </a:endParaRPr>
          </a:p>
          <a:p>
            <a:pPr marL="0" lvl="0" indent="0">
              <a:lnSpc>
                <a:spcPct val="100000"/>
              </a:lnSpc>
              <a:spcBef>
                <a:spcPts val="0"/>
              </a:spcBef>
              <a:buNone/>
            </a:pPr>
            <a:r>
              <a:rPr lang="en-GB" sz="3600" dirty="0" smtClean="0">
                <a:solidFill>
                  <a:prstClr val="black"/>
                </a:solidFill>
              </a:rPr>
              <a:t>Symptoms may lead to time off work or being unable to join in with friends and family activities</a:t>
            </a:r>
          </a:p>
          <a:p>
            <a:pPr marL="0" lvl="0" indent="0">
              <a:lnSpc>
                <a:spcPct val="100000"/>
              </a:lnSpc>
              <a:spcBef>
                <a:spcPts val="0"/>
              </a:spcBef>
              <a:buNone/>
            </a:pPr>
            <a:endParaRPr lang="en-GB" sz="3600" dirty="0">
              <a:solidFill>
                <a:prstClr val="black"/>
              </a:solidFill>
            </a:endParaRPr>
          </a:p>
          <a:p>
            <a:pPr marL="0" lvl="0" indent="0">
              <a:lnSpc>
                <a:spcPct val="100000"/>
              </a:lnSpc>
              <a:spcBef>
                <a:spcPts val="0"/>
              </a:spcBef>
              <a:buNone/>
            </a:pPr>
            <a:endParaRPr lang="en-GB" sz="3600" dirty="0" smtClean="0">
              <a:solidFill>
                <a:prstClr val="black"/>
              </a:solidFill>
            </a:endParaRPr>
          </a:p>
        </p:txBody>
      </p:sp>
      <p:grpSp>
        <p:nvGrpSpPr>
          <p:cNvPr id="4" name="Group 3"/>
          <p:cNvGrpSpPr/>
          <p:nvPr/>
        </p:nvGrpSpPr>
        <p:grpSpPr>
          <a:xfrm>
            <a:off x="635433" y="261257"/>
            <a:ext cx="1313110" cy="1313110"/>
            <a:chOff x="3517638" y="1160554"/>
            <a:chExt cx="1313110" cy="1313110"/>
          </a:xfrm>
        </p:grpSpPr>
        <p:sp>
          <p:nvSpPr>
            <p:cNvPr id="5" name="Oval 4"/>
            <p:cNvSpPr/>
            <p:nvPr/>
          </p:nvSpPr>
          <p:spPr>
            <a:xfrm>
              <a:off x="3517638" y="1160554"/>
              <a:ext cx="1313110" cy="13131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3709939" y="1352855"/>
              <a:ext cx="928508" cy="928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Social activity</a:t>
              </a:r>
              <a:endParaRPr lang="en-GB" sz="2000" kern="1200" dirty="0"/>
            </a:p>
          </p:txBody>
        </p:sp>
      </p:grpSp>
    </p:spTree>
    <p:extLst>
      <p:ext uri="{BB962C8B-B14F-4D97-AF65-F5344CB8AC3E}">
        <p14:creationId xmlns:p14="http://schemas.microsoft.com/office/powerpoint/2010/main" val="3447090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516" y="365125"/>
            <a:ext cx="9320284" cy="1325563"/>
          </a:xfrm>
        </p:spPr>
        <p:txBody>
          <a:bodyPr/>
          <a:lstStyle/>
          <a:p>
            <a:r>
              <a:rPr lang="en-GB" dirty="0" smtClean="0"/>
              <a:t>The emotional impact of OA is very variable</a:t>
            </a: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smtClean="0"/>
              <a:t>The affect on mood and emotions may alter abilities to adjust with coping with pain and altered lifestyles including work</a:t>
            </a:r>
          </a:p>
          <a:p>
            <a:r>
              <a:rPr lang="en-GB" dirty="0" smtClean="0"/>
              <a:t>Their may be co-existing conditions of anxiety and depression for people to come to terms with and manage too</a:t>
            </a:r>
          </a:p>
          <a:p>
            <a:endParaRPr lang="en-GB" dirty="0"/>
          </a:p>
        </p:txBody>
      </p:sp>
      <p:grpSp>
        <p:nvGrpSpPr>
          <p:cNvPr id="7" name="Group 6"/>
          <p:cNvGrpSpPr/>
          <p:nvPr/>
        </p:nvGrpSpPr>
        <p:grpSpPr>
          <a:xfrm>
            <a:off x="403421" y="365125"/>
            <a:ext cx="1313110" cy="1313110"/>
            <a:chOff x="2921274" y="3037996"/>
            <a:chExt cx="1313110" cy="1313110"/>
          </a:xfrm>
        </p:grpSpPr>
        <p:sp>
          <p:nvSpPr>
            <p:cNvPr id="8" name="Oval 7"/>
            <p:cNvSpPr/>
            <p:nvPr/>
          </p:nvSpPr>
          <p:spPr>
            <a:xfrm>
              <a:off x="2921274" y="3037996"/>
              <a:ext cx="1313110" cy="13131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3113575" y="3230297"/>
              <a:ext cx="928508" cy="928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Emotional</a:t>
              </a:r>
            </a:p>
            <a:p>
              <a:pPr lvl="0" algn="ctr" defTabSz="622300">
                <a:lnSpc>
                  <a:spcPct val="90000"/>
                </a:lnSpc>
                <a:spcBef>
                  <a:spcPct val="0"/>
                </a:spcBef>
                <a:spcAft>
                  <a:spcPct val="35000"/>
                </a:spcAft>
              </a:pPr>
              <a:r>
                <a:rPr lang="en-GB" sz="1400" kern="1200" dirty="0" smtClean="0"/>
                <a:t>wellbeing</a:t>
              </a:r>
              <a:endParaRPr lang="en-GB" sz="1400" kern="1200" dirty="0"/>
            </a:p>
          </p:txBody>
        </p:sp>
      </p:grpSp>
    </p:spTree>
    <p:extLst>
      <p:ext uri="{BB962C8B-B14F-4D97-AF65-F5344CB8AC3E}">
        <p14:creationId xmlns:p14="http://schemas.microsoft.com/office/powerpoint/2010/main" val="2081986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176" y="365125"/>
            <a:ext cx="9074624" cy="1325563"/>
          </a:xfrm>
        </p:spPr>
        <p:txBody>
          <a:bodyPr/>
          <a:lstStyle/>
          <a:p>
            <a:r>
              <a:rPr lang="en-GB" dirty="0" smtClean="0"/>
              <a:t>Treatment options are variable</a:t>
            </a:r>
            <a:endParaRPr lang="en-GB" dirty="0"/>
          </a:p>
        </p:txBody>
      </p:sp>
      <p:sp>
        <p:nvSpPr>
          <p:cNvPr id="3" name="Content Placeholder 2"/>
          <p:cNvSpPr>
            <a:spLocks noGrp="1"/>
          </p:cNvSpPr>
          <p:nvPr>
            <p:ph idx="1"/>
          </p:nvPr>
        </p:nvSpPr>
        <p:spPr/>
        <p:txBody>
          <a:bodyPr>
            <a:normAutofit/>
          </a:bodyPr>
          <a:lstStyle/>
          <a:p>
            <a:r>
              <a:rPr lang="en-GB" sz="3200" dirty="0"/>
              <a:t>Surgery is not inevitable…it is not the only treatment choice</a:t>
            </a:r>
          </a:p>
          <a:p>
            <a:r>
              <a:rPr lang="en-GB" sz="3200" dirty="0" smtClean="0"/>
              <a:t>Any recommended treatments should be tailored to individuals needs dependant upon how their lives are affected</a:t>
            </a:r>
          </a:p>
          <a:p>
            <a:r>
              <a:rPr lang="en-GB" sz="3200" dirty="0" smtClean="0"/>
              <a:t>There are several vital core elements to address</a:t>
            </a:r>
          </a:p>
          <a:p>
            <a:pPr lvl="1"/>
            <a:r>
              <a:rPr lang="en-GB" dirty="0"/>
              <a:t>E</a:t>
            </a:r>
            <a:r>
              <a:rPr lang="en-GB" dirty="0" smtClean="0"/>
              <a:t>ducation and advice with access to information</a:t>
            </a:r>
          </a:p>
          <a:p>
            <a:pPr lvl="1"/>
            <a:r>
              <a:rPr lang="en-GB" dirty="0" smtClean="0"/>
              <a:t>Strengthening and aerobic fitness training</a:t>
            </a:r>
          </a:p>
          <a:p>
            <a:pPr lvl="1"/>
            <a:r>
              <a:rPr lang="en-GB" dirty="0" smtClean="0"/>
              <a:t>Weight management if overweight or obese</a:t>
            </a:r>
            <a:endParaRPr lang="en-GB" sz="3200" dirty="0"/>
          </a:p>
          <a:p>
            <a:endParaRPr lang="en-GB" sz="3200" dirty="0">
              <a:solidFill>
                <a:prstClr val="black"/>
              </a:solidFill>
            </a:endParaRPr>
          </a:p>
        </p:txBody>
      </p:sp>
      <p:grpSp>
        <p:nvGrpSpPr>
          <p:cNvPr id="4" name="Group 3"/>
          <p:cNvGrpSpPr/>
          <p:nvPr/>
        </p:nvGrpSpPr>
        <p:grpSpPr>
          <a:xfrm>
            <a:off x="321535" y="301761"/>
            <a:ext cx="1313110" cy="1313110"/>
            <a:chOff x="947214" y="3037996"/>
            <a:chExt cx="1313110" cy="1313110"/>
          </a:xfrm>
        </p:grpSpPr>
        <p:sp>
          <p:nvSpPr>
            <p:cNvPr id="5" name="Oval 4"/>
            <p:cNvSpPr/>
            <p:nvPr/>
          </p:nvSpPr>
          <p:spPr>
            <a:xfrm>
              <a:off x="947214" y="3037996"/>
              <a:ext cx="1313110" cy="13131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1139515" y="3230297"/>
              <a:ext cx="928508" cy="9285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Treatment</a:t>
              </a:r>
              <a:r>
                <a:rPr lang="en-GB" sz="900" kern="1200" dirty="0" smtClean="0"/>
                <a:t> </a:t>
              </a:r>
              <a:r>
                <a:rPr lang="en-GB" sz="2000" kern="1200" dirty="0" smtClean="0"/>
                <a:t>options</a:t>
              </a:r>
              <a:endParaRPr lang="en-GB" sz="2000" kern="1200" dirty="0"/>
            </a:p>
          </p:txBody>
        </p:sp>
      </p:grpSp>
      <p:pic>
        <p:nvPicPr>
          <p:cNvPr id="12292" name="Picture 4" descr="C:\Users\prb98\AppData\Local\Microsoft\Windows\Temporary Internet Files\Content.IE5\Z5CTG9FH\walking_family_dog.jp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4045" y="4317275"/>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86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909</TotalTime>
  <Words>1845</Words>
  <Application>Microsoft Office PowerPoint</Application>
  <PresentationFormat>Widescreen</PresentationFormat>
  <Paragraphs>259</Paragraphs>
  <Slides>38</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Kristen ITC</vt:lpstr>
      <vt:lpstr>Wingdings</vt:lpstr>
      <vt:lpstr>Office Theme</vt:lpstr>
      <vt:lpstr>Supporting Patients with Osteoarthritis</vt:lpstr>
      <vt:lpstr>Aims of the programme</vt:lpstr>
      <vt:lpstr>Thoughts to begin?</vt:lpstr>
      <vt:lpstr>How does OA affect an individual?</vt:lpstr>
      <vt:lpstr>Time to face the facts!</vt:lpstr>
      <vt:lpstr>The physical impact of Osteoarthritis is very variable</vt:lpstr>
      <vt:lpstr>The impact on social activity is very variable</vt:lpstr>
      <vt:lpstr>The emotional impact of OA is very variable</vt:lpstr>
      <vt:lpstr>Treatment options are variable</vt:lpstr>
      <vt:lpstr>Impact on co-existing health conditions is variable…</vt:lpstr>
      <vt:lpstr>Osteoarthritis?...</vt:lpstr>
      <vt:lpstr>What is Osteoarthritis?</vt:lpstr>
      <vt:lpstr> Busting some myths!</vt:lpstr>
      <vt:lpstr>    Many people believe Osteoarthritis is inevitably progressive and disabling, and that ‘nothing can be done’ </vt:lpstr>
      <vt:lpstr>   On studying 600 people over 6 years with knee pain due to Osteoarthritis… Less than one third of people have progressive symptoms and knee pain can improve over time! </vt:lpstr>
      <vt:lpstr>Many people believe that everyone with Osteoarthritis needs joint replacements</vt:lpstr>
      <vt:lpstr> 4 years after going to see their GP with hip OA only 25% of patients will have had a hip replacement…….         75% of patients won’t have had a joint replacement </vt:lpstr>
      <vt:lpstr>PowerPoint Presentation</vt:lpstr>
      <vt:lpstr>How does a health practitioner diagnose Osteoarthritis?</vt:lpstr>
      <vt:lpstr>Explaining osteoarthritis</vt:lpstr>
      <vt:lpstr>The importance of an explanation</vt:lpstr>
      <vt:lpstr>How should we explain the diagnosis of osteoarthritis?</vt:lpstr>
      <vt:lpstr>What is the target of an explanation?</vt:lpstr>
      <vt:lpstr>PowerPoint Presentation</vt:lpstr>
      <vt:lpstr>For any explanation it is important to use the term:</vt:lpstr>
      <vt:lpstr>Back it up with written information</vt:lpstr>
      <vt:lpstr>What patients hear…</vt:lpstr>
      <vt:lpstr>What patients hear…</vt:lpstr>
      <vt:lpstr>What patients hear…</vt:lpstr>
      <vt:lpstr>What patients hear…</vt:lpstr>
      <vt:lpstr>Pause for thought…</vt:lpstr>
      <vt:lpstr>  Supporting patients with self-management </vt:lpstr>
      <vt:lpstr>Osteoarthritis treatments recommended by NICE guidelines</vt:lpstr>
      <vt:lpstr>Supporting self-care</vt:lpstr>
      <vt:lpstr>Supporting self-management of osteoarthritis</vt:lpstr>
      <vt:lpstr>Local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Cooper</dc:creator>
  <cp:lastModifiedBy>Vincent Cooper</cp:lastModifiedBy>
  <cp:revision>71</cp:revision>
  <dcterms:created xsi:type="dcterms:W3CDTF">2017-03-23T12:25:55Z</dcterms:created>
  <dcterms:modified xsi:type="dcterms:W3CDTF">2018-10-18T16:00:49Z</dcterms:modified>
</cp:coreProperties>
</file>