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6" r:id="rId2"/>
    <p:sldId id="431" r:id="rId3"/>
    <p:sldId id="494" r:id="rId4"/>
    <p:sldId id="488" r:id="rId5"/>
    <p:sldId id="490" r:id="rId6"/>
    <p:sldId id="489" r:id="rId7"/>
    <p:sldId id="495" r:id="rId8"/>
    <p:sldId id="487" r:id="rId9"/>
    <p:sldId id="492" r:id="rId10"/>
    <p:sldId id="493" r:id="rId11"/>
    <p:sldId id="446" r:id="rId12"/>
    <p:sldId id="463" r:id="rId13"/>
    <p:sldId id="464" r:id="rId14"/>
    <p:sldId id="466" r:id="rId15"/>
    <p:sldId id="439" r:id="rId16"/>
    <p:sldId id="440" r:id="rId17"/>
    <p:sldId id="474" r:id="rId18"/>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12C"/>
    <a:srgbClr val="272449"/>
    <a:srgbClr val="00B050"/>
    <a:srgbClr val="E4C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60915" autoAdjust="0"/>
  </p:normalViewPr>
  <p:slideViewPr>
    <p:cSldViewPr>
      <p:cViewPr varScale="1">
        <p:scale>
          <a:sx n="70" d="100"/>
          <a:sy n="70" d="100"/>
        </p:scale>
        <p:origin x="2784" y="66"/>
      </p:cViewPr>
      <p:guideLst>
        <p:guide orient="horz" pos="2160"/>
        <p:guide pos="2880"/>
      </p:guideLst>
    </p:cSldViewPr>
  </p:slideViewPr>
  <p:notesTextViewPr>
    <p:cViewPr>
      <p:scale>
        <a:sx n="1" d="1"/>
        <a:sy n="1" d="1"/>
      </p:scale>
      <p:origin x="0" y="0"/>
    </p:cViewPr>
  </p:notesTextViewPr>
  <p:sorterViewPr>
    <p:cViewPr>
      <p:scale>
        <a:sx n="60" d="100"/>
        <a:sy n="60" d="100"/>
      </p:scale>
      <p:origin x="0" y="-1882"/>
    </p:cViewPr>
  </p:sorterViewPr>
  <p:notesViewPr>
    <p:cSldViewPr>
      <p:cViewPr varScale="1">
        <p:scale>
          <a:sx n="56" d="100"/>
          <a:sy n="56" d="100"/>
        </p:scale>
        <p:origin x="-2838" y="-84"/>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11F0B-DF6D-4670-A44E-E51ECE34AE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00C8F48-8AC8-4807-8289-4C6DFD8D8A1D}">
      <dgm:prSet/>
      <dgm:spPr/>
      <dgm:t>
        <a:bodyPr/>
        <a:lstStyle/>
        <a:p>
          <a:pPr rtl="0"/>
          <a:r>
            <a:rPr lang="en-GB" b="1" dirty="0" smtClean="0">
              <a:latin typeface="Verdana" pitchFamily="34" charset="0"/>
              <a:ea typeface="Verdana" pitchFamily="34" charset="0"/>
              <a:cs typeface="Verdana" pitchFamily="34" charset="0"/>
            </a:rPr>
            <a:t>Patient </a:t>
          </a:r>
          <a:r>
            <a:rPr lang="en-GB" b="1" u="sng" dirty="0" smtClean="0">
              <a:latin typeface="Verdana" pitchFamily="34" charset="0"/>
              <a:ea typeface="Verdana" pitchFamily="34" charset="0"/>
              <a:cs typeface="Verdana" pitchFamily="34" charset="0"/>
            </a:rPr>
            <a:t>&gt;</a:t>
          </a:r>
          <a:r>
            <a:rPr lang="en-GB" b="1" u="none" dirty="0" smtClean="0">
              <a:latin typeface="Verdana" pitchFamily="34" charset="0"/>
              <a:ea typeface="Verdana" pitchFamily="34" charset="0"/>
              <a:cs typeface="Verdana" pitchFamily="34" charset="0"/>
            </a:rPr>
            <a:t> </a:t>
          </a:r>
          <a:r>
            <a:rPr lang="en-GB" b="1" dirty="0" smtClean="0">
              <a:latin typeface="Verdana" pitchFamily="34" charset="0"/>
              <a:ea typeface="Verdana" pitchFamily="34" charset="0"/>
              <a:cs typeface="Verdana" pitchFamily="34" charset="0"/>
            </a:rPr>
            <a:t>45 with joint pain</a:t>
          </a:r>
          <a:endParaRPr lang="en-GB" b="1" dirty="0">
            <a:latin typeface="Verdana" pitchFamily="34" charset="0"/>
            <a:ea typeface="Verdana" pitchFamily="34" charset="0"/>
            <a:cs typeface="Verdana" pitchFamily="34" charset="0"/>
          </a:endParaRPr>
        </a:p>
      </dgm:t>
    </dgm:pt>
    <dgm:pt modelId="{468983B4-34F3-4701-8595-F1C25D816A73}" type="parTrans" cxnId="{33F6B3A4-4569-4E22-9BA4-3840A0D717F3}">
      <dgm:prSet/>
      <dgm:spPr/>
      <dgm:t>
        <a:bodyPr/>
        <a:lstStyle/>
        <a:p>
          <a:endParaRPr lang="en-GB"/>
        </a:p>
      </dgm:t>
    </dgm:pt>
    <dgm:pt modelId="{07F836F0-7189-4905-9BE5-6CA90F814F2F}" type="sibTrans" cxnId="{33F6B3A4-4569-4E22-9BA4-3840A0D717F3}">
      <dgm:prSet/>
      <dgm:spPr/>
      <dgm:t>
        <a:bodyPr/>
        <a:lstStyle/>
        <a:p>
          <a:endParaRPr lang="en-GB"/>
        </a:p>
      </dgm:t>
    </dgm:pt>
    <dgm:pt modelId="{B307BE50-091C-4F46-93A4-5322B7DADB9F}">
      <dgm:prSet/>
      <dgm:spPr/>
      <dgm:t>
        <a:bodyPr/>
        <a:lstStyle/>
        <a:p>
          <a:r>
            <a:rPr lang="en-GB" b="1" dirty="0" smtClean="0">
              <a:solidFill>
                <a:schemeClr val="bg1"/>
              </a:solidFill>
              <a:latin typeface="Verdana" pitchFamily="34" charset="0"/>
            </a:rPr>
            <a:t>Enhanced GP consultation </a:t>
          </a:r>
          <a:endParaRPr lang="en-GB" b="1" dirty="0">
            <a:solidFill>
              <a:schemeClr val="bg1"/>
            </a:solidFill>
            <a:latin typeface="Verdana" pitchFamily="34" charset="0"/>
          </a:endParaRPr>
        </a:p>
      </dgm:t>
    </dgm:pt>
    <dgm:pt modelId="{16E57A24-98D6-4CDA-A308-9E9F8F90673C}" type="parTrans" cxnId="{ABED3599-8038-4DC5-90D7-C52F5E54F87C}">
      <dgm:prSet/>
      <dgm:spPr/>
      <dgm:t>
        <a:bodyPr/>
        <a:lstStyle/>
        <a:p>
          <a:endParaRPr lang="en-GB"/>
        </a:p>
      </dgm:t>
    </dgm:pt>
    <dgm:pt modelId="{F78A8AD0-FB8A-41CF-A407-CDDD755B8417}" type="sibTrans" cxnId="{ABED3599-8038-4DC5-90D7-C52F5E54F87C}">
      <dgm:prSet/>
      <dgm:spPr/>
      <dgm:t>
        <a:bodyPr/>
        <a:lstStyle/>
        <a:p>
          <a:endParaRPr lang="en-GB"/>
        </a:p>
      </dgm:t>
    </dgm:pt>
    <dgm:pt modelId="{F9FAB3E4-8EA4-4E7A-A087-769AE05F9523}">
      <dgm:prSet/>
      <dgm:spPr/>
      <dgm:t>
        <a:bodyPr/>
        <a:lstStyle/>
        <a:p>
          <a:r>
            <a:rPr lang="en-GB" b="1" dirty="0" smtClean="0">
              <a:solidFill>
                <a:schemeClr val="bg1"/>
              </a:solidFill>
              <a:latin typeface="Verdana" pitchFamily="34" charset="0"/>
            </a:rPr>
            <a:t>Nurse appointment(s) to support self-care</a:t>
          </a:r>
          <a:endParaRPr lang="en-US" dirty="0">
            <a:solidFill>
              <a:schemeClr val="bg1"/>
            </a:solidFill>
            <a:latin typeface="Verdana" pitchFamily="34" charset="0"/>
          </a:endParaRPr>
        </a:p>
      </dgm:t>
    </dgm:pt>
    <dgm:pt modelId="{F1D777E0-F052-4D85-B6E8-D0EC8B05C856}" type="parTrans" cxnId="{B116D86B-2648-4247-8A2A-68511628932A}">
      <dgm:prSet/>
      <dgm:spPr/>
      <dgm:t>
        <a:bodyPr/>
        <a:lstStyle/>
        <a:p>
          <a:endParaRPr lang="en-GB"/>
        </a:p>
      </dgm:t>
    </dgm:pt>
    <dgm:pt modelId="{3C08764D-058D-413A-832F-DA86ADE1E571}" type="sibTrans" cxnId="{B116D86B-2648-4247-8A2A-68511628932A}">
      <dgm:prSet/>
      <dgm:spPr/>
      <dgm:t>
        <a:bodyPr/>
        <a:lstStyle/>
        <a:p>
          <a:endParaRPr lang="en-GB"/>
        </a:p>
      </dgm:t>
    </dgm:pt>
    <dgm:pt modelId="{E896A91E-E857-4A9A-8F2C-13C01D6D4910}" type="pres">
      <dgm:prSet presAssocID="{7AD11F0B-DF6D-4670-A44E-E51ECE34AE0C}" presName="CompostProcess" presStyleCnt="0">
        <dgm:presLayoutVars>
          <dgm:dir/>
          <dgm:resizeHandles val="exact"/>
        </dgm:presLayoutVars>
      </dgm:prSet>
      <dgm:spPr/>
      <dgm:t>
        <a:bodyPr/>
        <a:lstStyle/>
        <a:p>
          <a:endParaRPr lang="en-GB"/>
        </a:p>
      </dgm:t>
    </dgm:pt>
    <dgm:pt modelId="{65BB0214-F351-4328-9256-63D0824307F4}" type="pres">
      <dgm:prSet presAssocID="{7AD11F0B-DF6D-4670-A44E-E51ECE34AE0C}" presName="arrow" presStyleLbl="bgShp" presStyleIdx="0" presStyleCnt="1" custLinFactNeighborY="-1957"/>
      <dgm:spPr/>
    </dgm:pt>
    <dgm:pt modelId="{5C7ACA7B-097F-4953-AAB8-D0BE873D6376}" type="pres">
      <dgm:prSet presAssocID="{7AD11F0B-DF6D-4670-A44E-E51ECE34AE0C}" presName="linearProcess" presStyleCnt="0"/>
      <dgm:spPr/>
    </dgm:pt>
    <dgm:pt modelId="{75B075A6-B323-46CA-9494-DD40FE433A37}" type="pres">
      <dgm:prSet presAssocID="{100C8F48-8AC8-4807-8289-4C6DFD8D8A1D}" presName="textNode" presStyleLbl="node1" presStyleIdx="0" presStyleCnt="3">
        <dgm:presLayoutVars>
          <dgm:bulletEnabled val="1"/>
        </dgm:presLayoutVars>
      </dgm:prSet>
      <dgm:spPr/>
      <dgm:t>
        <a:bodyPr/>
        <a:lstStyle/>
        <a:p>
          <a:endParaRPr lang="en-GB"/>
        </a:p>
      </dgm:t>
    </dgm:pt>
    <dgm:pt modelId="{F6887C46-42B6-4EFC-BFFF-7C23A7637461}" type="pres">
      <dgm:prSet presAssocID="{07F836F0-7189-4905-9BE5-6CA90F814F2F}" presName="sibTrans" presStyleCnt="0"/>
      <dgm:spPr/>
    </dgm:pt>
    <dgm:pt modelId="{BAF7787B-07CD-44DE-BD24-E5DCAD1B23E7}" type="pres">
      <dgm:prSet presAssocID="{B307BE50-091C-4F46-93A4-5322B7DADB9F}" presName="textNode" presStyleLbl="node1" presStyleIdx="1" presStyleCnt="3">
        <dgm:presLayoutVars>
          <dgm:bulletEnabled val="1"/>
        </dgm:presLayoutVars>
      </dgm:prSet>
      <dgm:spPr/>
      <dgm:t>
        <a:bodyPr/>
        <a:lstStyle/>
        <a:p>
          <a:endParaRPr lang="en-GB"/>
        </a:p>
      </dgm:t>
    </dgm:pt>
    <dgm:pt modelId="{61B81FB6-914D-4CE8-B0E8-335159AEB80A}" type="pres">
      <dgm:prSet presAssocID="{F78A8AD0-FB8A-41CF-A407-CDDD755B8417}" presName="sibTrans" presStyleCnt="0"/>
      <dgm:spPr/>
    </dgm:pt>
    <dgm:pt modelId="{47363DB1-0DAD-49FF-A514-E94F719450D3}" type="pres">
      <dgm:prSet presAssocID="{F9FAB3E4-8EA4-4E7A-A087-769AE05F9523}" presName="textNode" presStyleLbl="node1" presStyleIdx="2" presStyleCnt="3">
        <dgm:presLayoutVars>
          <dgm:bulletEnabled val="1"/>
        </dgm:presLayoutVars>
      </dgm:prSet>
      <dgm:spPr/>
      <dgm:t>
        <a:bodyPr/>
        <a:lstStyle/>
        <a:p>
          <a:endParaRPr lang="en-GB"/>
        </a:p>
      </dgm:t>
    </dgm:pt>
  </dgm:ptLst>
  <dgm:cxnLst>
    <dgm:cxn modelId="{A21F8979-7483-4B21-A129-9A263E55D74D}" type="presOf" srcId="{100C8F48-8AC8-4807-8289-4C6DFD8D8A1D}" destId="{75B075A6-B323-46CA-9494-DD40FE433A37}" srcOrd="0" destOrd="0" presId="urn:microsoft.com/office/officeart/2005/8/layout/hProcess9"/>
    <dgm:cxn modelId="{33F6B3A4-4569-4E22-9BA4-3840A0D717F3}" srcId="{7AD11F0B-DF6D-4670-A44E-E51ECE34AE0C}" destId="{100C8F48-8AC8-4807-8289-4C6DFD8D8A1D}" srcOrd="0" destOrd="0" parTransId="{468983B4-34F3-4701-8595-F1C25D816A73}" sibTransId="{07F836F0-7189-4905-9BE5-6CA90F814F2F}"/>
    <dgm:cxn modelId="{67991411-8BF2-484B-BAC9-FB0965A16EBD}" type="presOf" srcId="{F9FAB3E4-8EA4-4E7A-A087-769AE05F9523}" destId="{47363DB1-0DAD-49FF-A514-E94F719450D3}" srcOrd="0" destOrd="0" presId="urn:microsoft.com/office/officeart/2005/8/layout/hProcess9"/>
    <dgm:cxn modelId="{F2FC2979-5F31-4187-AD5B-510A471DC246}" type="presOf" srcId="{B307BE50-091C-4F46-93A4-5322B7DADB9F}" destId="{BAF7787B-07CD-44DE-BD24-E5DCAD1B23E7}" srcOrd="0" destOrd="0" presId="urn:microsoft.com/office/officeart/2005/8/layout/hProcess9"/>
    <dgm:cxn modelId="{ABED3599-8038-4DC5-90D7-C52F5E54F87C}" srcId="{7AD11F0B-DF6D-4670-A44E-E51ECE34AE0C}" destId="{B307BE50-091C-4F46-93A4-5322B7DADB9F}" srcOrd="1" destOrd="0" parTransId="{16E57A24-98D6-4CDA-A308-9E9F8F90673C}" sibTransId="{F78A8AD0-FB8A-41CF-A407-CDDD755B8417}"/>
    <dgm:cxn modelId="{CE9DCF6D-9AFE-4429-B0FC-BCCE99EC0A0B}" type="presOf" srcId="{7AD11F0B-DF6D-4670-A44E-E51ECE34AE0C}" destId="{E896A91E-E857-4A9A-8F2C-13C01D6D4910}" srcOrd="0" destOrd="0" presId="urn:microsoft.com/office/officeart/2005/8/layout/hProcess9"/>
    <dgm:cxn modelId="{B116D86B-2648-4247-8A2A-68511628932A}" srcId="{7AD11F0B-DF6D-4670-A44E-E51ECE34AE0C}" destId="{F9FAB3E4-8EA4-4E7A-A087-769AE05F9523}" srcOrd="2" destOrd="0" parTransId="{F1D777E0-F052-4D85-B6E8-D0EC8B05C856}" sibTransId="{3C08764D-058D-413A-832F-DA86ADE1E571}"/>
    <dgm:cxn modelId="{C0689F59-7029-40A2-870F-B3AF67F36A8D}" type="presParOf" srcId="{E896A91E-E857-4A9A-8F2C-13C01D6D4910}" destId="{65BB0214-F351-4328-9256-63D0824307F4}" srcOrd="0" destOrd="0" presId="urn:microsoft.com/office/officeart/2005/8/layout/hProcess9"/>
    <dgm:cxn modelId="{F052BD8F-7FAF-4CA7-BD58-AE7A0033D803}" type="presParOf" srcId="{E896A91E-E857-4A9A-8F2C-13C01D6D4910}" destId="{5C7ACA7B-097F-4953-AAB8-D0BE873D6376}" srcOrd="1" destOrd="0" presId="urn:microsoft.com/office/officeart/2005/8/layout/hProcess9"/>
    <dgm:cxn modelId="{75A3982E-3B23-4F1C-9787-26E760C99819}" type="presParOf" srcId="{5C7ACA7B-097F-4953-AAB8-D0BE873D6376}" destId="{75B075A6-B323-46CA-9494-DD40FE433A37}" srcOrd="0" destOrd="0" presId="urn:microsoft.com/office/officeart/2005/8/layout/hProcess9"/>
    <dgm:cxn modelId="{FB09A0F8-B6F3-4751-8B1A-5E84876CEE11}" type="presParOf" srcId="{5C7ACA7B-097F-4953-AAB8-D0BE873D6376}" destId="{F6887C46-42B6-4EFC-BFFF-7C23A7637461}" srcOrd="1" destOrd="0" presId="urn:microsoft.com/office/officeart/2005/8/layout/hProcess9"/>
    <dgm:cxn modelId="{F466751B-37EB-4C47-8214-687B4CBD057F}" type="presParOf" srcId="{5C7ACA7B-097F-4953-AAB8-D0BE873D6376}" destId="{BAF7787B-07CD-44DE-BD24-E5DCAD1B23E7}" srcOrd="2" destOrd="0" presId="urn:microsoft.com/office/officeart/2005/8/layout/hProcess9"/>
    <dgm:cxn modelId="{707A1513-6CA6-4297-A9F7-0048DD813D17}" type="presParOf" srcId="{5C7ACA7B-097F-4953-AAB8-D0BE873D6376}" destId="{61B81FB6-914D-4CE8-B0E8-335159AEB80A}" srcOrd="3" destOrd="0" presId="urn:microsoft.com/office/officeart/2005/8/layout/hProcess9"/>
    <dgm:cxn modelId="{479D6DC9-5FBD-4099-B09A-BC907A70D83D}" type="presParOf" srcId="{5C7ACA7B-097F-4953-AAB8-D0BE873D6376}" destId="{47363DB1-0DAD-49FF-A514-E94F719450D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B0214-F351-4328-9256-63D0824307F4}">
      <dsp:nvSpPr>
        <dsp:cNvPr id="0" name=""/>
        <dsp:cNvSpPr/>
      </dsp:nvSpPr>
      <dsp:spPr>
        <a:xfrm>
          <a:off x="513056" y="0"/>
          <a:ext cx="5814646" cy="367868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075A6-B323-46CA-9494-DD40FE433A37}">
      <dsp:nvSpPr>
        <dsp:cNvPr id="0" name=""/>
        <dsp:cNvSpPr/>
      </dsp:nvSpPr>
      <dsp:spPr>
        <a:xfrm>
          <a:off x="7348" y="1103605"/>
          <a:ext cx="2201869" cy="14714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latin typeface="Verdana" pitchFamily="34" charset="0"/>
              <a:ea typeface="Verdana" pitchFamily="34" charset="0"/>
              <a:cs typeface="Verdana" pitchFamily="34" charset="0"/>
            </a:rPr>
            <a:t>Patient </a:t>
          </a:r>
          <a:r>
            <a:rPr lang="en-GB" sz="1700" b="1" u="sng" kern="1200" dirty="0" smtClean="0">
              <a:latin typeface="Verdana" pitchFamily="34" charset="0"/>
              <a:ea typeface="Verdana" pitchFamily="34" charset="0"/>
              <a:cs typeface="Verdana" pitchFamily="34" charset="0"/>
            </a:rPr>
            <a:t>&gt;</a:t>
          </a:r>
          <a:r>
            <a:rPr lang="en-GB" sz="1700" b="1" u="none" kern="1200" dirty="0" smtClean="0">
              <a:latin typeface="Verdana" pitchFamily="34" charset="0"/>
              <a:ea typeface="Verdana" pitchFamily="34" charset="0"/>
              <a:cs typeface="Verdana" pitchFamily="34" charset="0"/>
            </a:rPr>
            <a:t> </a:t>
          </a:r>
          <a:r>
            <a:rPr lang="en-GB" sz="1700" b="1" kern="1200" dirty="0" smtClean="0">
              <a:latin typeface="Verdana" pitchFamily="34" charset="0"/>
              <a:ea typeface="Verdana" pitchFamily="34" charset="0"/>
              <a:cs typeface="Verdana" pitchFamily="34" charset="0"/>
            </a:rPr>
            <a:t>45 with joint pain</a:t>
          </a:r>
          <a:endParaRPr lang="en-GB" sz="1700" b="1" kern="1200" dirty="0">
            <a:latin typeface="Verdana" pitchFamily="34" charset="0"/>
            <a:ea typeface="Verdana" pitchFamily="34" charset="0"/>
            <a:cs typeface="Verdana" pitchFamily="34" charset="0"/>
          </a:endParaRPr>
        </a:p>
      </dsp:txBody>
      <dsp:txXfrm>
        <a:off x="79179" y="1175436"/>
        <a:ext cx="2058207" cy="1327811"/>
      </dsp:txXfrm>
    </dsp:sp>
    <dsp:sp modelId="{BAF7787B-07CD-44DE-BD24-E5DCAD1B23E7}">
      <dsp:nvSpPr>
        <dsp:cNvPr id="0" name=""/>
        <dsp:cNvSpPr/>
      </dsp:nvSpPr>
      <dsp:spPr>
        <a:xfrm>
          <a:off x="2319445" y="1103605"/>
          <a:ext cx="2201869" cy="14714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solidFill>
                <a:schemeClr val="bg1"/>
              </a:solidFill>
              <a:latin typeface="Verdana" pitchFamily="34" charset="0"/>
            </a:rPr>
            <a:t>Enhanced GP consultation </a:t>
          </a:r>
          <a:endParaRPr lang="en-GB" sz="1700" b="1" kern="1200" dirty="0">
            <a:solidFill>
              <a:schemeClr val="bg1"/>
            </a:solidFill>
            <a:latin typeface="Verdana" pitchFamily="34" charset="0"/>
          </a:endParaRPr>
        </a:p>
      </dsp:txBody>
      <dsp:txXfrm>
        <a:off x="2391276" y="1175436"/>
        <a:ext cx="2058207" cy="1327811"/>
      </dsp:txXfrm>
    </dsp:sp>
    <dsp:sp modelId="{47363DB1-0DAD-49FF-A514-E94F719450D3}">
      <dsp:nvSpPr>
        <dsp:cNvPr id="0" name=""/>
        <dsp:cNvSpPr/>
      </dsp:nvSpPr>
      <dsp:spPr>
        <a:xfrm>
          <a:off x="4631541" y="1103605"/>
          <a:ext cx="2201869" cy="14714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solidFill>
                <a:schemeClr val="bg1"/>
              </a:solidFill>
              <a:latin typeface="Verdana" pitchFamily="34" charset="0"/>
            </a:rPr>
            <a:t>Nurse appointment(s) to support self-care</a:t>
          </a:r>
          <a:endParaRPr lang="en-US" sz="1700" kern="1200" dirty="0">
            <a:solidFill>
              <a:schemeClr val="bg1"/>
            </a:solidFill>
            <a:latin typeface="Verdana" pitchFamily="34" charset="0"/>
          </a:endParaRPr>
        </a:p>
      </dsp:txBody>
      <dsp:txXfrm>
        <a:off x="4703372" y="1175436"/>
        <a:ext cx="2058207" cy="13278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6EEFD092-3F1A-48E1-A573-49437376ECAE}" type="datetimeFigureOut">
              <a:rPr lang="en-GB" smtClean="0"/>
              <a:t>18/10/2018</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A40905D3-A62A-4CAC-B79C-CF0043FEB8FC}" type="slidenum">
              <a:rPr lang="en-GB" smtClean="0"/>
              <a:t>‹#›</a:t>
            </a:fld>
            <a:endParaRPr lang="en-GB"/>
          </a:p>
        </p:txBody>
      </p:sp>
    </p:spTree>
    <p:extLst>
      <p:ext uri="{BB962C8B-B14F-4D97-AF65-F5344CB8AC3E}">
        <p14:creationId xmlns:p14="http://schemas.microsoft.com/office/powerpoint/2010/main" val="336218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01E70EDB-1EEC-4E02-A17D-3E05693C2092}" type="datetimeFigureOut">
              <a:rPr lang="en-GB" smtClean="0"/>
              <a:t>18/10/2018</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CC1E9937-FB53-4127-814F-C8B82436328E}" type="slidenum">
              <a:rPr lang="en-GB" smtClean="0"/>
              <a:t>‹#›</a:t>
            </a:fld>
            <a:endParaRPr lang="en-GB" dirty="0"/>
          </a:p>
        </p:txBody>
      </p:sp>
    </p:spTree>
    <p:extLst>
      <p:ext uri="{BB962C8B-B14F-4D97-AF65-F5344CB8AC3E}">
        <p14:creationId xmlns:p14="http://schemas.microsoft.com/office/powerpoint/2010/main" val="190254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140D7FF-8C2C-435B-B5ED-2F4FBE20F953}" type="slidenum">
              <a:rPr lang="en-US" smtClean="0"/>
              <a:pPr>
                <a:defRPr/>
              </a:pPr>
              <a:t>1</a:t>
            </a:fld>
            <a:endParaRPr lang="en-US" dirty="0"/>
          </a:p>
        </p:txBody>
      </p:sp>
    </p:spTree>
    <p:extLst>
      <p:ext uri="{BB962C8B-B14F-4D97-AF65-F5344CB8AC3E}">
        <p14:creationId xmlns:p14="http://schemas.microsoft.com/office/powerpoint/2010/main" val="250126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NICE recommends a holistic approach which focuses on</a:t>
            </a:r>
            <a:r>
              <a:rPr lang="en-GB" baseline="0" dirty="0" smtClean="0"/>
              <a:t> supporting patients to self-care</a:t>
            </a:r>
          </a:p>
          <a:p>
            <a:endParaRPr lang="en-GB" baseline="0" dirty="0" smtClean="0"/>
          </a:p>
          <a:p>
            <a:r>
              <a:rPr lang="en-GB" dirty="0" smtClean="0"/>
              <a:t>The illustration</a:t>
            </a:r>
            <a:r>
              <a:rPr lang="en-GB" baseline="0" dirty="0" smtClean="0"/>
              <a:t> </a:t>
            </a:r>
            <a:r>
              <a:rPr lang="en-GB" dirty="0" smtClean="0"/>
              <a:t>is a true patient representation of</a:t>
            </a:r>
            <a:r>
              <a:rPr lang="en-GB" baseline="0" dirty="0" smtClean="0"/>
              <a:t> living with a chronic condition. This was a real strip of paper scribbled on by a patient with diabetes who said ‘this is me’ the red slashes are when I see people with my LTC but the periods in between are when I need support to help myself. </a:t>
            </a:r>
          </a:p>
          <a:p>
            <a:endParaRPr lang="en-GB" baseline="0" dirty="0" smtClean="0"/>
          </a:p>
          <a:p>
            <a:r>
              <a:rPr lang="en-GB" baseline="0" dirty="0" smtClean="0"/>
              <a:t>The NICE guidelines have given us a framework by which to offer this support – information / support on exercise / physical activity / weight loss if needed / first line analgesia</a:t>
            </a:r>
            <a:endParaRPr lang="en-GB" dirty="0"/>
          </a:p>
        </p:txBody>
      </p:sp>
      <p:sp>
        <p:nvSpPr>
          <p:cNvPr id="4" name="Slide Number Placeholder 3"/>
          <p:cNvSpPr>
            <a:spLocks noGrp="1"/>
          </p:cNvSpPr>
          <p:nvPr>
            <p:ph type="sldNum" sz="quarter" idx="10"/>
          </p:nvPr>
        </p:nvSpPr>
        <p:spPr/>
        <p:txBody>
          <a:bodyPr/>
          <a:lstStyle/>
          <a:p>
            <a:pPr>
              <a:defRPr/>
            </a:pPr>
            <a:fld id="{4CC08624-2A7B-4645-8CCB-440D47DDD6EB}" type="slidenum">
              <a:rPr lang="en-US" smtClean="0"/>
              <a:pPr>
                <a:defRPr/>
              </a:pPr>
              <a:t>11</a:t>
            </a:fld>
            <a:endParaRPr lang="en-US" dirty="0"/>
          </a:p>
        </p:txBody>
      </p:sp>
    </p:spTree>
    <p:extLst>
      <p:ext uri="{BB962C8B-B14F-4D97-AF65-F5344CB8AC3E}">
        <p14:creationId xmlns:p14="http://schemas.microsoft.com/office/powerpoint/2010/main" val="13542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62" eaLnBrk="0" hangingPunct="0">
              <a:defRPr sz="500">
                <a:solidFill>
                  <a:schemeClr val="tx1"/>
                </a:solidFill>
                <a:latin typeface="Arial" pitchFamily="34" charset="0"/>
              </a:defRPr>
            </a:lvl1pPr>
            <a:lvl2pPr marL="489827" indent="-188395" defTabSz="914762" eaLnBrk="0" hangingPunct="0">
              <a:defRPr sz="500">
                <a:solidFill>
                  <a:schemeClr val="tx1"/>
                </a:solidFill>
                <a:latin typeface="Arial" pitchFamily="34" charset="0"/>
              </a:defRPr>
            </a:lvl2pPr>
            <a:lvl3pPr marL="753580" indent="-150716" defTabSz="914762" eaLnBrk="0" hangingPunct="0">
              <a:defRPr sz="500">
                <a:solidFill>
                  <a:schemeClr val="tx1"/>
                </a:solidFill>
                <a:latin typeface="Arial" pitchFamily="34" charset="0"/>
              </a:defRPr>
            </a:lvl3pPr>
            <a:lvl4pPr marL="1055012" indent="-150716" defTabSz="914762" eaLnBrk="0" hangingPunct="0">
              <a:defRPr sz="500">
                <a:solidFill>
                  <a:schemeClr val="tx1"/>
                </a:solidFill>
                <a:latin typeface="Arial" pitchFamily="34" charset="0"/>
              </a:defRPr>
            </a:lvl4pPr>
            <a:lvl5pPr marL="1356444" indent="-150716" defTabSz="914762" eaLnBrk="0" hangingPunct="0">
              <a:defRPr sz="500">
                <a:solidFill>
                  <a:schemeClr val="tx1"/>
                </a:solidFill>
                <a:latin typeface="Arial" pitchFamily="34" charset="0"/>
              </a:defRPr>
            </a:lvl5pPr>
            <a:lvl6pPr marL="1657876" indent="-150716" defTabSz="914762" eaLnBrk="0" fontAlgn="base" hangingPunct="0">
              <a:spcBef>
                <a:spcPct val="0"/>
              </a:spcBef>
              <a:spcAft>
                <a:spcPct val="0"/>
              </a:spcAft>
              <a:defRPr sz="500">
                <a:solidFill>
                  <a:schemeClr val="tx1"/>
                </a:solidFill>
                <a:latin typeface="Arial" pitchFamily="34" charset="0"/>
              </a:defRPr>
            </a:lvl6pPr>
            <a:lvl7pPr marL="1959308" indent="-150716" defTabSz="914762" eaLnBrk="0" fontAlgn="base" hangingPunct="0">
              <a:spcBef>
                <a:spcPct val="0"/>
              </a:spcBef>
              <a:spcAft>
                <a:spcPct val="0"/>
              </a:spcAft>
              <a:defRPr sz="500">
                <a:solidFill>
                  <a:schemeClr val="tx1"/>
                </a:solidFill>
                <a:latin typeface="Arial" pitchFamily="34" charset="0"/>
              </a:defRPr>
            </a:lvl7pPr>
            <a:lvl8pPr marL="2260740" indent="-150716" defTabSz="914762" eaLnBrk="0" fontAlgn="base" hangingPunct="0">
              <a:spcBef>
                <a:spcPct val="0"/>
              </a:spcBef>
              <a:spcAft>
                <a:spcPct val="0"/>
              </a:spcAft>
              <a:defRPr sz="500">
                <a:solidFill>
                  <a:schemeClr val="tx1"/>
                </a:solidFill>
                <a:latin typeface="Arial" pitchFamily="34" charset="0"/>
              </a:defRPr>
            </a:lvl8pPr>
            <a:lvl9pPr marL="2562172" indent="-150716" defTabSz="914762" eaLnBrk="0" fontAlgn="base" hangingPunct="0">
              <a:spcBef>
                <a:spcPct val="0"/>
              </a:spcBef>
              <a:spcAft>
                <a:spcPct val="0"/>
              </a:spcAft>
              <a:defRPr sz="500">
                <a:solidFill>
                  <a:schemeClr val="tx1"/>
                </a:solidFill>
                <a:latin typeface="Arial" pitchFamily="34" charset="0"/>
              </a:defRPr>
            </a:lvl9pPr>
          </a:lstStyle>
          <a:p>
            <a:fld id="{D902EC91-64DA-4737-9697-AC0B14DE1AB9}" type="slidenum">
              <a:rPr lang="en-US" sz="1200">
                <a:latin typeface="Times New Roman" pitchFamily="18" charset="0"/>
              </a:rPr>
              <a:pPr/>
              <a:t>12</a:t>
            </a:fld>
            <a:endParaRPr lang="en-US" sz="12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rPr>
              <a:t>To implement the NICE OA Guideline we adopted</a:t>
            </a:r>
            <a:r>
              <a:rPr lang="en-GB" baseline="0" dirty="0" smtClean="0">
                <a:latin typeface="Arial" pitchFamily="34" charset="0"/>
              </a:rPr>
              <a:t> this approach in the MOSAICS study</a:t>
            </a:r>
          </a:p>
          <a:p>
            <a:endParaRPr lang="en-GB" baseline="0" dirty="0" smtClean="0">
              <a:latin typeface="Arial" pitchFamily="34" charset="0"/>
            </a:endParaRPr>
          </a:p>
          <a:p>
            <a:r>
              <a:rPr lang="en-GB" baseline="0" dirty="0" smtClean="0">
                <a:latin typeface="Arial" pitchFamily="34" charset="0"/>
              </a:rPr>
              <a:t>Starting with an older patient presenting with joint pain</a:t>
            </a:r>
          </a:p>
          <a:p>
            <a:endParaRPr lang="en-GB" dirty="0" smtClean="0">
              <a:latin typeface="Arial" pitchFamily="34" charset="0"/>
            </a:endParaRPr>
          </a:p>
          <a:p>
            <a:r>
              <a:rPr lang="en-GB" dirty="0" smtClean="0">
                <a:latin typeface="Arial" pitchFamily="34" charset="0"/>
              </a:rPr>
              <a:t>GP</a:t>
            </a:r>
            <a:r>
              <a:rPr lang="en-GB" baseline="0" dirty="0" smtClean="0">
                <a:latin typeface="Arial" pitchFamily="34" charset="0"/>
              </a:rPr>
              <a:t> </a:t>
            </a:r>
            <a:r>
              <a:rPr lang="en-GB" dirty="0" smtClean="0">
                <a:latin typeface="Arial" pitchFamily="34" charset="0"/>
              </a:rPr>
              <a:t>consultation focused</a:t>
            </a:r>
            <a:r>
              <a:rPr lang="en-GB" baseline="0" dirty="0" smtClean="0">
                <a:latin typeface="Arial" pitchFamily="34" charset="0"/>
              </a:rPr>
              <a:t> </a:t>
            </a:r>
            <a:r>
              <a:rPr lang="en-GB" dirty="0" smtClean="0">
                <a:latin typeface="Arial" pitchFamily="34" charset="0"/>
              </a:rPr>
              <a:t>on assessment</a:t>
            </a:r>
            <a:r>
              <a:rPr lang="en-GB" baseline="0" dirty="0" smtClean="0">
                <a:latin typeface="Arial" pitchFamily="34" charset="0"/>
              </a:rPr>
              <a:t>, </a:t>
            </a:r>
            <a:r>
              <a:rPr lang="en-GB" dirty="0" smtClean="0">
                <a:latin typeface="Arial" pitchFamily="34" charset="0"/>
              </a:rPr>
              <a:t>diagnosis and initial</a:t>
            </a:r>
            <a:r>
              <a:rPr lang="en-GB" baseline="0" dirty="0" smtClean="0">
                <a:latin typeface="Arial" pitchFamily="34" charset="0"/>
              </a:rPr>
              <a:t> management plus offering OA guidebook</a:t>
            </a:r>
          </a:p>
          <a:p>
            <a:r>
              <a:rPr lang="en-GB" baseline="0" dirty="0" smtClean="0">
                <a:latin typeface="Arial" pitchFamily="34" charset="0"/>
              </a:rPr>
              <a:t>Nurse appointments to support self-care</a:t>
            </a:r>
          </a:p>
          <a:p>
            <a:r>
              <a:rPr lang="en-GB" baseline="0" dirty="0" smtClean="0">
                <a:latin typeface="Arial" pitchFamily="34" charset="0"/>
              </a:rPr>
              <a:t>Template to prompt and record care</a:t>
            </a:r>
          </a:p>
          <a:p>
            <a:endParaRPr lang="en-GB" dirty="0" smtClean="0">
              <a:latin typeface="Arial" pitchFamily="34" charset="0"/>
            </a:endParaRPr>
          </a:p>
          <a:p>
            <a:endParaRPr lang="en-GB" dirty="0" smtClean="0">
              <a:latin typeface="Arial" pitchFamily="34" charset="0"/>
            </a:endParaRPr>
          </a:p>
        </p:txBody>
      </p:sp>
    </p:spTree>
    <p:extLst>
      <p:ext uri="{BB962C8B-B14F-4D97-AF65-F5344CB8AC3E}">
        <p14:creationId xmlns:p14="http://schemas.microsoft.com/office/powerpoint/2010/main" val="423927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13</a:t>
            </a:fld>
            <a:endParaRPr lang="en-GB" dirty="0"/>
          </a:p>
        </p:txBody>
      </p:sp>
    </p:spTree>
    <p:extLst>
      <p:ext uri="{BB962C8B-B14F-4D97-AF65-F5344CB8AC3E}">
        <p14:creationId xmlns:p14="http://schemas.microsoft.com/office/powerpoint/2010/main" val="33309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14</a:t>
            </a:fld>
            <a:endParaRPr lang="en-GB" dirty="0"/>
          </a:p>
        </p:txBody>
      </p:sp>
    </p:spTree>
    <p:extLst>
      <p:ext uri="{BB962C8B-B14F-4D97-AF65-F5344CB8AC3E}">
        <p14:creationId xmlns:p14="http://schemas.microsoft.com/office/powerpoint/2010/main" val="258161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provides more</a:t>
            </a:r>
            <a:r>
              <a:rPr lang="en-GB" baseline="0" dirty="0" smtClean="0"/>
              <a:t> detail on the key tasks and is the basis for Day 2 of the nurse training</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15</a:t>
            </a:fld>
            <a:endParaRPr lang="en-GB" dirty="0"/>
          </a:p>
        </p:txBody>
      </p:sp>
    </p:spTree>
    <p:extLst>
      <p:ext uri="{BB962C8B-B14F-4D97-AF65-F5344CB8AC3E}">
        <p14:creationId xmlns:p14="http://schemas.microsoft.com/office/powerpoint/2010/main" val="114382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“JIGSAW</a:t>
            </a:r>
            <a:r>
              <a:rPr lang="en-GB" baseline="0" dirty="0" smtClean="0"/>
              <a:t> in practice”</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17</a:t>
            </a:fld>
            <a:endParaRPr lang="en-GB" dirty="0"/>
          </a:p>
        </p:txBody>
      </p:sp>
    </p:spTree>
    <p:extLst>
      <p:ext uri="{BB962C8B-B14F-4D97-AF65-F5344CB8AC3E}">
        <p14:creationId xmlns:p14="http://schemas.microsoft.com/office/powerpoint/2010/main" val="22333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is that implementation</a:t>
            </a:r>
            <a:r>
              <a:rPr lang="en-GB" baseline="0" dirty="0" smtClean="0"/>
              <a:t> of NICE guideline for OA is patchy</a:t>
            </a:r>
          </a:p>
          <a:p>
            <a:r>
              <a:rPr lang="en-GB" baseline="0" dirty="0" smtClean="0"/>
              <a:t>In the MOSAICS project, the emphasis was on developing nurses’ knowledge and skills and involve them more in managing OA.  There will be 2 days of training for all nurses in this project</a:t>
            </a:r>
          </a:p>
          <a:p>
            <a:r>
              <a:rPr lang="en-GB" baseline="0" dirty="0" smtClean="0"/>
              <a:t>There are lots of misguided health beliefs about OA and a generally negative view of prognosis, with little to offer except analgesics and eventual joint replacement. The main thrust of this project is to provide good information, convey a positive outlook and help patients to manage their OA better. </a:t>
            </a:r>
          </a:p>
          <a:p>
            <a:r>
              <a:rPr lang="en-GB" baseline="0" dirty="0" smtClean="0"/>
              <a:t>Patients with OA often have other long-term conditions and often consult repeatedly. The management strategy for OA (increased activity and weight management) is also a core treatment for many other conditions</a:t>
            </a:r>
          </a:p>
          <a:p>
            <a:r>
              <a:rPr lang="en-GB" baseline="0" dirty="0" smtClean="0"/>
              <a:t>In MOSAICS, nurses were enthusiastic about and good in this enhanced role</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2</a:t>
            </a:fld>
            <a:endParaRPr lang="en-GB" dirty="0"/>
          </a:p>
        </p:txBody>
      </p:sp>
    </p:spTree>
    <p:extLst>
      <p:ext uri="{BB962C8B-B14F-4D97-AF65-F5344CB8AC3E}">
        <p14:creationId xmlns:p14="http://schemas.microsoft.com/office/powerpoint/2010/main" val="199584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slides present the argument as to why we</a:t>
            </a:r>
            <a:r>
              <a:rPr lang="en-GB" baseline="0" dirty="0" smtClean="0"/>
              <a:t> should try and implement the NICE OA guidance – first OA is highly prevalent</a:t>
            </a:r>
          </a:p>
          <a:p>
            <a:endParaRPr lang="en-GB" baseline="0" dirty="0" smtClean="0"/>
          </a:p>
          <a:p>
            <a:r>
              <a:rPr lang="en-GB" dirty="0" smtClean="0"/>
              <a:t>In terms of older people with chronic joint pain – which</a:t>
            </a:r>
            <a:r>
              <a:rPr lang="en-GB" baseline="0" dirty="0" smtClean="0"/>
              <a:t> will be predominantly attributable to OA – about 1/5th of the practice’s patient will be affected</a:t>
            </a:r>
          </a:p>
          <a:p>
            <a:endParaRPr lang="en-GB" baseline="0" dirty="0" smtClean="0"/>
          </a:p>
          <a:p>
            <a:r>
              <a:rPr lang="en-GB" baseline="0" dirty="0" smtClean="0"/>
              <a:t>Going back over a seven year period about 1500 patients consult for OA (either coded as OA or, in those aged 45+, as joint pain </a:t>
            </a:r>
          </a:p>
          <a:p>
            <a:endParaRPr lang="en-GB" baseline="0" dirty="0" smtClean="0"/>
          </a:p>
          <a:p>
            <a:r>
              <a:rPr lang="en-GB" baseline="0" dirty="0" smtClean="0"/>
              <a:t>And about 500 consult annually</a:t>
            </a:r>
          </a:p>
          <a:p>
            <a:endParaRPr lang="en-GB" baseline="0" dirty="0" smtClean="0"/>
          </a:p>
          <a:p>
            <a:r>
              <a:rPr lang="en-GB" baseline="0" dirty="0" smtClean="0"/>
              <a:t>And a small but significant number will have had a hip or knee replacement </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4</a:t>
            </a:fld>
            <a:endParaRPr lang="en-GB" dirty="0"/>
          </a:p>
        </p:txBody>
      </p:sp>
    </p:spTree>
    <p:extLst>
      <p:ext uri="{BB962C8B-B14F-4D97-AF65-F5344CB8AC3E}">
        <p14:creationId xmlns:p14="http://schemas.microsoft.com/office/powerpoint/2010/main" val="94033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t>Second</a:t>
            </a:r>
            <a:r>
              <a:rPr lang="en-GB" baseline="0" dirty="0" smtClean="0"/>
              <a:t> OA is a long term condition – although not inevitably progressive </a:t>
            </a:r>
          </a:p>
          <a:p>
            <a:pPr>
              <a:spcBef>
                <a:spcPct val="0"/>
              </a:spcBef>
            </a:pPr>
            <a:endParaRPr lang="en-GB" baseline="0" dirty="0" smtClean="0"/>
          </a:p>
          <a:p>
            <a:pPr>
              <a:spcBef>
                <a:spcPct val="0"/>
              </a:spcBef>
            </a:pPr>
            <a:r>
              <a:rPr lang="en-GB" dirty="0" smtClean="0"/>
              <a:t>Data from six year follow up of people in the community (some who have consulted some who have not) shows that OA is an ongoing problem – but for some improves</a:t>
            </a:r>
          </a:p>
          <a:p>
            <a:pPr>
              <a:spcBef>
                <a:spcPct val="0"/>
              </a:spcBef>
            </a:pPr>
            <a:endParaRPr lang="en-GB" dirty="0" smtClean="0"/>
          </a:p>
          <a:p>
            <a:pPr>
              <a:spcBef>
                <a:spcPct val="0"/>
              </a:spcBef>
            </a:pPr>
            <a:r>
              <a:rPr lang="en-GB" dirty="0" smtClean="0"/>
              <a:t>Nicholls E, Thomas E, van der </a:t>
            </a:r>
            <a:r>
              <a:rPr lang="en-GB" dirty="0" err="1" smtClean="0"/>
              <a:t>Windt</a:t>
            </a:r>
            <a:r>
              <a:rPr lang="en-GB" dirty="0" smtClean="0"/>
              <a:t> DA, Croft PR, Peat G. Pain trajectory</a:t>
            </a:r>
          </a:p>
          <a:p>
            <a:pPr>
              <a:spcBef>
                <a:spcPct val="0"/>
              </a:spcBef>
            </a:pPr>
            <a:r>
              <a:rPr lang="en-GB" dirty="0" smtClean="0"/>
              <a:t>groups in persons with, or at high risk of, knee osteoarthritis: findings from</a:t>
            </a:r>
          </a:p>
          <a:p>
            <a:pPr>
              <a:spcBef>
                <a:spcPct val="0"/>
              </a:spcBef>
            </a:pPr>
            <a:r>
              <a:rPr lang="en-GB" dirty="0" smtClean="0"/>
              <a:t>the Knee Clinical Assessment Study and the Osteoarthritis Initiative.</a:t>
            </a:r>
          </a:p>
          <a:p>
            <a:pPr>
              <a:spcBef>
                <a:spcPct val="0"/>
              </a:spcBef>
            </a:pPr>
            <a:r>
              <a:rPr lang="en-GB" dirty="0" smtClean="0"/>
              <a:t>Osteoarthritis Cartilage. 2014 Dec;22(12):2041-50. doi:10.1016/j.joca.2014.09.026.</a:t>
            </a:r>
          </a:p>
          <a:p>
            <a:pPr>
              <a:spcBef>
                <a:spcPct val="0"/>
              </a:spcBef>
            </a:pPr>
            <a:endParaRPr lang="en-GB" dirty="0" smtClean="0"/>
          </a:p>
          <a:p>
            <a:r>
              <a:rPr lang="en-GB" sz="1200" b="1" i="0" kern="1200" cap="all" dirty="0" smtClean="0">
                <a:solidFill>
                  <a:schemeClr val="tx1"/>
                </a:solidFill>
                <a:effectLst/>
                <a:latin typeface="+mn-lt"/>
                <a:ea typeface="+mn-ea"/>
                <a:cs typeface="+mn-cs"/>
              </a:rPr>
              <a:t>OBJECTIVE:</a:t>
            </a:r>
          </a:p>
          <a:p>
            <a:r>
              <a:rPr lang="en-GB" sz="1200" b="0" i="0" kern="1200" dirty="0" smtClean="0">
                <a:solidFill>
                  <a:schemeClr val="tx1"/>
                </a:solidFill>
                <a:effectLst/>
                <a:latin typeface="+mn-lt"/>
                <a:ea typeface="+mn-ea"/>
                <a:cs typeface="+mn-cs"/>
              </a:rPr>
              <a:t>The authors aimed to characterize distinct trajectories of knee pain in adults who had, or were at high risk of, knee osteoarthritis using data from two population-based cohorts.</a:t>
            </a:r>
          </a:p>
          <a:p>
            <a:r>
              <a:rPr lang="en-GB" sz="1200" b="1" i="0" kern="1200" cap="all" dirty="0" smtClean="0">
                <a:solidFill>
                  <a:schemeClr val="tx1"/>
                </a:solidFill>
                <a:effectLst/>
                <a:latin typeface="+mn-lt"/>
                <a:ea typeface="+mn-ea"/>
                <a:cs typeface="+mn-cs"/>
              </a:rPr>
              <a:t>METHOD:</a:t>
            </a:r>
          </a:p>
          <a:p>
            <a:r>
              <a:rPr lang="en-GB" sz="1200" b="0" i="0" kern="1200" dirty="0" smtClean="0">
                <a:solidFill>
                  <a:schemeClr val="tx1"/>
                </a:solidFill>
                <a:effectLst/>
                <a:latin typeface="+mn-lt"/>
                <a:ea typeface="+mn-ea"/>
                <a:cs typeface="+mn-cs"/>
              </a:rPr>
              <a:t>Latent class growth analysis was applied to measures of knee pain severity on activity obtained at 18-month intervals for up to 6 years between 2002 and 2009 from symptomatic participants aged over 50 years in the Knee Clinical Assessment Study (CAS-K) in the United Kingdom. The optimum latent class growth model from CAS-K was then tested for reproducibility in a matched sample of participants from the Osteoarthritis Initiative (OAI) in the United States.</a:t>
            </a:r>
          </a:p>
          <a:p>
            <a:r>
              <a:rPr lang="en-GB" sz="1200" b="1" i="0" kern="1200" cap="all" dirty="0" smtClean="0">
                <a:solidFill>
                  <a:schemeClr val="tx1"/>
                </a:solidFill>
                <a:effectLst/>
                <a:latin typeface="+mn-lt"/>
                <a:ea typeface="+mn-ea"/>
                <a:cs typeface="+mn-cs"/>
              </a:rPr>
              <a:t>RESULTS:</a:t>
            </a:r>
          </a:p>
          <a:p>
            <a:r>
              <a:rPr lang="en-GB" sz="1200" b="0" i="0" kern="1200" dirty="0" smtClean="0">
                <a:solidFill>
                  <a:schemeClr val="tx1"/>
                </a:solidFill>
                <a:effectLst/>
                <a:latin typeface="+mn-lt"/>
                <a:ea typeface="+mn-ea"/>
                <a:cs typeface="+mn-cs"/>
              </a:rPr>
              <a:t>A 5-class linear model produced interpretable trajectories in CAS-K with reasonable goodness of fit and which were labelled "Mild, non-progressive" (N = 201, 35%), "Progressive" (N = 162, 28%), "Moderate" (N = 124, 22%) "Improving" (N = 68, 12%), and "Severe, non-improving" (N = 15, 3%). We were able to reproduce "Mild, non-progressive", "Moderate", and "Severe, non-improving" classes in the matched sample of participants from the OAI, however, absence of a "Progressive" class and instability of the "Improving" classes in the OAI was observed.</a:t>
            </a:r>
          </a:p>
          <a:p>
            <a:r>
              <a:rPr lang="en-GB" sz="1200" b="1" i="0" kern="1200" cap="all" dirty="0" smtClean="0">
                <a:solidFill>
                  <a:schemeClr val="tx1"/>
                </a:solidFill>
                <a:effectLst/>
                <a:latin typeface="+mn-lt"/>
                <a:ea typeface="+mn-ea"/>
                <a:cs typeface="+mn-cs"/>
              </a:rPr>
              <a:t>CONCLUSIONS:</a:t>
            </a:r>
          </a:p>
          <a:p>
            <a:r>
              <a:rPr lang="en-GB" sz="1200" b="0" i="0" kern="1200" dirty="0" smtClean="0">
                <a:solidFill>
                  <a:schemeClr val="tx1"/>
                </a:solidFill>
                <a:effectLst/>
                <a:latin typeface="+mn-lt"/>
                <a:ea typeface="+mn-ea"/>
                <a:cs typeface="+mn-cs"/>
              </a:rPr>
              <a:t>Our findings strengthen the grounds for moving beyond a simple stereotype of osteoarthritis as "slowly progressive". Mild, non-progressive or improving symptom trajectories, although difficult to reproduce, can nevertheless represent a genuinely favourable prognosis for a sizeable minority.</a:t>
            </a:r>
          </a:p>
          <a:p>
            <a:r>
              <a:rPr lang="en-GB" sz="1200" b="0" i="0" kern="1200" dirty="0" smtClean="0">
                <a:solidFill>
                  <a:schemeClr val="tx1"/>
                </a:solidFill>
                <a:effectLst/>
                <a:latin typeface="+mn-lt"/>
                <a:ea typeface="+mn-ea"/>
                <a:cs typeface="+mn-cs"/>
              </a:rPr>
              <a:t>Copyright © 2014 The Authors. Published by Elsevier Ltd.. All rights reserved.</a:t>
            </a:r>
          </a:p>
          <a:p>
            <a:pPr>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5</a:t>
            </a:fld>
            <a:endParaRPr lang="en-GB" dirty="0"/>
          </a:p>
        </p:txBody>
      </p:sp>
    </p:spTree>
    <p:extLst>
      <p:ext uri="{BB962C8B-B14F-4D97-AF65-F5344CB8AC3E}">
        <p14:creationId xmlns:p14="http://schemas.microsoft.com/office/powerpoint/2010/main" val="303102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significant</a:t>
            </a:r>
            <a:r>
              <a:rPr lang="en-GB" baseline="0" dirty="0" smtClean="0"/>
              <a:t> impacts for patients and the NHS</a:t>
            </a:r>
          </a:p>
          <a:p>
            <a:endParaRPr lang="en-GB" baseline="0" dirty="0" smtClean="0"/>
          </a:p>
          <a:p>
            <a:r>
              <a:rPr lang="en-GB" dirty="0" smtClean="0"/>
              <a:t>For patients not just about pain – stops</a:t>
            </a:r>
            <a:r>
              <a:rPr lang="en-GB" baseline="0" dirty="0" smtClean="0"/>
              <a:t> them doing the things they need / want to do – walking / part times / activities of daily living; and can lead to increased dependence and social isolation </a:t>
            </a:r>
          </a:p>
          <a:p>
            <a:r>
              <a:rPr lang="en-GB" baseline="0" dirty="0" smtClean="0"/>
              <a:t>Barrier to physical activity – knees and hips</a:t>
            </a:r>
          </a:p>
          <a:p>
            <a:r>
              <a:rPr lang="en-GB" baseline="0" dirty="0" smtClean="0"/>
              <a:t>So affects management of other long term conditions</a:t>
            </a:r>
          </a:p>
          <a:p>
            <a:endParaRPr lang="en-GB" baseline="0" dirty="0" smtClean="0"/>
          </a:p>
        </p:txBody>
      </p:sp>
      <p:sp>
        <p:nvSpPr>
          <p:cNvPr id="4" name="Slide Number Placeholder 3"/>
          <p:cNvSpPr>
            <a:spLocks noGrp="1"/>
          </p:cNvSpPr>
          <p:nvPr>
            <p:ph type="sldNum" sz="quarter" idx="10"/>
          </p:nvPr>
        </p:nvSpPr>
        <p:spPr/>
        <p:txBody>
          <a:bodyPr/>
          <a:lstStyle/>
          <a:p>
            <a:fld id="{CC1E9937-FB53-4127-814F-C8B82436328E}" type="slidenum">
              <a:rPr lang="en-GB" smtClean="0"/>
              <a:t>6</a:t>
            </a:fld>
            <a:endParaRPr lang="en-GB" dirty="0"/>
          </a:p>
        </p:txBody>
      </p:sp>
    </p:spTree>
    <p:extLst>
      <p:ext uri="{BB962C8B-B14F-4D97-AF65-F5344CB8AC3E}">
        <p14:creationId xmlns:p14="http://schemas.microsoft.com/office/powerpoint/2010/main" val="166429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on year increase</a:t>
            </a:r>
            <a:r>
              <a:rPr lang="en-GB" baseline="0" dirty="0" smtClean="0"/>
              <a:t> in total hip and knee replacements – need figures for hips and knees</a:t>
            </a:r>
          </a:p>
          <a:p>
            <a:endParaRPr lang="en-GB" baseline="0" dirty="0" smtClean="0"/>
          </a:p>
          <a:p>
            <a:r>
              <a:rPr lang="en-GB" baseline="0" dirty="0" smtClean="0"/>
              <a:t>NHS does not prioritise services which provide conservative treatments – </a:t>
            </a:r>
            <a:r>
              <a:rPr lang="en-GB" baseline="0" dirty="0" err="1" smtClean="0"/>
              <a:t>eg</a:t>
            </a:r>
            <a:r>
              <a:rPr lang="en-GB" baseline="0" dirty="0" smtClean="0"/>
              <a:t> physio / OT </a:t>
            </a:r>
            <a:endParaRPr lang="en-GB" dirty="0" smtClean="0"/>
          </a:p>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7</a:t>
            </a:fld>
            <a:endParaRPr lang="en-GB" dirty="0"/>
          </a:p>
        </p:txBody>
      </p:sp>
    </p:spTree>
    <p:extLst>
      <p:ext uri="{BB962C8B-B14F-4D97-AF65-F5344CB8AC3E}">
        <p14:creationId xmlns:p14="http://schemas.microsoft.com/office/powerpoint/2010/main" val="151780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smtClean="0"/>
              <a:t>OA is not managed in a consistent way as are</a:t>
            </a:r>
            <a:r>
              <a:rPr lang="en-GB" baseline="0" dirty="0" smtClean="0"/>
              <a:t> other conditions – suggest highlight IHD and OA – highest and lowest achevievement of quality indicators</a:t>
            </a:r>
          </a:p>
          <a:p>
            <a:endParaRPr lang="en-GB" baseline="0" dirty="0" smtClean="0"/>
          </a:p>
          <a:p>
            <a:r>
              <a:rPr lang="en-GB" sz="1200" b="0" i="0" u="none" strike="noStrike" kern="1200" baseline="0" dirty="0" smtClean="0">
                <a:solidFill>
                  <a:schemeClr val="tx1"/>
                </a:solidFill>
                <a:latin typeface="+mn-lt"/>
                <a:ea typeface="+mn-ea"/>
                <a:cs typeface="+mn-cs"/>
              </a:rPr>
              <a:t>Self reported receipt of care consistent with 32 quality indicators: national population survey of adults aged 50 or more in England</a:t>
            </a:r>
          </a:p>
          <a:p>
            <a:r>
              <a:rPr lang="en-GB" sz="1200" b="0" i="0" u="none" strike="noStrike" kern="1200" baseline="0" dirty="0" smtClean="0">
                <a:solidFill>
                  <a:schemeClr val="tx1"/>
                </a:solidFill>
                <a:latin typeface="+mn-lt"/>
                <a:ea typeface="+mn-ea"/>
                <a:cs typeface="+mn-cs"/>
              </a:rPr>
              <a:t>Nicholas Steel, senior lecturer in primary care,1 Max Bachmann, professor of health services research,1 Susan </a:t>
            </a:r>
            <a:r>
              <a:rPr lang="en-GB" sz="1200" b="0" i="0" u="none" strike="noStrike" kern="1200" baseline="0" dirty="0" err="1" smtClean="0">
                <a:solidFill>
                  <a:schemeClr val="tx1"/>
                </a:solidFill>
                <a:latin typeface="+mn-lt"/>
                <a:ea typeface="+mn-ea"/>
                <a:cs typeface="+mn-cs"/>
              </a:rPr>
              <a:t>Maisey</a:t>
            </a:r>
            <a:r>
              <a:rPr lang="en-GB" sz="1200" b="0" i="0" u="none" strike="noStrike" kern="1200" baseline="0" dirty="0" smtClean="0">
                <a:solidFill>
                  <a:schemeClr val="tx1"/>
                </a:solidFill>
                <a:latin typeface="+mn-lt"/>
                <a:ea typeface="+mn-ea"/>
                <a:cs typeface="+mn-cs"/>
              </a:rPr>
              <a:t>, research associate,1 Paul </a:t>
            </a:r>
            <a:r>
              <a:rPr lang="en-GB" sz="1200" b="0" i="0" u="none" strike="noStrike" kern="1200" baseline="0" dirty="0" err="1" smtClean="0">
                <a:solidFill>
                  <a:schemeClr val="tx1"/>
                </a:solidFill>
                <a:latin typeface="+mn-lt"/>
                <a:ea typeface="+mn-ea"/>
                <a:cs typeface="+mn-cs"/>
              </a:rPr>
              <a:t>Shekelle</a:t>
            </a:r>
            <a:r>
              <a:rPr lang="en-GB" sz="1200" b="0" i="0" u="none" strike="noStrike" kern="1200" baseline="0" dirty="0" smtClean="0">
                <a:solidFill>
                  <a:schemeClr val="tx1"/>
                </a:solidFill>
                <a:latin typeface="+mn-lt"/>
                <a:ea typeface="+mn-ea"/>
                <a:cs typeface="+mn-cs"/>
              </a:rPr>
              <a:t>, director, southern California evidence based practice center,2 Elizabeth Breeze, senior lecturer and English longitudinal study of ageing team,3 Michael Marmot, professor,3 David Melzer, professor of epidemiology and public health4</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ABSTRACT</a:t>
            </a:r>
          </a:p>
          <a:p>
            <a:r>
              <a:rPr lang="en-GB" sz="1200" b="0" i="0" u="none" strike="noStrike" kern="1200" baseline="0" dirty="0" smtClean="0">
                <a:solidFill>
                  <a:schemeClr val="tx1"/>
                </a:solidFill>
                <a:latin typeface="+mn-lt"/>
                <a:ea typeface="+mn-ea"/>
                <a:cs typeface="+mn-cs"/>
              </a:rPr>
              <a:t>Objective To assess the receipt of effective healthcare interventions in England by adults aged 50 or more with serious health conditions. Design National structured survey questionnaire with face to face interviews covering medical panel endorsed quality of care indicators for both publicly and privately provided care. </a:t>
            </a:r>
          </a:p>
          <a:p>
            <a:r>
              <a:rPr lang="en-GB" sz="1200" b="0" i="0" u="none" strike="noStrike" kern="1200" baseline="0" dirty="0" smtClean="0">
                <a:solidFill>
                  <a:schemeClr val="tx1"/>
                </a:solidFill>
                <a:latin typeface="+mn-lt"/>
                <a:ea typeface="+mn-ea"/>
                <a:cs typeface="+mn-cs"/>
              </a:rPr>
              <a:t>Setting Private households across England.</a:t>
            </a:r>
          </a:p>
          <a:p>
            <a:r>
              <a:rPr lang="en-GB" sz="1200" b="0" i="0" u="none" strike="noStrike" kern="1200" baseline="0" dirty="0" smtClean="0">
                <a:solidFill>
                  <a:schemeClr val="tx1"/>
                </a:solidFill>
                <a:latin typeface="+mn-lt"/>
                <a:ea typeface="+mn-ea"/>
                <a:cs typeface="+mn-cs"/>
              </a:rPr>
              <a:t>Participants 8688 participants in the English longitudinal study of ageing, of whom 4417 reported diagnoses of one or more of 13 conditions.</a:t>
            </a:r>
          </a:p>
          <a:p>
            <a:r>
              <a:rPr lang="en-GB" sz="1200" b="0" i="0" u="none" strike="noStrike" kern="1200" baseline="0" dirty="0" smtClean="0">
                <a:solidFill>
                  <a:schemeClr val="tx1"/>
                </a:solidFill>
                <a:latin typeface="+mn-lt"/>
                <a:ea typeface="+mn-ea"/>
                <a:cs typeface="+mn-cs"/>
              </a:rPr>
              <a:t>Main outcome measures Percentage of indicated interventions received by eligible participants for 32 clinical indicators and seven questions on patient centred</a:t>
            </a:r>
          </a:p>
          <a:p>
            <a:r>
              <a:rPr lang="en-GB" sz="1200" b="0" i="0" u="none" strike="noStrike" kern="1200" baseline="0" dirty="0" smtClean="0">
                <a:solidFill>
                  <a:schemeClr val="tx1"/>
                </a:solidFill>
                <a:latin typeface="+mn-lt"/>
                <a:ea typeface="+mn-ea"/>
                <a:cs typeface="+mn-cs"/>
              </a:rPr>
              <a:t>care, and aggregate scores.</a:t>
            </a:r>
          </a:p>
          <a:p>
            <a:r>
              <a:rPr lang="en-GB" sz="1200" b="0" i="0" u="none" strike="noStrike" kern="1200" baseline="0" dirty="0" smtClean="0">
                <a:solidFill>
                  <a:schemeClr val="tx1"/>
                </a:solidFill>
                <a:latin typeface="+mn-lt"/>
                <a:ea typeface="+mn-ea"/>
                <a:cs typeface="+mn-cs"/>
              </a:rPr>
              <a:t>Results Participants were eligible for 19 082 items of indicated care. Receipt of indicated care varied substantially by condition. The percentage of indicated care received by eligible participants was highest for </a:t>
            </a:r>
            <a:r>
              <a:rPr lang="en-GB" sz="1200" b="1" i="0" u="none" strike="noStrike" kern="1200" baseline="0" dirty="0" smtClean="0">
                <a:solidFill>
                  <a:schemeClr val="tx1"/>
                </a:solidFill>
                <a:latin typeface="+mn-lt"/>
                <a:ea typeface="+mn-ea"/>
                <a:cs typeface="+mn-cs"/>
              </a:rPr>
              <a:t>ischaemic heart disease (83%, 95% confidence interval 80%to 86%)</a:t>
            </a:r>
            <a:r>
              <a:rPr lang="en-GB" sz="1200" b="0" i="0" u="none" strike="noStrike" kern="1200" baseline="0" dirty="0" smtClean="0">
                <a:solidFill>
                  <a:schemeClr val="tx1"/>
                </a:solidFill>
                <a:latin typeface="+mn-lt"/>
                <a:ea typeface="+mn-ea"/>
                <a:cs typeface="+mn-cs"/>
              </a:rPr>
              <a:t>, followed by hearing problems (79%,77%to 81%), pain management (78%, 73% to 83%), diabetes (74%, 72% to 76%), smoking cessation (74%, 71% to 76%), hypertension (72%, 69% to 76%), stroke (65%, 54% to 76%), depression (64%, 57% to 70%), patient centred care (58%, 57% to 60%), poor vision (58%, 54% to 63%), osteoporosis (53%, 49% to 57%), urinary incontinence (51%, 47% to 54%), falls management (44%, 37% to 51%), </a:t>
            </a:r>
            <a:r>
              <a:rPr lang="en-GB" sz="1200" b="1" i="0" u="none" strike="noStrike" kern="1200" baseline="0" dirty="0" smtClean="0">
                <a:solidFill>
                  <a:schemeClr val="tx1"/>
                </a:solidFill>
                <a:latin typeface="+mn-lt"/>
                <a:ea typeface="+mn-ea"/>
                <a:cs typeface="+mn-cs"/>
              </a:rPr>
              <a:t>osteoarthritis (29%, 26% to 32%), </a:t>
            </a:r>
            <a:r>
              <a:rPr lang="en-GB" sz="1200" b="0" i="0" u="none" strike="noStrike" kern="1200" baseline="0" dirty="0" smtClean="0">
                <a:solidFill>
                  <a:schemeClr val="tx1"/>
                </a:solidFill>
                <a:latin typeface="+mn-lt"/>
                <a:ea typeface="+mn-ea"/>
                <a:cs typeface="+mn-cs"/>
              </a:rPr>
              <a:t>and overall (62%, 62% to 63%). Substantially more indicated care was received for general medical (74%, 73% to 76%) than for geriatric conditions (57%, 55% to 58%), and for conditions included in the general practice</a:t>
            </a:r>
          </a:p>
          <a:p>
            <a:r>
              <a:rPr lang="en-GB" sz="1200" b="0" i="0" u="none" strike="noStrike" kern="1200" baseline="0" dirty="0" smtClean="0">
                <a:solidFill>
                  <a:schemeClr val="tx1"/>
                </a:solidFill>
                <a:latin typeface="+mn-lt"/>
                <a:ea typeface="+mn-ea"/>
                <a:cs typeface="+mn-cs"/>
              </a:rPr>
              <a:t>pay for performance contract (75%, 73% to 76%) than excluded from it (58%, 56% to 59%).</a:t>
            </a:r>
          </a:p>
          <a:p>
            <a:r>
              <a:rPr lang="en-GB" sz="1200" b="0" i="0" u="none" strike="noStrike" kern="1200" baseline="0" dirty="0" smtClean="0">
                <a:solidFill>
                  <a:schemeClr val="tx1"/>
                </a:solidFill>
                <a:latin typeface="+mn-lt"/>
                <a:ea typeface="+mn-ea"/>
                <a:cs typeface="+mn-cs"/>
              </a:rPr>
              <a:t>Conclusions Shortfalls in receipt of basic recommended care by adults aged 50 or more with common health conditions in England were most noticeable in areas associated with disability and frailty, but few areas were exempt. Efforts to improve care have substantial scope to achieve better health outcomes and particularly need to include chronic conditions that affect quality of life of older people.</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8</a:t>
            </a:fld>
            <a:endParaRPr lang="en-GB" dirty="0"/>
          </a:p>
        </p:txBody>
      </p:sp>
    </p:spTree>
    <p:extLst>
      <p:ext uri="{BB962C8B-B14F-4D97-AF65-F5344CB8AC3E}">
        <p14:creationId xmlns:p14="http://schemas.microsoft.com/office/powerpoint/2010/main" val="25942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a:t>
            </a:r>
            <a:r>
              <a:rPr lang="en-GB" baseline="0" dirty="0" smtClean="0"/>
              <a:t> recommendations from NICE OA Guideline are on:</a:t>
            </a:r>
          </a:p>
          <a:p>
            <a:endParaRPr lang="en-GB" baseline="0" dirty="0" smtClean="0"/>
          </a:p>
          <a:p>
            <a:r>
              <a:rPr lang="en-GB" baseline="0" dirty="0" smtClean="0"/>
              <a:t>Diagnosis – OA can be diagnosed clinically slides shows </a:t>
            </a:r>
            <a:r>
              <a:rPr lang="en-GB" dirty="0" smtClean="0"/>
              <a:t>NICE’s definition of a working diagnosis of OA</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9</a:t>
            </a:fld>
            <a:endParaRPr lang="en-GB" dirty="0"/>
          </a:p>
        </p:txBody>
      </p:sp>
    </p:spTree>
    <p:extLst>
      <p:ext uri="{BB962C8B-B14F-4D97-AF65-F5344CB8AC3E}">
        <p14:creationId xmlns:p14="http://schemas.microsoft.com/office/powerpoint/2010/main" val="110557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Range of treatments</a:t>
            </a:r>
            <a:r>
              <a:rPr lang="en-GB" baseline="0" dirty="0" smtClean="0"/>
              <a:t> for OA – give brief overview starting from the centre – treatments for all / the first line analgesia / then options for those with ongoing pain and disability</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10</a:t>
            </a:fld>
            <a:endParaRPr lang="en-GB" dirty="0"/>
          </a:p>
        </p:txBody>
      </p:sp>
    </p:spTree>
    <p:extLst>
      <p:ext uri="{BB962C8B-B14F-4D97-AF65-F5344CB8AC3E}">
        <p14:creationId xmlns:p14="http://schemas.microsoft.com/office/powerpoint/2010/main" val="182012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010" y="5198852"/>
            <a:ext cx="1022350" cy="1441450"/>
          </a:xfrm>
          <a:prstGeom prst="rect">
            <a:avLst/>
          </a:prstGeom>
        </p:spPr>
      </p:pic>
      <p:pic>
        <p:nvPicPr>
          <p:cNvPr id="9" name="Picture 8" descr="primary-care-logo-BLO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67" y="233350"/>
            <a:ext cx="2825750" cy="1100101"/>
          </a:xfrm>
          <a:prstGeom prst="rect">
            <a:avLst/>
          </a:prstGeom>
        </p:spPr>
      </p:pic>
      <p:sp>
        <p:nvSpPr>
          <p:cNvPr id="10" name="Rectangle 9"/>
          <p:cNvSpPr/>
          <p:nvPr userDrawn="1"/>
        </p:nvSpPr>
        <p:spPr>
          <a:xfrm>
            <a:off x="6804248" y="116632"/>
            <a:ext cx="2232248" cy="121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232" y="312799"/>
            <a:ext cx="2109005" cy="824484"/>
          </a:xfrm>
          <a:prstGeom prst="rect">
            <a:avLst/>
          </a:prstGeom>
        </p:spPr>
      </p:pic>
    </p:spTree>
    <p:extLst>
      <p:ext uri="{BB962C8B-B14F-4D97-AF65-F5344CB8AC3E}">
        <p14:creationId xmlns:p14="http://schemas.microsoft.com/office/powerpoint/2010/main" val="3135595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9052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613421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794601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0"/>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2209793"/>
            <a:ext cx="8229600" cy="4387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489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259074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297289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302276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3333119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2955923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3150264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18/10/2018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8075300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8716" y="196054"/>
            <a:ext cx="1552754" cy="607026"/>
          </a:xfrm>
          <a:prstGeom prst="rect">
            <a:avLst/>
          </a:prstGeom>
        </p:spPr>
      </p:pic>
      <p:sp>
        <p:nvSpPr>
          <p:cNvPr id="8" name="Rectangle 2064"/>
          <p:cNvSpPr>
            <a:spLocks noGrp="1" noChangeArrowheads="1"/>
          </p:cNvSpPr>
          <p:nvPr>
            <p:ph type="title"/>
          </p:nvPr>
        </p:nvSpPr>
        <p:spPr bwMode="auto">
          <a:xfrm>
            <a:off x="685800" y="918881"/>
            <a:ext cx="7772400" cy="1143000"/>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bodyPr>
          <a:lstStyle/>
          <a:p>
            <a:pPr lvl="0"/>
            <a:r>
              <a:rPr lang="en-US" dirty="0" smtClean="0"/>
              <a:t>Click to edit Master title style</a:t>
            </a:r>
          </a:p>
        </p:txBody>
      </p:sp>
      <p:sp>
        <p:nvSpPr>
          <p:cNvPr id="9" name="Rectangle 2065"/>
          <p:cNvSpPr>
            <a:spLocks noGrp="1" noChangeArrowheads="1"/>
          </p:cNvSpPr>
          <p:nvPr>
            <p:ph type="body" idx="1"/>
          </p:nvPr>
        </p:nvSpPr>
        <p:spPr bwMode="auto">
          <a:xfrm>
            <a:off x="685800" y="2277034"/>
            <a:ext cx="7772400" cy="4114800"/>
          </a:xfrm>
          <a:prstGeom prst="rect">
            <a:avLst/>
          </a:prstGeom>
          <a:noFill/>
          <a:ln w="9525">
            <a:noFill/>
            <a:miter lim="800000"/>
            <a:headEnd/>
            <a:tailEnd/>
          </a:ln>
        </p:spPr>
        <p:txBody>
          <a:bodyPr vert="horz" wrap="square" lIns="89508" tIns="44754" rIns="89508" bIns="447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5413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3"/>
          <p:cNvSpPr>
            <a:spLocks noGrp="1"/>
          </p:cNvSpPr>
          <p:nvPr>
            <p:ph type="subTitle" idx="1"/>
          </p:nvPr>
        </p:nvSpPr>
        <p:spPr>
          <a:xfrm>
            <a:off x="-47228" y="2780928"/>
            <a:ext cx="9144000" cy="1440160"/>
          </a:xfrm>
        </p:spPr>
        <p:txBody>
          <a:bodyPr/>
          <a:lstStyle/>
          <a:p>
            <a:r>
              <a:rPr lang="en-GB" sz="4000" dirty="0" smtClean="0">
                <a:solidFill>
                  <a:srgbClr val="C00000"/>
                </a:solidFill>
              </a:rPr>
              <a:t>Enhancing Osteoarthritis Care in </a:t>
            </a:r>
          </a:p>
          <a:p>
            <a:r>
              <a:rPr lang="en-GB" sz="4000" dirty="0" smtClean="0">
                <a:solidFill>
                  <a:srgbClr val="C00000"/>
                </a:solidFill>
              </a:rPr>
              <a:t>Europe</a:t>
            </a:r>
          </a:p>
        </p:txBody>
      </p:sp>
      <p:sp>
        <p:nvSpPr>
          <p:cNvPr id="6" name="TextBox 5"/>
          <p:cNvSpPr txBox="1"/>
          <p:nvPr/>
        </p:nvSpPr>
        <p:spPr>
          <a:xfrm>
            <a:off x="935596" y="4509120"/>
            <a:ext cx="7272808" cy="461665"/>
          </a:xfrm>
          <a:prstGeom prst="rect">
            <a:avLst/>
          </a:prstGeom>
          <a:noFill/>
        </p:spPr>
        <p:txBody>
          <a:bodyPr wrap="square" rtlCol="0">
            <a:spAutoFit/>
          </a:bodyPr>
          <a:lstStyle/>
          <a:p>
            <a:pPr algn="ctr"/>
            <a:r>
              <a:rPr lang="en-US" sz="2400" dirty="0" smtClean="0">
                <a:solidFill>
                  <a:srgbClr val="272449"/>
                </a:solidFill>
              </a:rPr>
              <a:t>The  JIGSAW-E Project</a:t>
            </a:r>
          </a:p>
        </p:txBody>
      </p:sp>
    </p:spTree>
    <p:extLst>
      <p:ext uri="{BB962C8B-B14F-4D97-AF65-F5344CB8AC3E}">
        <p14:creationId xmlns:p14="http://schemas.microsoft.com/office/powerpoint/2010/main" val="230575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5840"/>
            <a:ext cx="8229600" cy="764972"/>
          </a:xfrm>
        </p:spPr>
        <p:txBody>
          <a:bodyPr/>
          <a:lstStyle/>
          <a:p>
            <a:pPr algn="l"/>
            <a:r>
              <a:rPr lang="en-GB" dirty="0" smtClean="0">
                <a:solidFill>
                  <a:srgbClr val="C00000"/>
                </a:solidFill>
              </a:rPr>
              <a:t>UK NICE OA Guideline: treating OA </a:t>
            </a:r>
            <a:endParaRPr lang="en-US" dirty="0">
              <a:solidFill>
                <a:srgbClr val="C00000"/>
              </a:solidFill>
            </a:endParaRPr>
          </a:p>
        </p:txBody>
      </p:sp>
      <p:grpSp>
        <p:nvGrpSpPr>
          <p:cNvPr id="4" name="Group 6"/>
          <p:cNvGrpSpPr>
            <a:grpSpLocks noGrp="1"/>
          </p:cNvGrpSpPr>
          <p:nvPr/>
        </p:nvGrpSpPr>
        <p:grpSpPr bwMode="auto">
          <a:xfrm>
            <a:off x="1331639" y="1610813"/>
            <a:ext cx="6408713" cy="5058548"/>
            <a:chOff x="1014" y="1156"/>
            <a:chExt cx="3345" cy="2449"/>
          </a:xfrm>
        </p:grpSpPr>
        <p:sp>
          <p:nvSpPr>
            <p:cNvPr id="5" name="AutoShape 7"/>
            <p:cNvSpPr>
              <a:spLocks noChangeAspect="1" noChangeArrowheads="1"/>
            </p:cNvSpPr>
            <p:nvPr/>
          </p:nvSpPr>
          <p:spPr bwMode="auto">
            <a:xfrm>
              <a:off x="1020" y="1162"/>
              <a:ext cx="3339" cy="2443"/>
            </a:xfrm>
            <a:prstGeom prst="rect">
              <a:avLst/>
            </a:prstGeom>
            <a:noFill/>
            <a:ln w="9525">
              <a:noFill/>
              <a:miter lim="800000"/>
              <a:headEnd/>
              <a:tailEnd/>
            </a:ln>
          </p:spPr>
          <p:txBody>
            <a:bodyPr/>
            <a:lstStyle/>
            <a:p>
              <a:endParaRPr lang="en-GB"/>
            </a:p>
          </p:txBody>
        </p:sp>
        <p:sp>
          <p:nvSpPr>
            <p:cNvPr id="6" name="Oval 8"/>
            <p:cNvSpPr>
              <a:spLocks noChangeArrowheads="1"/>
            </p:cNvSpPr>
            <p:nvPr/>
          </p:nvSpPr>
          <p:spPr bwMode="auto">
            <a:xfrm>
              <a:off x="1014" y="1156"/>
              <a:ext cx="3339" cy="2443"/>
            </a:xfrm>
            <a:prstGeom prst="ellipse">
              <a:avLst/>
            </a:prstGeom>
            <a:solidFill>
              <a:schemeClr val="accent5">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7" name="Oval 9"/>
            <p:cNvSpPr>
              <a:spLocks noChangeArrowheads="1"/>
            </p:cNvSpPr>
            <p:nvPr/>
          </p:nvSpPr>
          <p:spPr bwMode="auto">
            <a:xfrm>
              <a:off x="1699" y="1645"/>
              <a:ext cx="1928" cy="1546"/>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8" name="Oval 10"/>
            <p:cNvSpPr>
              <a:spLocks noChangeArrowheads="1"/>
            </p:cNvSpPr>
            <p:nvPr/>
          </p:nvSpPr>
          <p:spPr bwMode="auto">
            <a:xfrm>
              <a:off x="2077" y="1882"/>
              <a:ext cx="1151" cy="1017"/>
            </a:xfrm>
            <a:prstGeom prst="ellipse">
              <a:avLst/>
            </a:prstGeom>
            <a:solidFill>
              <a:schemeClr val="accent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Text Box 11"/>
            <p:cNvSpPr txBox="1">
              <a:spLocks noChangeArrowheads="1"/>
            </p:cNvSpPr>
            <p:nvPr/>
          </p:nvSpPr>
          <p:spPr bwMode="auto">
            <a:xfrm>
              <a:off x="2163" y="2021"/>
              <a:ext cx="995" cy="702"/>
            </a:xfrm>
            <a:prstGeom prst="rect">
              <a:avLst/>
            </a:prstGeom>
            <a:noFill/>
            <a:ln w="9525" algn="ctr">
              <a:noFill/>
              <a:miter lim="800000"/>
              <a:headEnd/>
              <a:tailEnd/>
            </a:ln>
          </p:spPr>
          <p:txBody>
            <a:bodyPr wrap="square" lIns="54864" tIns="27432" rIns="54864" bIns="27432">
              <a:spAutoFit/>
            </a:bodyPr>
            <a:lstStyle/>
            <a:p>
              <a:pPr algn="ctr"/>
              <a:r>
                <a:rPr lang="en-GB" sz="1200" b="1" dirty="0"/>
                <a:t>education, advice,</a:t>
              </a:r>
            </a:p>
            <a:p>
              <a:pPr algn="ctr"/>
              <a:r>
                <a:rPr lang="en-GB" sz="1200" b="1" dirty="0"/>
                <a:t>information access</a:t>
              </a:r>
            </a:p>
            <a:p>
              <a:pPr algn="ctr"/>
              <a:endParaRPr lang="en-GB" sz="400" b="1" dirty="0"/>
            </a:p>
            <a:p>
              <a:pPr algn="ctr"/>
              <a:r>
                <a:rPr lang="en-GB" sz="1200" b="1" dirty="0"/>
                <a:t>strengthening exercise</a:t>
              </a:r>
            </a:p>
            <a:p>
              <a:pPr algn="ctr"/>
              <a:r>
                <a:rPr lang="en-GB" sz="1200" b="1" dirty="0"/>
                <a:t>aerobic fitness training</a:t>
              </a:r>
            </a:p>
            <a:p>
              <a:pPr algn="ctr"/>
              <a:endParaRPr lang="en-GB" sz="400" b="1" dirty="0"/>
            </a:p>
            <a:p>
              <a:pPr algn="ctr"/>
              <a:r>
                <a:rPr lang="en-GB" sz="1200" b="1" dirty="0"/>
                <a:t>weight loss if overweight/obese</a:t>
              </a:r>
              <a:endParaRPr lang="en-GB" sz="1200" dirty="0"/>
            </a:p>
          </p:txBody>
        </p:sp>
        <p:sp>
          <p:nvSpPr>
            <p:cNvPr id="10" name="Rectangle 12"/>
            <p:cNvSpPr>
              <a:spLocks noChangeArrowheads="1"/>
            </p:cNvSpPr>
            <p:nvPr/>
          </p:nvSpPr>
          <p:spPr bwMode="auto">
            <a:xfrm>
              <a:off x="2328" y="2954"/>
              <a:ext cx="743" cy="131"/>
            </a:xfrm>
            <a:prstGeom prst="rect">
              <a:avLst/>
            </a:prstGeom>
            <a:noFill/>
            <a:ln w="9525" algn="ctr">
              <a:noFill/>
              <a:miter lim="800000"/>
              <a:headEnd/>
              <a:tailEnd/>
            </a:ln>
          </p:spPr>
          <p:txBody>
            <a:bodyPr lIns="54864" tIns="27432" rIns="54864" bIns="27432">
              <a:spAutoFit/>
            </a:bodyPr>
            <a:lstStyle/>
            <a:p>
              <a:pPr algn="ctr"/>
              <a:r>
                <a:rPr lang="en-GB" sz="1200" b="1" dirty="0"/>
                <a:t>topical NSAIDs</a:t>
              </a:r>
              <a:endParaRPr lang="en-GB" sz="1200" dirty="0"/>
            </a:p>
          </p:txBody>
        </p:sp>
        <p:sp>
          <p:nvSpPr>
            <p:cNvPr id="11" name="Rectangle 13"/>
            <p:cNvSpPr>
              <a:spLocks noChangeArrowheads="1"/>
            </p:cNvSpPr>
            <p:nvPr/>
          </p:nvSpPr>
          <p:spPr bwMode="auto">
            <a:xfrm>
              <a:off x="2344" y="1717"/>
              <a:ext cx="653" cy="131"/>
            </a:xfrm>
            <a:prstGeom prst="rect">
              <a:avLst/>
            </a:prstGeom>
            <a:noFill/>
            <a:ln w="9525" algn="ctr">
              <a:noFill/>
              <a:miter lim="800000"/>
              <a:headEnd/>
              <a:tailEnd/>
            </a:ln>
          </p:spPr>
          <p:txBody>
            <a:bodyPr lIns="54864" tIns="27432" rIns="54864" bIns="27432">
              <a:spAutoFit/>
            </a:bodyPr>
            <a:lstStyle/>
            <a:p>
              <a:pPr algn="ctr"/>
              <a:r>
                <a:rPr lang="en-GB" sz="1200" b="1" dirty="0"/>
                <a:t>paracetamol</a:t>
              </a:r>
              <a:endParaRPr lang="en-GB" sz="1200" dirty="0"/>
            </a:p>
          </p:txBody>
        </p:sp>
        <p:sp>
          <p:nvSpPr>
            <p:cNvPr id="12" name="Rectangle 14"/>
            <p:cNvSpPr>
              <a:spLocks noChangeArrowheads="1"/>
            </p:cNvSpPr>
            <p:nvPr/>
          </p:nvSpPr>
          <p:spPr bwMode="auto">
            <a:xfrm>
              <a:off x="1182" y="2004"/>
              <a:ext cx="522" cy="232"/>
            </a:xfrm>
            <a:prstGeom prst="rect">
              <a:avLst/>
            </a:prstGeom>
            <a:noFill/>
            <a:ln w="9525" algn="ctr">
              <a:noFill/>
              <a:miter lim="800000"/>
              <a:headEnd/>
              <a:tailEnd/>
            </a:ln>
          </p:spPr>
          <p:txBody>
            <a:bodyPr lIns="54864" tIns="27432" rIns="54864" bIns="27432">
              <a:spAutoFit/>
            </a:bodyPr>
            <a:lstStyle/>
            <a:p>
              <a:pPr algn="ctr"/>
              <a:r>
                <a:rPr lang="en-GB" sz="1200" b="1"/>
                <a:t>supports and braces</a:t>
              </a:r>
              <a:endParaRPr lang="en-GB" sz="1200"/>
            </a:p>
          </p:txBody>
        </p:sp>
        <p:sp>
          <p:nvSpPr>
            <p:cNvPr id="13" name="Rectangle 15"/>
            <p:cNvSpPr>
              <a:spLocks noChangeArrowheads="1"/>
            </p:cNvSpPr>
            <p:nvPr/>
          </p:nvSpPr>
          <p:spPr bwMode="auto">
            <a:xfrm>
              <a:off x="3327" y="1570"/>
              <a:ext cx="652" cy="332"/>
            </a:xfrm>
            <a:prstGeom prst="rect">
              <a:avLst/>
            </a:prstGeom>
            <a:noFill/>
            <a:ln w="9525" algn="ctr">
              <a:noFill/>
              <a:miter lim="800000"/>
              <a:headEnd/>
              <a:tailEnd/>
            </a:ln>
          </p:spPr>
          <p:txBody>
            <a:bodyPr lIns="54864" tIns="27432" rIns="54864" bIns="27432">
              <a:spAutoFit/>
            </a:bodyPr>
            <a:lstStyle/>
            <a:p>
              <a:pPr algn="ctr"/>
              <a:r>
                <a:rPr lang="en-GB" sz="1200" b="1"/>
                <a:t>intra-articular corticosteroid injections</a:t>
              </a:r>
              <a:endParaRPr lang="en-GB" sz="1200"/>
            </a:p>
          </p:txBody>
        </p:sp>
        <p:sp>
          <p:nvSpPr>
            <p:cNvPr id="14" name="Rectangle 16"/>
            <p:cNvSpPr>
              <a:spLocks noChangeArrowheads="1"/>
            </p:cNvSpPr>
            <p:nvPr/>
          </p:nvSpPr>
          <p:spPr bwMode="auto">
            <a:xfrm>
              <a:off x="2975" y="1433"/>
              <a:ext cx="597" cy="131"/>
            </a:xfrm>
            <a:prstGeom prst="rect">
              <a:avLst/>
            </a:prstGeom>
            <a:noFill/>
            <a:ln w="9525" algn="ctr">
              <a:noFill/>
              <a:miter lim="800000"/>
              <a:headEnd/>
              <a:tailEnd/>
            </a:ln>
          </p:spPr>
          <p:txBody>
            <a:bodyPr lIns="54864" tIns="27432" rIns="54864" bIns="27432">
              <a:spAutoFit/>
            </a:bodyPr>
            <a:lstStyle/>
            <a:p>
              <a:pPr algn="ctr"/>
              <a:r>
                <a:rPr lang="en-GB" sz="1200" b="1"/>
                <a:t>opioids</a:t>
              </a:r>
              <a:endParaRPr lang="en-GB" sz="1200"/>
            </a:p>
          </p:txBody>
        </p:sp>
        <p:sp>
          <p:nvSpPr>
            <p:cNvPr id="15" name="Rectangle 17"/>
            <p:cNvSpPr>
              <a:spLocks noChangeArrowheads="1"/>
            </p:cNvSpPr>
            <p:nvPr/>
          </p:nvSpPr>
          <p:spPr bwMode="auto">
            <a:xfrm>
              <a:off x="2920" y="3171"/>
              <a:ext cx="597" cy="232"/>
            </a:xfrm>
            <a:prstGeom prst="rect">
              <a:avLst/>
            </a:prstGeom>
            <a:noFill/>
            <a:ln w="9525" algn="ctr">
              <a:noFill/>
              <a:miter lim="800000"/>
              <a:headEnd/>
              <a:tailEnd/>
            </a:ln>
          </p:spPr>
          <p:txBody>
            <a:bodyPr lIns="54864" tIns="27432" rIns="54864" bIns="27432">
              <a:spAutoFit/>
            </a:bodyPr>
            <a:lstStyle/>
            <a:p>
              <a:pPr algn="ctr"/>
              <a:r>
                <a:rPr lang="en-GB" sz="1200" b="1"/>
                <a:t>joint arthroplasty</a:t>
              </a:r>
              <a:endParaRPr lang="en-GB" sz="1200"/>
            </a:p>
          </p:txBody>
        </p:sp>
        <p:sp>
          <p:nvSpPr>
            <p:cNvPr id="16" name="Rectangle 18"/>
            <p:cNvSpPr>
              <a:spLocks noChangeArrowheads="1"/>
            </p:cNvSpPr>
            <p:nvPr/>
          </p:nvSpPr>
          <p:spPr bwMode="auto">
            <a:xfrm>
              <a:off x="2242" y="1216"/>
              <a:ext cx="706" cy="332"/>
            </a:xfrm>
            <a:prstGeom prst="rect">
              <a:avLst/>
            </a:prstGeom>
            <a:noFill/>
            <a:ln w="9525" algn="ctr">
              <a:noFill/>
              <a:miter lim="800000"/>
              <a:headEnd/>
              <a:tailEnd/>
            </a:ln>
          </p:spPr>
          <p:txBody>
            <a:bodyPr lIns="54864" tIns="27432" rIns="54864" bIns="27432">
              <a:spAutoFit/>
            </a:bodyPr>
            <a:lstStyle/>
            <a:p>
              <a:pPr algn="ctr"/>
              <a:r>
                <a:rPr lang="en-GB" sz="1200" b="1" dirty="0"/>
                <a:t>oral NSAIDs including COX-2 inhibitors</a:t>
              </a:r>
              <a:endParaRPr lang="en-GB" sz="1200" dirty="0"/>
            </a:p>
          </p:txBody>
        </p:sp>
        <p:sp>
          <p:nvSpPr>
            <p:cNvPr id="17" name="Rectangle 19"/>
            <p:cNvSpPr>
              <a:spLocks noChangeArrowheads="1"/>
            </p:cNvSpPr>
            <p:nvPr/>
          </p:nvSpPr>
          <p:spPr bwMode="auto">
            <a:xfrm>
              <a:off x="1291" y="2872"/>
              <a:ext cx="544" cy="131"/>
            </a:xfrm>
            <a:prstGeom prst="rect">
              <a:avLst/>
            </a:prstGeom>
            <a:noFill/>
            <a:ln w="9525" algn="ctr">
              <a:noFill/>
              <a:miter lim="800000"/>
              <a:headEnd/>
              <a:tailEnd/>
            </a:ln>
          </p:spPr>
          <p:txBody>
            <a:bodyPr lIns="54864" tIns="27432" rIns="54864" bIns="27432">
              <a:spAutoFit/>
            </a:bodyPr>
            <a:lstStyle/>
            <a:p>
              <a:pPr algn="ctr"/>
              <a:r>
                <a:rPr lang="en-GB" sz="1200" b="1"/>
                <a:t>TENS</a:t>
              </a:r>
              <a:endParaRPr lang="en-GB" sz="1200"/>
            </a:p>
          </p:txBody>
        </p:sp>
        <p:sp>
          <p:nvSpPr>
            <p:cNvPr id="18" name="Rectangle 20"/>
            <p:cNvSpPr>
              <a:spLocks noChangeArrowheads="1"/>
            </p:cNvSpPr>
            <p:nvPr/>
          </p:nvSpPr>
          <p:spPr bwMode="auto">
            <a:xfrm>
              <a:off x="3653" y="2139"/>
              <a:ext cx="645" cy="232"/>
            </a:xfrm>
            <a:prstGeom prst="rect">
              <a:avLst/>
            </a:prstGeom>
            <a:noFill/>
            <a:ln w="9525" algn="ctr">
              <a:noFill/>
              <a:miter lim="800000"/>
              <a:headEnd/>
              <a:tailEnd/>
            </a:ln>
          </p:spPr>
          <p:txBody>
            <a:bodyPr lIns="54864" tIns="27432" rIns="54864" bIns="27432">
              <a:spAutoFit/>
            </a:bodyPr>
            <a:lstStyle/>
            <a:p>
              <a:pPr algn="ctr"/>
              <a:r>
                <a:rPr lang="en-GB" sz="1200" b="1"/>
                <a:t>local heat and cold </a:t>
              </a:r>
              <a:endParaRPr lang="en-GB" sz="1200"/>
            </a:p>
          </p:txBody>
        </p:sp>
        <p:sp>
          <p:nvSpPr>
            <p:cNvPr id="19" name="Rectangle 21"/>
            <p:cNvSpPr>
              <a:spLocks noChangeArrowheads="1"/>
            </p:cNvSpPr>
            <p:nvPr/>
          </p:nvSpPr>
          <p:spPr bwMode="auto">
            <a:xfrm>
              <a:off x="1806" y="1488"/>
              <a:ext cx="544" cy="131"/>
            </a:xfrm>
            <a:prstGeom prst="rect">
              <a:avLst/>
            </a:prstGeom>
            <a:noFill/>
            <a:ln w="9525">
              <a:noFill/>
              <a:miter lim="800000"/>
              <a:headEnd/>
              <a:tailEnd/>
            </a:ln>
          </p:spPr>
          <p:txBody>
            <a:bodyPr lIns="54864" tIns="27432" rIns="54864" bIns="27432">
              <a:spAutoFit/>
            </a:bodyPr>
            <a:lstStyle/>
            <a:p>
              <a:pPr algn="ctr"/>
              <a:r>
                <a:rPr lang="en-GB" sz="1200" b="1"/>
                <a:t>capsaicin</a:t>
              </a:r>
              <a:endParaRPr lang="en-GB" sz="1200"/>
            </a:p>
          </p:txBody>
        </p:sp>
        <p:sp>
          <p:nvSpPr>
            <p:cNvPr id="20" name="Rectangle 22"/>
            <p:cNvSpPr>
              <a:spLocks noChangeArrowheads="1"/>
            </p:cNvSpPr>
            <p:nvPr/>
          </p:nvSpPr>
          <p:spPr bwMode="auto">
            <a:xfrm>
              <a:off x="1794" y="3154"/>
              <a:ext cx="733" cy="332"/>
            </a:xfrm>
            <a:prstGeom prst="rect">
              <a:avLst/>
            </a:prstGeom>
            <a:noFill/>
            <a:ln w="9525" algn="ctr">
              <a:noFill/>
              <a:miter lim="800000"/>
              <a:headEnd/>
              <a:tailEnd/>
            </a:ln>
          </p:spPr>
          <p:txBody>
            <a:bodyPr lIns="54864" tIns="27432" rIns="54864" bIns="27432">
              <a:spAutoFit/>
            </a:bodyPr>
            <a:lstStyle/>
            <a:p>
              <a:pPr algn="ctr"/>
              <a:r>
                <a:rPr lang="en-GB" sz="1200" b="1" dirty="0"/>
                <a:t>manual therapy (manipulation and stretching)</a:t>
              </a:r>
              <a:endParaRPr lang="en-GB" sz="1200" dirty="0"/>
            </a:p>
          </p:txBody>
        </p:sp>
        <p:sp>
          <p:nvSpPr>
            <p:cNvPr id="21" name="Rectangle 23"/>
            <p:cNvSpPr>
              <a:spLocks noChangeArrowheads="1"/>
            </p:cNvSpPr>
            <p:nvPr/>
          </p:nvSpPr>
          <p:spPr bwMode="auto">
            <a:xfrm>
              <a:off x="3653" y="2519"/>
              <a:ext cx="572" cy="232"/>
            </a:xfrm>
            <a:prstGeom prst="rect">
              <a:avLst/>
            </a:prstGeom>
            <a:noFill/>
            <a:ln w="9525" algn="ctr">
              <a:noFill/>
              <a:miter lim="800000"/>
              <a:headEnd/>
              <a:tailEnd/>
            </a:ln>
          </p:spPr>
          <p:txBody>
            <a:bodyPr lIns="54864" tIns="27432" rIns="54864" bIns="27432">
              <a:spAutoFit/>
            </a:bodyPr>
            <a:lstStyle/>
            <a:p>
              <a:pPr algn="ctr"/>
              <a:r>
                <a:rPr lang="en-GB" sz="1200" b="1"/>
                <a:t>assistive devices</a:t>
              </a:r>
              <a:endParaRPr lang="en-GB" sz="1200"/>
            </a:p>
          </p:txBody>
        </p:sp>
        <p:sp>
          <p:nvSpPr>
            <p:cNvPr id="22" name="Rectangle 24"/>
            <p:cNvSpPr>
              <a:spLocks noChangeArrowheads="1"/>
            </p:cNvSpPr>
            <p:nvPr/>
          </p:nvSpPr>
          <p:spPr bwMode="auto">
            <a:xfrm>
              <a:off x="1047" y="2411"/>
              <a:ext cx="679" cy="232"/>
            </a:xfrm>
            <a:prstGeom prst="rect">
              <a:avLst/>
            </a:prstGeom>
            <a:noFill/>
            <a:ln w="9525" algn="ctr">
              <a:noFill/>
              <a:miter lim="800000"/>
              <a:headEnd/>
              <a:tailEnd/>
            </a:ln>
          </p:spPr>
          <p:txBody>
            <a:bodyPr lIns="54864" tIns="27432" rIns="54864" bIns="27432">
              <a:spAutoFit/>
            </a:bodyPr>
            <a:lstStyle/>
            <a:p>
              <a:pPr algn="ctr"/>
              <a:r>
                <a:rPr lang="en-GB" sz="1200" b="1"/>
                <a:t>shock-absorbing shoes or insoles</a:t>
              </a:r>
              <a:endParaRPr lang="en-GB" sz="1200"/>
            </a:p>
          </p:txBody>
        </p:sp>
        <p:sp>
          <p:nvSpPr>
            <p:cNvPr id="23" name="Line 25"/>
            <p:cNvSpPr>
              <a:spLocks noChangeShapeType="1"/>
            </p:cNvSpPr>
            <p:nvPr/>
          </p:nvSpPr>
          <p:spPr bwMode="auto">
            <a:xfrm>
              <a:off x="3490" y="2818"/>
              <a:ext cx="352" cy="43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4" name="Line 26"/>
            <p:cNvSpPr>
              <a:spLocks noChangeShapeType="1"/>
            </p:cNvSpPr>
            <p:nvPr/>
          </p:nvSpPr>
          <p:spPr bwMode="auto">
            <a:xfrm flipV="1">
              <a:off x="3545" y="1814"/>
              <a:ext cx="624" cy="29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5" name="Line 27"/>
            <p:cNvSpPr>
              <a:spLocks noChangeShapeType="1"/>
            </p:cNvSpPr>
            <p:nvPr/>
          </p:nvSpPr>
          <p:spPr bwMode="auto">
            <a:xfrm>
              <a:off x="2648" y="3197"/>
              <a:ext cx="0" cy="40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6" name="Line 28"/>
            <p:cNvSpPr>
              <a:spLocks noChangeShapeType="1"/>
            </p:cNvSpPr>
            <p:nvPr/>
          </p:nvSpPr>
          <p:spPr bwMode="auto">
            <a:xfrm flipH="1" flipV="1">
              <a:off x="1481" y="1542"/>
              <a:ext cx="449" cy="37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grpSp>
      <p:sp>
        <p:nvSpPr>
          <p:cNvPr id="27" name="Text Box 29"/>
          <p:cNvSpPr txBox="1">
            <a:spLocks noChangeArrowheads="1"/>
          </p:cNvSpPr>
          <p:nvPr/>
        </p:nvSpPr>
        <p:spPr bwMode="auto">
          <a:xfrm>
            <a:off x="7524328" y="6504425"/>
            <a:ext cx="2107136" cy="307777"/>
          </a:xfrm>
          <a:prstGeom prst="rect">
            <a:avLst/>
          </a:prstGeom>
          <a:noFill/>
          <a:ln w="12700">
            <a:noFill/>
            <a:miter lim="800000"/>
            <a:headEnd/>
            <a:tailEnd/>
          </a:ln>
        </p:spPr>
        <p:txBody>
          <a:bodyPr wrap="square">
            <a:spAutoFit/>
          </a:bodyPr>
          <a:lstStyle/>
          <a:p>
            <a:r>
              <a:rPr lang="en-GB" sz="1400" dirty="0" err="1">
                <a:latin typeface="+mn-lt"/>
              </a:rPr>
              <a:t>Conaghan</a:t>
            </a:r>
            <a:r>
              <a:rPr lang="en-GB" sz="1400" i="1" dirty="0">
                <a:latin typeface="+mn-lt"/>
              </a:rPr>
              <a:t> </a:t>
            </a:r>
            <a:r>
              <a:rPr lang="en-GB" sz="1400" i="1" dirty="0" smtClean="0">
                <a:latin typeface="+mn-lt"/>
              </a:rPr>
              <a:t>BMJ</a:t>
            </a:r>
            <a:r>
              <a:rPr lang="en-GB" sz="1400" dirty="0" smtClean="0">
                <a:latin typeface="+mn-lt"/>
              </a:rPr>
              <a:t> 2008</a:t>
            </a:r>
            <a:endParaRPr lang="en-GB" sz="1400" dirty="0">
              <a:latin typeface="+mn-lt"/>
            </a:endParaRPr>
          </a:p>
        </p:txBody>
      </p:sp>
    </p:spTree>
    <p:extLst>
      <p:ext uri="{BB962C8B-B14F-4D97-AF65-F5344CB8AC3E}">
        <p14:creationId xmlns:p14="http://schemas.microsoft.com/office/powerpoint/2010/main" val="50228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4962"/>
            <a:ext cx="9144000" cy="1143000"/>
          </a:xfrm>
        </p:spPr>
        <p:txBody>
          <a:bodyPr/>
          <a:lstStyle/>
          <a:p>
            <a:r>
              <a:rPr lang="en-GB" dirty="0" smtClean="0">
                <a:solidFill>
                  <a:srgbClr val="C00000"/>
                </a:solidFill>
              </a:rPr>
              <a:t>UK NICE OA Guideline: reality of self-care and how to support it</a:t>
            </a:r>
            <a:endParaRPr lang="en-GB" dirty="0">
              <a:solidFill>
                <a:srgbClr val="C00000"/>
              </a:solidFill>
            </a:endParaRPr>
          </a:p>
        </p:txBody>
      </p:sp>
      <p:pic>
        <p:nvPicPr>
          <p:cNvPr id="7" name="Picture 3" descr="LTC copy"/>
          <p:cNvPicPr>
            <a:picLocks noGrp="1" noChangeAspect="1" noChangeArrowheads="1"/>
          </p:cNvPicPr>
          <p:nvPr>
            <p:ph sz="half" idx="2"/>
          </p:nvPr>
        </p:nvPicPr>
        <p:blipFill>
          <a:blip r:embed="rId3" cstate="print"/>
          <a:srcRect/>
          <a:stretch>
            <a:fillRect/>
          </a:stretch>
        </p:blipFill>
        <p:spPr>
          <a:xfrm>
            <a:off x="683568" y="2636912"/>
            <a:ext cx="7388477" cy="3312368"/>
          </a:xfrm>
        </p:spPr>
      </p:pic>
    </p:spTree>
    <p:extLst>
      <p:ext uri="{BB962C8B-B14F-4D97-AF65-F5344CB8AC3E}">
        <p14:creationId xmlns:p14="http://schemas.microsoft.com/office/powerpoint/2010/main" val="124654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884230"/>
            <a:ext cx="9144000" cy="1143000"/>
          </a:xfrm>
        </p:spPr>
        <p:txBody>
          <a:bodyPr/>
          <a:lstStyle/>
          <a:p>
            <a:r>
              <a:rPr lang="en-GB" dirty="0" smtClean="0">
                <a:solidFill>
                  <a:srgbClr val="C00000"/>
                </a:solidFill>
              </a:rPr>
              <a:t>Implementing the NICE OA Guideline</a:t>
            </a:r>
            <a:endParaRPr lang="en-GB" sz="4800" dirty="0" smtClean="0">
              <a:solidFill>
                <a:srgbClr val="C00000"/>
              </a:solidFill>
            </a:endParaRPr>
          </a:p>
        </p:txBody>
      </p:sp>
      <p:graphicFrame>
        <p:nvGraphicFramePr>
          <p:cNvPr id="4" name="Diagram 3"/>
          <p:cNvGraphicFramePr/>
          <p:nvPr>
            <p:extLst>
              <p:ext uri="{D42A27DB-BD31-4B8C-83A1-F6EECF244321}">
                <p14:modId xmlns:p14="http://schemas.microsoft.com/office/powerpoint/2010/main" val="3161291624"/>
              </p:ext>
            </p:extLst>
          </p:nvPr>
        </p:nvGraphicFramePr>
        <p:xfrm>
          <a:off x="1994568" y="1848386"/>
          <a:ext cx="6840760" cy="367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46143" y="6571559"/>
            <a:ext cx="7610417" cy="307777"/>
          </a:xfrm>
          <a:prstGeom prst="rect">
            <a:avLst/>
          </a:prstGeom>
        </p:spPr>
        <p:txBody>
          <a:bodyPr wrap="none">
            <a:spAutoFit/>
          </a:bodyPr>
          <a:lstStyle/>
          <a:p>
            <a:r>
              <a:rPr lang="en-GB" sz="1400" dirty="0" smtClean="0"/>
              <a:t>Grime</a:t>
            </a:r>
            <a:r>
              <a:rPr lang="en-GB" sz="1400" i="1" dirty="0" smtClean="0"/>
              <a:t> Health Expectations </a:t>
            </a:r>
            <a:r>
              <a:rPr lang="en-GB" sz="1400" dirty="0" smtClean="0"/>
              <a:t>2011, Dziedzic </a:t>
            </a:r>
            <a:r>
              <a:rPr lang="en-GB" sz="1400" i="1" dirty="0" smtClean="0"/>
              <a:t>Implementation Science </a:t>
            </a:r>
            <a:r>
              <a:rPr lang="en-GB" sz="1400" dirty="0" smtClean="0"/>
              <a:t>2014, Edwards </a:t>
            </a:r>
            <a:r>
              <a:rPr lang="en-GB" sz="1400" i="1" dirty="0" smtClean="0"/>
              <a:t>Rheumatology </a:t>
            </a:r>
            <a:r>
              <a:rPr lang="en-GB" sz="1400" dirty="0" smtClean="0"/>
              <a:t>2015</a:t>
            </a:r>
            <a:endParaRPr lang="en-GB" sz="1400" dirty="0"/>
          </a:p>
        </p:txBody>
      </p:sp>
      <p:sp>
        <p:nvSpPr>
          <p:cNvPr id="6" name="TextBox 5"/>
          <p:cNvSpPr txBox="1"/>
          <p:nvPr/>
        </p:nvSpPr>
        <p:spPr>
          <a:xfrm>
            <a:off x="4644008" y="5327882"/>
            <a:ext cx="3960440" cy="917079"/>
          </a:xfrm>
          <a:prstGeom prst="left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b="1" dirty="0" smtClean="0">
                <a:solidFill>
                  <a:srgbClr val="C00000"/>
                </a:solidFill>
              </a:rPr>
              <a:t>OA Template </a:t>
            </a:r>
            <a:endParaRPr lang="en-GB" sz="2400" b="1" dirty="0">
              <a:solidFill>
                <a:srgbClr val="C00000"/>
              </a:solidFill>
            </a:endParaRPr>
          </a:p>
        </p:txBody>
      </p:sp>
      <p:pic>
        <p:nvPicPr>
          <p:cNvPr id="9" name="Picture 8"/>
          <p:cNvPicPr>
            <a:picLocks noChangeAspect="1"/>
          </p:cNvPicPr>
          <p:nvPr/>
        </p:nvPicPr>
        <p:blipFill>
          <a:blip r:embed="rId8"/>
          <a:stretch>
            <a:fillRect/>
          </a:stretch>
        </p:blipFill>
        <p:spPr>
          <a:xfrm>
            <a:off x="2640822" y="4653136"/>
            <a:ext cx="1356933" cy="1918423"/>
          </a:xfrm>
          <a:prstGeom prst="rect">
            <a:avLst/>
          </a:prstGeom>
        </p:spPr>
      </p:pic>
      <p:pic>
        <p:nvPicPr>
          <p:cNvPr id="10" name="Picture 3"/>
          <p:cNvPicPr>
            <a:picLocks noChangeAspect="1" noChangeArrowheads="1"/>
          </p:cNvPicPr>
          <p:nvPr/>
        </p:nvPicPr>
        <p:blipFill>
          <a:blip r:embed="rId9" cstate="print"/>
          <a:srcRect/>
          <a:stretch>
            <a:fillRect/>
          </a:stretch>
        </p:blipFill>
        <p:spPr bwMode="auto">
          <a:xfrm>
            <a:off x="291542" y="2614738"/>
            <a:ext cx="1411484" cy="2238776"/>
          </a:xfrm>
          <a:prstGeom prst="rect">
            <a:avLst/>
          </a:prstGeom>
          <a:noFill/>
          <a:ln w="50800">
            <a:noFill/>
            <a:miter lim="800000"/>
            <a:headEnd/>
            <a:tailEnd/>
          </a:ln>
        </p:spPr>
      </p:pic>
    </p:spTree>
    <p:extLst>
      <p:ext uri="{BB962C8B-B14F-4D97-AF65-F5344CB8AC3E}">
        <p14:creationId xmlns:p14="http://schemas.microsoft.com/office/powerpoint/2010/main" val="160784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C00000"/>
                </a:solidFill>
              </a:rPr>
              <a:t>Keele</a:t>
            </a:r>
            <a:r>
              <a:rPr lang="en-GB" dirty="0" smtClean="0">
                <a:solidFill>
                  <a:srgbClr val="C00000"/>
                </a:solidFill>
              </a:rPr>
              <a:t> OA Template</a:t>
            </a:r>
            <a:endParaRPr lang="en-GB" dirty="0">
              <a:solidFill>
                <a:srgbClr val="C00000"/>
              </a:solidFill>
            </a:endParaRPr>
          </a:p>
        </p:txBody>
      </p:sp>
      <p:sp>
        <p:nvSpPr>
          <p:cNvPr id="3" name="Content Placeholder 2"/>
          <p:cNvSpPr>
            <a:spLocks noGrp="1"/>
          </p:cNvSpPr>
          <p:nvPr>
            <p:ph idx="1"/>
          </p:nvPr>
        </p:nvSpPr>
        <p:spPr>
          <a:xfrm>
            <a:off x="457200" y="1772816"/>
            <a:ext cx="8686800" cy="4824537"/>
          </a:xfrm>
        </p:spPr>
        <p:txBody>
          <a:bodyPr/>
          <a:lstStyle/>
          <a:p>
            <a:r>
              <a:rPr lang="en-GB" dirty="0" smtClean="0"/>
              <a:t>Assessment / 1</a:t>
            </a:r>
            <a:r>
              <a:rPr lang="en-GB" baseline="30000" dirty="0" smtClean="0"/>
              <a:t>st</a:t>
            </a:r>
            <a:r>
              <a:rPr lang="en-GB" dirty="0" smtClean="0"/>
              <a:t> line analgesia / exercise &amp; weight loss advice / physio referral</a:t>
            </a:r>
            <a:endParaRPr lang="en-GB" dirty="0"/>
          </a:p>
        </p:txBody>
      </p:sp>
      <p:pic>
        <p:nvPicPr>
          <p:cNvPr id="4" name="Picture 3"/>
          <p:cNvPicPr>
            <a:picLocks noChangeAspect="1"/>
          </p:cNvPicPr>
          <p:nvPr/>
        </p:nvPicPr>
        <p:blipFill>
          <a:blip r:embed="rId3"/>
          <a:stretch>
            <a:fillRect/>
          </a:stretch>
        </p:blipFill>
        <p:spPr>
          <a:xfrm>
            <a:off x="323528" y="2915816"/>
            <a:ext cx="8578317" cy="3026100"/>
          </a:xfrm>
          <a:prstGeom prst="rect">
            <a:avLst/>
          </a:prstGeom>
        </p:spPr>
      </p:pic>
      <p:sp>
        <p:nvSpPr>
          <p:cNvPr id="5" name="Rectangle 4"/>
          <p:cNvSpPr/>
          <p:nvPr/>
        </p:nvSpPr>
        <p:spPr>
          <a:xfrm>
            <a:off x="6853274" y="6550223"/>
            <a:ext cx="2309030" cy="307777"/>
          </a:xfrm>
          <a:prstGeom prst="rect">
            <a:avLst/>
          </a:prstGeom>
        </p:spPr>
        <p:txBody>
          <a:bodyPr wrap="none">
            <a:spAutoFit/>
          </a:bodyPr>
          <a:lstStyle/>
          <a:p>
            <a:r>
              <a:rPr lang="en-GB" sz="1400" dirty="0" smtClean="0"/>
              <a:t>Edwards </a:t>
            </a:r>
            <a:r>
              <a:rPr lang="en-GB" sz="1400" i="1" dirty="0" smtClean="0"/>
              <a:t>Rheumatology </a:t>
            </a:r>
            <a:r>
              <a:rPr lang="en-GB" sz="1400" dirty="0" smtClean="0"/>
              <a:t>2015</a:t>
            </a:r>
            <a:endParaRPr lang="en-GB" sz="1400" dirty="0"/>
          </a:p>
        </p:txBody>
      </p:sp>
    </p:spTree>
    <p:extLst>
      <p:ext uri="{BB962C8B-B14F-4D97-AF65-F5344CB8AC3E}">
        <p14:creationId xmlns:p14="http://schemas.microsoft.com/office/powerpoint/2010/main" val="144014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GP Consultation</a:t>
            </a:r>
            <a:endParaRPr lang="en-GB" dirty="0">
              <a:solidFill>
                <a:srgbClr val="C00000"/>
              </a:solidFill>
            </a:endParaRPr>
          </a:p>
        </p:txBody>
      </p:sp>
      <p:sp>
        <p:nvSpPr>
          <p:cNvPr id="3" name="Content Placeholder 2"/>
          <p:cNvSpPr>
            <a:spLocks noGrp="1"/>
          </p:cNvSpPr>
          <p:nvPr>
            <p:ph idx="1"/>
          </p:nvPr>
        </p:nvSpPr>
        <p:spPr/>
        <p:txBody>
          <a:bodyPr/>
          <a:lstStyle/>
          <a:p>
            <a:pPr marL="514350" indent="-514350">
              <a:buSzPct val="100000"/>
              <a:buFont typeface="+mj-lt"/>
              <a:buAutoNum type="arabicPeriod"/>
            </a:pPr>
            <a:r>
              <a:rPr lang="en-GB" dirty="0" smtClean="0"/>
              <a:t>Make, give and explain the diagnosis</a:t>
            </a:r>
          </a:p>
          <a:p>
            <a:pPr marL="514350" indent="-514350">
              <a:buSzPct val="100000"/>
              <a:buFont typeface="+mj-lt"/>
              <a:buAutoNum type="arabicPeriod"/>
            </a:pPr>
            <a:endParaRPr lang="en-GB" dirty="0" smtClean="0"/>
          </a:p>
          <a:p>
            <a:pPr marL="514350" indent="-514350">
              <a:buSzPct val="100000"/>
              <a:buFont typeface="+mj-lt"/>
              <a:buAutoNum type="arabicPeriod"/>
            </a:pPr>
            <a:r>
              <a:rPr lang="en-GB" dirty="0" smtClean="0"/>
              <a:t>Address expectations (NB pain relief)</a:t>
            </a:r>
          </a:p>
          <a:p>
            <a:pPr marL="514350" indent="-514350">
              <a:buSzPct val="100000"/>
              <a:buNone/>
            </a:pPr>
            <a:r>
              <a:rPr lang="en-GB" dirty="0" smtClean="0"/>
              <a:t> </a:t>
            </a:r>
          </a:p>
          <a:p>
            <a:pPr marL="514350" indent="-514350">
              <a:buSzPct val="100000"/>
              <a:buFont typeface="+mj-lt"/>
              <a:buAutoNum type="arabicPeriod" startAt="3"/>
            </a:pPr>
            <a:r>
              <a:rPr lang="en-GB" dirty="0" smtClean="0"/>
              <a:t>Promote and support self-management</a:t>
            </a:r>
          </a:p>
          <a:p>
            <a:pPr marL="0" indent="0">
              <a:buSzPct val="100000"/>
              <a:buNone/>
            </a:pPr>
            <a:endParaRPr lang="en-GB" dirty="0" smtClean="0"/>
          </a:p>
          <a:p>
            <a:pPr marL="514350" indent="-514350">
              <a:buSzPct val="100000"/>
              <a:buFont typeface="+mj-lt"/>
              <a:buAutoNum type="arabicPeriod" startAt="3"/>
            </a:pPr>
            <a:endParaRPr lang="en-GB" dirty="0"/>
          </a:p>
        </p:txBody>
      </p:sp>
      <p:sp>
        <p:nvSpPr>
          <p:cNvPr id="4" name="TextBox 3"/>
          <p:cNvSpPr txBox="1"/>
          <p:nvPr/>
        </p:nvSpPr>
        <p:spPr>
          <a:xfrm>
            <a:off x="5471305" y="6550223"/>
            <a:ext cx="3663503" cy="307777"/>
          </a:xfrm>
          <a:prstGeom prst="rect">
            <a:avLst/>
          </a:prstGeom>
          <a:noFill/>
        </p:spPr>
        <p:txBody>
          <a:bodyPr wrap="none" rtlCol="0">
            <a:spAutoFit/>
          </a:bodyPr>
          <a:lstStyle/>
          <a:p>
            <a:r>
              <a:rPr lang="en-GB" sz="1400" dirty="0" smtClean="0"/>
              <a:t>Porcheret  </a:t>
            </a:r>
            <a:r>
              <a:rPr lang="en-GB" sz="1400" i="1" dirty="0" smtClean="0"/>
              <a:t>BMC Musculoskeletal Disorders </a:t>
            </a:r>
            <a:r>
              <a:rPr lang="en-GB" sz="1400" dirty="0" smtClean="0"/>
              <a:t>2013</a:t>
            </a:r>
            <a:endParaRPr lang="en-GB" sz="1400" dirty="0"/>
          </a:p>
        </p:txBody>
      </p:sp>
    </p:spTree>
    <p:extLst>
      <p:ext uri="{BB962C8B-B14F-4D97-AF65-F5344CB8AC3E}">
        <p14:creationId xmlns:p14="http://schemas.microsoft.com/office/powerpoint/2010/main" val="1901394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08112"/>
          </a:xfrm>
        </p:spPr>
        <p:txBody>
          <a:bodyPr/>
          <a:lstStyle/>
          <a:p>
            <a:r>
              <a:rPr lang="en-GB" dirty="0" smtClean="0">
                <a:solidFill>
                  <a:srgbClr val="C00000"/>
                </a:solidFill>
              </a:rPr>
              <a:t>Practice nurse role</a:t>
            </a:r>
            <a:endParaRPr lang="en-GB" dirty="0">
              <a:solidFill>
                <a:srgbClr val="C00000"/>
              </a:solidFill>
            </a:endParaRPr>
          </a:p>
        </p:txBody>
      </p:sp>
      <p:sp>
        <p:nvSpPr>
          <p:cNvPr id="3" name="Content Placeholder 2"/>
          <p:cNvSpPr>
            <a:spLocks noGrp="1"/>
          </p:cNvSpPr>
          <p:nvPr>
            <p:ph idx="1"/>
          </p:nvPr>
        </p:nvSpPr>
        <p:spPr>
          <a:xfrm>
            <a:off x="457200" y="1700808"/>
            <a:ext cx="8229600" cy="4896545"/>
          </a:xfrm>
        </p:spPr>
        <p:txBody>
          <a:bodyPr/>
          <a:lstStyle/>
          <a:p>
            <a:r>
              <a:rPr lang="en-GB" sz="2800" dirty="0" smtClean="0"/>
              <a:t>Listen to patient’s story and assess:</a:t>
            </a:r>
          </a:p>
          <a:p>
            <a:pPr lvl="1"/>
            <a:r>
              <a:rPr lang="en-GB" sz="2400" dirty="0" smtClean="0"/>
              <a:t>Impact of joint symptoms</a:t>
            </a:r>
          </a:p>
          <a:p>
            <a:pPr lvl="1"/>
            <a:r>
              <a:rPr lang="en-GB" sz="2400" dirty="0" smtClean="0"/>
              <a:t>Ideas/health beliefs, concerns, expectations</a:t>
            </a:r>
          </a:p>
          <a:p>
            <a:r>
              <a:rPr lang="en-GB" sz="2800" dirty="0" smtClean="0"/>
              <a:t>Further explain diagnosis of OA</a:t>
            </a:r>
          </a:p>
          <a:p>
            <a:pPr lvl="1"/>
            <a:r>
              <a:rPr lang="en-GB" sz="2400" dirty="0" smtClean="0"/>
              <a:t>Correct unhelpful beliefs</a:t>
            </a:r>
          </a:p>
          <a:p>
            <a:r>
              <a:rPr lang="en-GB" sz="2800" dirty="0" smtClean="0"/>
              <a:t>Support self-management:</a:t>
            </a:r>
          </a:p>
          <a:p>
            <a:pPr lvl="1"/>
            <a:r>
              <a:rPr lang="en-GB" sz="2400" dirty="0" smtClean="0"/>
              <a:t>Activity and exercise – set realistic goals</a:t>
            </a:r>
          </a:p>
          <a:p>
            <a:pPr lvl="1"/>
            <a:r>
              <a:rPr lang="en-GB" sz="2400" dirty="0" smtClean="0"/>
              <a:t>Weight management – help motivate action</a:t>
            </a:r>
          </a:p>
          <a:p>
            <a:pPr lvl="1"/>
            <a:r>
              <a:rPr lang="en-GB" sz="2400" dirty="0" smtClean="0"/>
              <a:t>Simple analgesia</a:t>
            </a:r>
          </a:p>
          <a:p>
            <a:pPr lvl="1"/>
            <a:r>
              <a:rPr lang="en-GB" sz="2400" dirty="0" smtClean="0"/>
              <a:t>Signpost external resources</a:t>
            </a:r>
          </a:p>
          <a:p>
            <a:pPr lvl="1"/>
            <a:endParaRPr lang="en-GB" dirty="0"/>
          </a:p>
        </p:txBody>
      </p:sp>
    </p:spTree>
    <p:extLst>
      <p:ext uri="{BB962C8B-B14F-4D97-AF65-F5344CB8AC3E}">
        <p14:creationId xmlns:p14="http://schemas.microsoft.com/office/powerpoint/2010/main" val="4026180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Practice nurse training</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eLearning resource from ARUK/RCGP</a:t>
            </a:r>
          </a:p>
          <a:p>
            <a:r>
              <a:rPr lang="en-GB" dirty="0" smtClean="0"/>
              <a:t>Workshop 1</a:t>
            </a:r>
          </a:p>
          <a:p>
            <a:pPr lvl="1"/>
            <a:r>
              <a:rPr lang="en-GB" dirty="0" smtClean="0"/>
              <a:t>Background information</a:t>
            </a:r>
          </a:p>
          <a:p>
            <a:pPr lvl="1"/>
            <a:r>
              <a:rPr lang="en-GB" dirty="0" smtClean="0"/>
              <a:t>How to help a patient with OA</a:t>
            </a:r>
          </a:p>
          <a:p>
            <a:r>
              <a:rPr lang="en-GB" dirty="0" smtClean="0"/>
              <a:t>Workshop 2 </a:t>
            </a:r>
          </a:p>
          <a:p>
            <a:pPr lvl="1"/>
            <a:r>
              <a:rPr lang="en-GB" dirty="0" smtClean="0"/>
              <a:t>Advising on activity and exercises</a:t>
            </a:r>
          </a:p>
          <a:p>
            <a:pPr lvl="1"/>
            <a:r>
              <a:rPr lang="en-GB" dirty="0" smtClean="0"/>
              <a:t>Consulting with patients – practical exercises</a:t>
            </a:r>
            <a:endParaRPr lang="en-GB" dirty="0"/>
          </a:p>
        </p:txBody>
      </p:sp>
    </p:spTree>
    <p:extLst>
      <p:ext uri="{BB962C8B-B14F-4D97-AF65-F5344CB8AC3E}">
        <p14:creationId xmlns:p14="http://schemas.microsoft.com/office/powerpoint/2010/main" val="847776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680"/>
            <a:ext cx="4248472" cy="2002520"/>
          </a:xfrm>
        </p:spPr>
        <p:txBody>
          <a:bodyPr/>
          <a:lstStyle/>
          <a:p>
            <a:pPr algn="l"/>
            <a:r>
              <a:rPr lang="en-GB" sz="3200" smtClean="0">
                <a:solidFill>
                  <a:srgbClr val="C00000"/>
                </a:solidFill>
              </a:rPr>
              <a:t>The JIGSAW pilot</a:t>
            </a:r>
            <a:r>
              <a:rPr lang="en-GB" sz="3200" dirty="0" smtClean="0">
                <a:solidFill>
                  <a:srgbClr val="C00000"/>
                </a:solidFill>
              </a:rPr>
              <a:t>: Much Wenlock and Cressage Medical Practice</a:t>
            </a:r>
            <a:endParaRPr lang="en-GB" sz="3200" dirty="0">
              <a:solidFill>
                <a:srgbClr val="C00000"/>
              </a:solidFill>
            </a:endParaRPr>
          </a:p>
        </p:txBody>
      </p:sp>
      <p:sp>
        <p:nvSpPr>
          <p:cNvPr id="4" name="Content Placeholder 3"/>
          <p:cNvSpPr>
            <a:spLocks noGrp="1"/>
          </p:cNvSpPr>
          <p:nvPr>
            <p:ph idx="1"/>
          </p:nvPr>
        </p:nvSpPr>
        <p:spPr>
          <a:xfrm>
            <a:off x="457200" y="2209793"/>
            <a:ext cx="8686800" cy="4387560"/>
          </a:xfrm>
        </p:spPr>
        <p:txBody>
          <a:bodyPr/>
          <a:lstStyle/>
          <a:p>
            <a:r>
              <a:rPr lang="en-GB" sz="2800" dirty="0" smtClean="0"/>
              <a:t>8000 patients, 7 GPs, 3 practice nurses</a:t>
            </a:r>
          </a:p>
          <a:p>
            <a:r>
              <a:rPr lang="en-GB" sz="2800" dirty="0" smtClean="0"/>
              <a:t>Practice Nurse OA “clinic” </a:t>
            </a:r>
          </a:p>
          <a:p>
            <a:pPr lvl="1"/>
            <a:r>
              <a:rPr lang="en-GB" sz="2400" dirty="0" smtClean="0"/>
              <a:t>61 patients over 21 months (3/month)</a:t>
            </a:r>
          </a:p>
          <a:p>
            <a:pPr lvl="1"/>
            <a:r>
              <a:rPr lang="en-GB" sz="2400" dirty="0" smtClean="0"/>
              <a:t>36 one appt., 19 two </a:t>
            </a:r>
            <a:r>
              <a:rPr lang="en-GB" sz="2400" dirty="0" err="1" smtClean="0"/>
              <a:t>appts</a:t>
            </a:r>
            <a:r>
              <a:rPr lang="en-GB" sz="2400" dirty="0" smtClean="0"/>
              <a:t>., 6 three </a:t>
            </a:r>
            <a:r>
              <a:rPr lang="en-GB" sz="2400" dirty="0" err="1" smtClean="0"/>
              <a:t>appts</a:t>
            </a:r>
            <a:r>
              <a:rPr lang="en-GB" sz="2400" dirty="0" smtClean="0"/>
              <a:t>.</a:t>
            </a:r>
          </a:p>
          <a:p>
            <a:pPr lvl="1"/>
            <a:r>
              <a:rPr lang="en-GB" sz="2400" dirty="0" smtClean="0"/>
              <a:t>Five orthopaedic referrals for consideration of arthroplasty</a:t>
            </a:r>
          </a:p>
          <a:p>
            <a:r>
              <a:rPr lang="en-GB" sz="2800" dirty="0" smtClean="0"/>
              <a:t>Typical 1</a:t>
            </a:r>
            <a:r>
              <a:rPr lang="en-GB" sz="2800" baseline="30000" dirty="0" smtClean="0"/>
              <a:t>st</a:t>
            </a:r>
            <a:r>
              <a:rPr lang="en-GB" sz="2800" dirty="0" smtClean="0"/>
              <a:t> appt. with nurse </a:t>
            </a:r>
            <a:r>
              <a:rPr lang="en-GB" sz="2400" dirty="0" smtClean="0"/>
              <a:t>(20-30 mins)</a:t>
            </a:r>
          </a:p>
          <a:p>
            <a:pPr lvl="1"/>
            <a:r>
              <a:rPr lang="en-GB" sz="2400" dirty="0" smtClean="0"/>
              <a:t>ASK about: OA understanding / what tried / impact on ADLs</a:t>
            </a:r>
          </a:p>
          <a:p>
            <a:pPr lvl="1"/>
            <a:r>
              <a:rPr lang="en-GB" sz="2400" dirty="0" smtClean="0"/>
              <a:t>ADVISE about: analgesia / exercise / wt. loss</a:t>
            </a:r>
          </a:p>
          <a:p>
            <a:pPr lvl="1"/>
            <a:r>
              <a:rPr lang="en-GB" sz="2400" dirty="0" smtClean="0"/>
              <a:t>GIVE: Keele OA Guidebook / ARUK “Keep Moving” leaflet</a:t>
            </a:r>
          </a:p>
          <a:p>
            <a:endParaRPr lang="en-GB" sz="2400" dirty="0"/>
          </a:p>
        </p:txBody>
      </p:sp>
      <p:pic>
        <p:nvPicPr>
          <p:cNvPr id="3" name="Picture 2"/>
          <p:cNvPicPr>
            <a:picLocks noChangeAspect="1"/>
          </p:cNvPicPr>
          <p:nvPr/>
        </p:nvPicPr>
        <p:blipFill>
          <a:blip r:embed="rId3"/>
          <a:stretch>
            <a:fillRect/>
          </a:stretch>
        </p:blipFill>
        <p:spPr>
          <a:xfrm>
            <a:off x="4499992" y="116632"/>
            <a:ext cx="2742907" cy="1872208"/>
          </a:xfrm>
          <a:prstGeom prst="rect">
            <a:avLst/>
          </a:prstGeom>
        </p:spPr>
      </p:pic>
    </p:spTree>
    <p:extLst>
      <p:ext uri="{BB962C8B-B14F-4D97-AF65-F5344CB8AC3E}">
        <p14:creationId xmlns:p14="http://schemas.microsoft.com/office/powerpoint/2010/main" val="171533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JIGSAW Project aims to:</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Implement NICE OA Guideline more uniformly</a:t>
            </a:r>
          </a:p>
          <a:p>
            <a:pPr lvl="1"/>
            <a:r>
              <a:rPr lang="en-GB" dirty="0" smtClean="0"/>
              <a:t>Involve practice nurses and others more in OA care</a:t>
            </a:r>
          </a:p>
          <a:p>
            <a:pPr lvl="1"/>
            <a:r>
              <a:rPr lang="en-GB" dirty="0" smtClean="0"/>
              <a:t>Enable and support self-management by patients</a:t>
            </a:r>
          </a:p>
          <a:p>
            <a:r>
              <a:rPr lang="en-GB" dirty="0" smtClean="0"/>
              <a:t>Reduce GP workload for OA</a:t>
            </a:r>
          </a:p>
          <a:p>
            <a:r>
              <a:rPr lang="en-GB" dirty="0" smtClean="0"/>
              <a:t>Rationalise orthopaedic referrals for OA</a:t>
            </a:r>
          </a:p>
          <a:p>
            <a:pPr lvl="1"/>
            <a:r>
              <a:rPr lang="en-GB" dirty="0" smtClean="0"/>
              <a:t>Appropriate patients and timing</a:t>
            </a:r>
          </a:p>
          <a:p>
            <a:pPr lvl="1"/>
            <a:r>
              <a:rPr lang="en-GB" dirty="0" smtClean="0"/>
              <a:t>Better prepared for better outcomes</a:t>
            </a:r>
          </a:p>
          <a:p>
            <a:endParaRPr lang="en-GB" dirty="0"/>
          </a:p>
        </p:txBody>
      </p:sp>
    </p:spTree>
    <p:extLst>
      <p:ext uri="{BB962C8B-B14F-4D97-AF65-F5344CB8AC3E}">
        <p14:creationId xmlns:p14="http://schemas.microsoft.com/office/powerpoint/2010/main" val="421586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The rationale</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Epidemiology</a:t>
            </a:r>
          </a:p>
          <a:p>
            <a:r>
              <a:rPr lang="en-GB" dirty="0" smtClean="0"/>
              <a:t>Natural history</a:t>
            </a:r>
          </a:p>
          <a:p>
            <a:r>
              <a:rPr lang="en-GB" dirty="0" smtClean="0"/>
              <a:t>Impact on patients’ lives</a:t>
            </a:r>
          </a:p>
          <a:p>
            <a:r>
              <a:rPr lang="en-GB" dirty="0" smtClean="0"/>
              <a:t>Impact on other long-term conditions</a:t>
            </a:r>
          </a:p>
          <a:p>
            <a:r>
              <a:rPr lang="en-GB" dirty="0" smtClean="0"/>
              <a:t>Impact on NHS</a:t>
            </a:r>
          </a:p>
          <a:p>
            <a:r>
              <a:rPr lang="en-GB" dirty="0" smtClean="0"/>
              <a:t>Lack of systematic management approach</a:t>
            </a:r>
            <a:endParaRPr lang="en-GB" dirty="0"/>
          </a:p>
        </p:txBody>
      </p:sp>
    </p:spTree>
    <p:extLst>
      <p:ext uri="{BB962C8B-B14F-4D97-AF65-F5344CB8AC3E}">
        <p14:creationId xmlns:p14="http://schemas.microsoft.com/office/powerpoint/2010/main" val="136110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 OA is highly prevalent </a:t>
            </a:r>
            <a:endParaRPr lang="en-GB" dirty="0">
              <a:solidFill>
                <a:srgbClr val="C00000"/>
              </a:solidFill>
            </a:endParaRPr>
          </a:p>
        </p:txBody>
      </p:sp>
      <p:sp>
        <p:nvSpPr>
          <p:cNvPr id="4" name="Content Placeholder 2"/>
          <p:cNvSpPr>
            <a:spLocks noGrp="1"/>
          </p:cNvSpPr>
          <p:nvPr>
            <p:ph idx="1"/>
          </p:nvPr>
        </p:nvSpPr>
        <p:spPr>
          <a:xfrm>
            <a:off x="483133" y="2013274"/>
            <a:ext cx="8229600" cy="4387560"/>
          </a:xfrm>
        </p:spPr>
        <p:txBody>
          <a:bodyPr/>
          <a:lstStyle/>
          <a:p>
            <a:pPr marL="0" indent="0">
              <a:spcAft>
                <a:spcPts val="2400"/>
              </a:spcAft>
              <a:buNone/>
            </a:pPr>
            <a:r>
              <a:rPr lang="en-GB" dirty="0" smtClean="0">
                <a:solidFill>
                  <a:srgbClr val="C00000"/>
                </a:solidFill>
              </a:rPr>
              <a:t>In a practice with 10, 000 patients</a:t>
            </a:r>
          </a:p>
          <a:p>
            <a:pPr>
              <a:spcAft>
                <a:spcPts val="2400"/>
              </a:spcAft>
            </a:pPr>
            <a:r>
              <a:rPr lang="en-GB" dirty="0">
                <a:solidFill>
                  <a:srgbClr val="C00000"/>
                </a:solidFill>
              </a:rPr>
              <a:t>2080</a:t>
            </a:r>
            <a:r>
              <a:rPr lang="en-GB" dirty="0"/>
              <a:t> </a:t>
            </a:r>
            <a:r>
              <a:rPr lang="en-GB" sz="2400" dirty="0" smtClean="0"/>
              <a:t>older people (45y+) report </a:t>
            </a:r>
            <a:r>
              <a:rPr lang="en-GB" sz="2400" dirty="0"/>
              <a:t>joint pain </a:t>
            </a:r>
            <a:r>
              <a:rPr lang="en-GB" sz="1800" dirty="0"/>
              <a:t>(knee / hip / hand / foot)</a:t>
            </a:r>
            <a:r>
              <a:rPr lang="en-GB" sz="2400" dirty="0"/>
              <a:t> for three months or more in last year</a:t>
            </a:r>
            <a:r>
              <a:rPr lang="en-GB" sz="2400" baseline="30000" dirty="0"/>
              <a:t>3</a:t>
            </a:r>
            <a:endParaRPr lang="en-GB" sz="2400" dirty="0"/>
          </a:p>
          <a:p>
            <a:pPr>
              <a:spcAft>
                <a:spcPts val="2400"/>
              </a:spcAft>
            </a:pPr>
            <a:r>
              <a:rPr lang="en-GB" dirty="0">
                <a:solidFill>
                  <a:srgbClr val="C00000"/>
                </a:solidFill>
              </a:rPr>
              <a:t>1550</a:t>
            </a:r>
            <a:r>
              <a:rPr lang="en-GB" dirty="0"/>
              <a:t> </a:t>
            </a:r>
            <a:r>
              <a:rPr lang="en-GB" sz="2400" dirty="0"/>
              <a:t>people consult for OA over seven </a:t>
            </a:r>
            <a:r>
              <a:rPr lang="en-GB" sz="2400" dirty="0" smtClean="0"/>
              <a:t>year period</a:t>
            </a:r>
            <a:r>
              <a:rPr lang="en-GB" baseline="30000" dirty="0" smtClean="0"/>
              <a:t>2</a:t>
            </a:r>
            <a:endParaRPr lang="en-GB" dirty="0"/>
          </a:p>
          <a:p>
            <a:pPr>
              <a:spcAft>
                <a:spcPts val="2400"/>
              </a:spcAft>
            </a:pPr>
            <a:r>
              <a:rPr lang="en-GB" dirty="0">
                <a:solidFill>
                  <a:srgbClr val="C00000"/>
                </a:solidFill>
              </a:rPr>
              <a:t>490</a:t>
            </a:r>
            <a:r>
              <a:rPr lang="en-GB" dirty="0"/>
              <a:t> </a:t>
            </a:r>
            <a:r>
              <a:rPr lang="en-GB" sz="2400" dirty="0"/>
              <a:t>people consult for OA per year</a:t>
            </a:r>
            <a:r>
              <a:rPr lang="en-GB" sz="2400" baseline="30000" dirty="0"/>
              <a:t>2</a:t>
            </a:r>
            <a:r>
              <a:rPr lang="en-GB" sz="2400" dirty="0"/>
              <a:t> </a:t>
            </a:r>
          </a:p>
          <a:p>
            <a:pPr>
              <a:spcAft>
                <a:spcPts val="2400"/>
              </a:spcAft>
            </a:pPr>
            <a:r>
              <a:rPr lang="en-GB" dirty="0" smtClean="0">
                <a:solidFill>
                  <a:srgbClr val="C00000"/>
                </a:solidFill>
              </a:rPr>
              <a:t>160</a:t>
            </a:r>
            <a:r>
              <a:rPr lang="en-GB" dirty="0" smtClean="0"/>
              <a:t> </a:t>
            </a:r>
            <a:r>
              <a:rPr lang="en-GB" sz="2400" dirty="0" smtClean="0"/>
              <a:t>people have had a hip/knee replacement</a:t>
            </a:r>
            <a:r>
              <a:rPr lang="en-GB" sz="2400" baseline="30000" dirty="0" smtClean="0"/>
              <a:t>1</a:t>
            </a:r>
            <a:endParaRPr lang="en-GB" dirty="0" smtClean="0"/>
          </a:p>
        </p:txBody>
      </p:sp>
      <p:sp>
        <p:nvSpPr>
          <p:cNvPr id="5" name="TextBox 4"/>
          <p:cNvSpPr txBox="1"/>
          <p:nvPr/>
        </p:nvSpPr>
        <p:spPr>
          <a:xfrm>
            <a:off x="2303241" y="6550223"/>
            <a:ext cx="6840759" cy="307777"/>
          </a:xfrm>
          <a:prstGeom prst="rect">
            <a:avLst/>
          </a:prstGeom>
          <a:noFill/>
        </p:spPr>
        <p:txBody>
          <a:bodyPr wrap="square" rtlCol="0">
            <a:spAutoFit/>
          </a:bodyPr>
          <a:lstStyle/>
          <a:p>
            <a:r>
              <a:rPr lang="en-GB" sz="1400" dirty="0" smtClean="0">
                <a:solidFill>
                  <a:prstClr val="black"/>
                </a:solidFill>
              </a:rPr>
              <a:t>1- Steel </a:t>
            </a:r>
            <a:r>
              <a:rPr lang="en-GB" sz="1400" i="1" dirty="0">
                <a:solidFill>
                  <a:prstClr val="black"/>
                </a:solidFill>
              </a:rPr>
              <a:t>Rheumatology </a:t>
            </a:r>
            <a:r>
              <a:rPr lang="en-GB" sz="1400" dirty="0" smtClean="0">
                <a:solidFill>
                  <a:prstClr val="black"/>
                </a:solidFill>
              </a:rPr>
              <a:t>2006, 2- Jordan </a:t>
            </a:r>
            <a:r>
              <a:rPr lang="en-GB" sz="1400" i="1" dirty="0">
                <a:solidFill>
                  <a:prstClr val="black"/>
                </a:solidFill>
              </a:rPr>
              <a:t>Ann Rheum Dis </a:t>
            </a:r>
            <a:r>
              <a:rPr lang="en-GB" sz="1400" dirty="0" smtClean="0">
                <a:solidFill>
                  <a:prstClr val="black"/>
                </a:solidFill>
              </a:rPr>
              <a:t>2012, 3-Thomas </a:t>
            </a:r>
            <a:r>
              <a:rPr lang="en-GB" sz="1400" i="1" dirty="0" smtClean="0">
                <a:solidFill>
                  <a:prstClr val="black"/>
                </a:solidFill>
              </a:rPr>
              <a:t>Rheumatology </a:t>
            </a:r>
            <a:r>
              <a:rPr lang="en-GB" sz="1400" dirty="0" smtClean="0">
                <a:solidFill>
                  <a:prstClr val="black"/>
                </a:solidFill>
              </a:rPr>
              <a:t>2014</a:t>
            </a:r>
            <a:endParaRPr lang="en-GB" sz="1400" dirty="0">
              <a:solidFill>
                <a:prstClr val="black"/>
              </a:solidFill>
            </a:endParaRPr>
          </a:p>
        </p:txBody>
      </p:sp>
    </p:spTree>
    <p:extLst>
      <p:ext uri="{BB962C8B-B14F-4D97-AF65-F5344CB8AC3E}">
        <p14:creationId xmlns:p14="http://schemas.microsoft.com/office/powerpoint/2010/main" val="398973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5840"/>
            <a:ext cx="9144000" cy="1143000"/>
          </a:xfrm>
        </p:spPr>
        <p:txBody>
          <a:bodyPr/>
          <a:lstStyle/>
          <a:p>
            <a:r>
              <a:rPr lang="en-GB" sz="3600" dirty="0" smtClean="0">
                <a:solidFill>
                  <a:srgbClr val="C00000"/>
                </a:solidFill>
              </a:rPr>
              <a:t>OA is a long term condition - </a:t>
            </a:r>
            <a:r>
              <a:rPr lang="en-GB" sz="2800" dirty="0">
                <a:solidFill>
                  <a:srgbClr val="C00000"/>
                </a:solidFill>
              </a:rPr>
              <a:t/>
            </a:r>
            <a:br>
              <a:rPr lang="en-GB" sz="2800" dirty="0">
                <a:solidFill>
                  <a:srgbClr val="C00000"/>
                </a:solidFill>
              </a:rPr>
            </a:br>
            <a:r>
              <a:rPr lang="en-GB" sz="3600" dirty="0">
                <a:solidFill>
                  <a:srgbClr val="C00000"/>
                </a:solidFill>
              </a:rPr>
              <a:t>not inevitably progressive</a:t>
            </a:r>
          </a:p>
        </p:txBody>
      </p:sp>
      <p:grpSp>
        <p:nvGrpSpPr>
          <p:cNvPr id="4" name="Group 3"/>
          <p:cNvGrpSpPr/>
          <p:nvPr/>
        </p:nvGrpSpPr>
        <p:grpSpPr>
          <a:xfrm>
            <a:off x="450762" y="2415054"/>
            <a:ext cx="8497491" cy="4433865"/>
            <a:chOff x="395288" y="1557339"/>
            <a:chExt cx="8497491" cy="4433865"/>
          </a:xfrm>
        </p:grpSpPr>
        <p:grpSp>
          <p:nvGrpSpPr>
            <p:cNvPr id="5" name="Group 5"/>
            <p:cNvGrpSpPr>
              <a:grpSpLocks/>
            </p:cNvGrpSpPr>
            <p:nvPr/>
          </p:nvGrpSpPr>
          <p:grpSpPr bwMode="auto">
            <a:xfrm>
              <a:off x="395288" y="2565401"/>
              <a:ext cx="8497491" cy="3425803"/>
              <a:chOff x="323528" y="3171746"/>
              <a:chExt cx="8424936" cy="3425584"/>
            </a:xfrm>
          </p:grpSpPr>
          <p:pic>
            <p:nvPicPr>
              <p:cNvPr id="11" name="Picture 7"/>
              <p:cNvPicPr>
                <a:picLocks noChangeAspect="1" noChangeArrowheads="1"/>
              </p:cNvPicPr>
              <p:nvPr/>
            </p:nvPicPr>
            <p:blipFill>
              <a:blip r:embed="rId3"/>
              <a:srcRect/>
              <a:stretch>
                <a:fillRect/>
              </a:stretch>
            </p:blipFill>
            <p:spPr bwMode="auto">
              <a:xfrm>
                <a:off x="323528" y="3171746"/>
                <a:ext cx="8424936" cy="3168352"/>
              </a:xfrm>
              <a:prstGeom prst="rect">
                <a:avLst/>
              </a:prstGeom>
              <a:noFill/>
              <a:ln w="9525">
                <a:noFill/>
                <a:miter lim="800000"/>
                <a:headEnd/>
                <a:tailEnd/>
              </a:ln>
            </p:spPr>
          </p:pic>
          <p:sp>
            <p:nvSpPr>
              <p:cNvPr id="12" name="TextBox 4"/>
              <p:cNvSpPr txBox="1">
                <a:spLocks noChangeArrowheads="1"/>
              </p:cNvSpPr>
              <p:nvPr/>
            </p:nvSpPr>
            <p:spPr bwMode="auto">
              <a:xfrm>
                <a:off x="3419872" y="6258798"/>
                <a:ext cx="2592873" cy="338532"/>
              </a:xfrm>
              <a:prstGeom prst="rect">
                <a:avLst/>
              </a:prstGeom>
              <a:noFill/>
              <a:ln w="9525">
                <a:noFill/>
                <a:miter lim="800000"/>
                <a:headEnd/>
                <a:tailEnd/>
              </a:ln>
            </p:spPr>
            <p:txBody>
              <a:bodyPr wrap="none">
                <a:spAutoFit/>
              </a:bodyPr>
              <a:lstStyle/>
              <a:p>
                <a:r>
                  <a:rPr lang="en-GB" sz="1600">
                    <a:solidFill>
                      <a:prstClr val="black"/>
                    </a:solidFill>
                  </a:rPr>
                  <a:t>Time (in years) since baseline</a:t>
                </a:r>
              </a:p>
            </p:txBody>
          </p:sp>
          <p:sp>
            <p:nvSpPr>
              <p:cNvPr id="13" name="TextBox 11"/>
              <p:cNvSpPr txBox="1">
                <a:spLocks noChangeArrowheads="1"/>
              </p:cNvSpPr>
              <p:nvPr/>
            </p:nvSpPr>
            <p:spPr bwMode="auto">
              <a:xfrm rot="16200000">
                <a:off x="-419020" y="4562586"/>
                <a:ext cx="1854428" cy="335663"/>
              </a:xfrm>
              <a:prstGeom prst="rect">
                <a:avLst/>
              </a:prstGeom>
              <a:noFill/>
              <a:ln w="9525">
                <a:noFill/>
                <a:miter lim="800000"/>
                <a:headEnd/>
                <a:tailEnd/>
              </a:ln>
            </p:spPr>
            <p:txBody>
              <a:bodyPr wrap="none">
                <a:spAutoFit/>
              </a:bodyPr>
              <a:lstStyle/>
              <a:p>
                <a:r>
                  <a:rPr lang="en-GB" sz="1600">
                    <a:solidFill>
                      <a:prstClr val="black"/>
                    </a:solidFill>
                  </a:rPr>
                  <a:t>WOMAC pain (0-20)</a:t>
                </a:r>
              </a:p>
            </p:txBody>
          </p:sp>
        </p:grpSp>
        <p:sp>
          <p:nvSpPr>
            <p:cNvPr id="6" name="TextBox 6"/>
            <p:cNvSpPr txBox="1">
              <a:spLocks noChangeArrowheads="1"/>
            </p:cNvSpPr>
            <p:nvPr/>
          </p:nvSpPr>
          <p:spPr bwMode="auto">
            <a:xfrm>
              <a:off x="971551" y="1557339"/>
              <a:ext cx="1641872" cy="1076325"/>
            </a:xfrm>
            <a:prstGeom prst="rect">
              <a:avLst/>
            </a:prstGeom>
            <a:noFill/>
            <a:ln w="9525">
              <a:noFill/>
              <a:miter lim="800000"/>
              <a:headEnd/>
              <a:tailEnd/>
            </a:ln>
          </p:spPr>
          <p:txBody>
            <a:bodyPr>
              <a:spAutoFit/>
            </a:bodyPr>
            <a:lstStyle/>
            <a:p>
              <a:pPr algn="ctr"/>
              <a:r>
                <a:rPr lang="en-GB" sz="1600" dirty="0">
                  <a:solidFill>
                    <a:prstClr val="black"/>
                  </a:solidFill>
                </a:rPr>
                <a:t>Mild, </a:t>
              </a:r>
            </a:p>
            <a:p>
              <a:pPr algn="ctr"/>
              <a:r>
                <a:rPr lang="en-GB" sz="1600" dirty="0">
                  <a:solidFill>
                    <a:prstClr val="black"/>
                  </a:solidFill>
                </a:rPr>
                <a:t>non-progressive</a:t>
              </a:r>
            </a:p>
            <a:p>
              <a:pPr algn="ctr"/>
              <a:endParaRPr lang="en-GB" sz="1600" dirty="0">
                <a:solidFill>
                  <a:prstClr val="black"/>
                </a:solidFill>
              </a:endParaRPr>
            </a:p>
            <a:p>
              <a:pPr algn="ctr"/>
              <a:r>
                <a:rPr lang="en-GB" sz="1600" dirty="0">
                  <a:solidFill>
                    <a:prstClr val="black"/>
                  </a:solidFill>
                </a:rPr>
                <a:t>N = 208</a:t>
              </a:r>
            </a:p>
          </p:txBody>
        </p:sp>
        <p:sp>
          <p:nvSpPr>
            <p:cNvPr id="7" name="TextBox 14"/>
            <p:cNvSpPr txBox="1">
              <a:spLocks noChangeArrowheads="1"/>
            </p:cNvSpPr>
            <p:nvPr/>
          </p:nvSpPr>
          <p:spPr bwMode="auto">
            <a:xfrm>
              <a:off x="4283542" y="1557339"/>
              <a:ext cx="1011495" cy="1077218"/>
            </a:xfrm>
            <a:prstGeom prst="rect">
              <a:avLst/>
            </a:prstGeom>
            <a:noFill/>
            <a:ln w="9525">
              <a:noFill/>
              <a:miter lim="800000"/>
              <a:headEnd/>
              <a:tailEnd/>
            </a:ln>
          </p:spPr>
          <p:txBody>
            <a:bodyPr wrap="none">
              <a:spAutoFit/>
            </a:bodyPr>
            <a:lstStyle/>
            <a:p>
              <a:pPr algn="ctr"/>
              <a:r>
                <a:rPr lang="en-GB" sz="1600" dirty="0">
                  <a:solidFill>
                    <a:prstClr val="black"/>
                  </a:solidFill>
                </a:rPr>
                <a:t>Moderate</a:t>
              </a:r>
            </a:p>
            <a:p>
              <a:pPr algn="ctr"/>
              <a:endParaRPr lang="en-GB" sz="1600" dirty="0">
                <a:solidFill>
                  <a:prstClr val="black"/>
                </a:solidFill>
              </a:endParaRPr>
            </a:p>
            <a:p>
              <a:pPr algn="ctr"/>
              <a:endParaRPr lang="en-GB" sz="1600" dirty="0">
                <a:solidFill>
                  <a:prstClr val="black"/>
                </a:solidFill>
              </a:endParaRPr>
            </a:p>
            <a:p>
              <a:pPr algn="ctr"/>
              <a:r>
                <a:rPr lang="en-GB" sz="1600" dirty="0">
                  <a:solidFill>
                    <a:prstClr val="black"/>
                  </a:solidFill>
                </a:rPr>
                <a:t>N = 137</a:t>
              </a:r>
            </a:p>
          </p:txBody>
        </p:sp>
        <p:sp>
          <p:nvSpPr>
            <p:cNvPr id="8" name="TextBox 15"/>
            <p:cNvSpPr txBox="1">
              <a:spLocks noChangeArrowheads="1"/>
            </p:cNvSpPr>
            <p:nvPr/>
          </p:nvSpPr>
          <p:spPr bwMode="auto">
            <a:xfrm>
              <a:off x="5796308" y="1557339"/>
              <a:ext cx="1026820" cy="1077218"/>
            </a:xfrm>
            <a:prstGeom prst="rect">
              <a:avLst/>
            </a:prstGeom>
            <a:noFill/>
            <a:ln w="9525">
              <a:noFill/>
              <a:miter lim="800000"/>
              <a:headEnd/>
              <a:tailEnd/>
            </a:ln>
          </p:spPr>
          <p:txBody>
            <a:bodyPr wrap="none">
              <a:spAutoFit/>
            </a:bodyPr>
            <a:lstStyle/>
            <a:p>
              <a:pPr algn="ctr"/>
              <a:r>
                <a:rPr lang="en-GB" sz="1600" dirty="0">
                  <a:solidFill>
                    <a:prstClr val="black"/>
                  </a:solidFill>
                </a:rPr>
                <a:t>Improving</a:t>
              </a:r>
            </a:p>
            <a:p>
              <a:pPr algn="ctr"/>
              <a:endParaRPr lang="en-GB" sz="1600" dirty="0">
                <a:solidFill>
                  <a:prstClr val="black"/>
                </a:solidFill>
              </a:endParaRPr>
            </a:p>
            <a:p>
              <a:pPr algn="ctr"/>
              <a:endParaRPr lang="en-GB" sz="1600" dirty="0">
                <a:solidFill>
                  <a:prstClr val="black"/>
                </a:solidFill>
              </a:endParaRPr>
            </a:p>
            <a:p>
              <a:pPr algn="ctr"/>
              <a:r>
                <a:rPr lang="en-GB" sz="1600" dirty="0">
                  <a:solidFill>
                    <a:prstClr val="black"/>
                  </a:solidFill>
                </a:rPr>
                <a:t>N = 65</a:t>
              </a:r>
            </a:p>
          </p:txBody>
        </p:sp>
        <p:sp>
          <p:nvSpPr>
            <p:cNvPr id="9" name="TextBox 16"/>
            <p:cNvSpPr txBox="1">
              <a:spLocks noChangeArrowheads="1"/>
            </p:cNvSpPr>
            <p:nvPr/>
          </p:nvSpPr>
          <p:spPr bwMode="auto">
            <a:xfrm>
              <a:off x="2786756" y="1557339"/>
              <a:ext cx="1136850" cy="1077218"/>
            </a:xfrm>
            <a:prstGeom prst="rect">
              <a:avLst/>
            </a:prstGeom>
            <a:noFill/>
            <a:ln w="9525">
              <a:noFill/>
              <a:miter lim="800000"/>
              <a:headEnd/>
              <a:tailEnd/>
            </a:ln>
          </p:spPr>
          <p:txBody>
            <a:bodyPr wrap="none">
              <a:spAutoFit/>
            </a:bodyPr>
            <a:lstStyle/>
            <a:p>
              <a:pPr algn="ctr"/>
              <a:r>
                <a:rPr lang="en-GB" sz="1600" dirty="0">
                  <a:solidFill>
                    <a:prstClr val="black"/>
                  </a:solidFill>
                </a:rPr>
                <a:t>Progressive</a:t>
              </a:r>
            </a:p>
            <a:p>
              <a:pPr algn="ctr"/>
              <a:endParaRPr lang="en-GB" sz="1600" dirty="0">
                <a:solidFill>
                  <a:prstClr val="black"/>
                </a:solidFill>
              </a:endParaRPr>
            </a:p>
            <a:p>
              <a:pPr algn="ctr"/>
              <a:endParaRPr lang="en-GB" sz="1600" dirty="0">
                <a:solidFill>
                  <a:prstClr val="black"/>
                </a:solidFill>
              </a:endParaRPr>
            </a:p>
            <a:p>
              <a:pPr algn="ctr"/>
              <a:r>
                <a:rPr lang="en-GB" sz="1600" dirty="0">
                  <a:solidFill>
                    <a:prstClr val="black"/>
                  </a:solidFill>
                </a:rPr>
                <a:t>N = 170</a:t>
              </a:r>
            </a:p>
          </p:txBody>
        </p:sp>
        <p:sp>
          <p:nvSpPr>
            <p:cNvPr id="10" name="TextBox 17"/>
            <p:cNvSpPr txBox="1">
              <a:spLocks noChangeArrowheads="1"/>
            </p:cNvSpPr>
            <p:nvPr/>
          </p:nvSpPr>
          <p:spPr bwMode="auto">
            <a:xfrm>
              <a:off x="7053263" y="1557339"/>
              <a:ext cx="1432322" cy="1076325"/>
            </a:xfrm>
            <a:prstGeom prst="rect">
              <a:avLst/>
            </a:prstGeom>
            <a:noFill/>
            <a:ln w="9525">
              <a:noFill/>
              <a:miter lim="800000"/>
              <a:headEnd/>
              <a:tailEnd/>
            </a:ln>
          </p:spPr>
          <p:txBody>
            <a:bodyPr>
              <a:spAutoFit/>
            </a:bodyPr>
            <a:lstStyle/>
            <a:p>
              <a:pPr algn="ctr"/>
              <a:r>
                <a:rPr lang="en-GB" sz="1600" dirty="0">
                  <a:solidFill>
                    <a:prstClr val="black"/>
                  </a:solidFill>
                </a:rPr>
                <a:t>Severe, </a:t>
              </a:r>
            </a:p>
            <a:p>
              <a:pPr algn="ctr"/>
              <a:r>
                <a:rPr lang="en-GB" sz="1600" dirty="0">
                  <a:solidFill>
                    <a:prstClr val="black"/>
                  </a:solidFill>
                </a:rPr>
                <a:t>non-improving</a:t>
              </a:r>
            </a:p>
            <a:p>
              <a:pPr algn="ctr"/>
              <a:endParaRPr lang="en-GB" sz="1600" dirty="0">
                <a:solidFill>
                  <a:prstClr val="black"/>
                </a:solidFill>
              </a:endParaRPr>
            </a:p>
            <a:p>
              <a:pPr algn="ctr"/>
              <a:r>
                <a:rPr lang="en-GB" sz="1600" dirty="0">
                  <a:solidFill>
                    <a:prstClr val="black"/>
                  </a:solidFill>
                </a:rPr>
                <a:t>N = 20</a:t>
              </a:r>
            </a:p>
          </p:txBody>
        </p:sp>
      </p:grpSp>
      <p:sp>
        <p:nvSpPr>
          <p:cNvPr id="14" name="TextBox 13"/>
          <p:cNvSpPr txBox="1"/>
          <p:nvPr/>
        </p:nvSpPr>
        <p:spPr>
          <a:xfrm>
            <a:off x="769484" y="1940337"/>
            <a:ext cx="7605031" cy="523220"/>
          </a:xfrm>
          <a:prstGeom prst="rect">
            <a:avLst/>
          </a:prstGeom>
          <a:noFill/>
        </p:spPr>
        <p:txBody>
          <a:bodyPr wrap="none" rtlCol="0">
            <a:spAutoFit/>
          </a:bodyPr>
          <a:lstStyle/>
          <a:p>
            <a:r>
              <a:rPr lang="en-GB" sz="2800" dirty="0" smtClean="0"/>
              <a:t>Six </a:t>
            </a:r>
            <a:r>
              <a:rPr lang="en-GB" sz="2800" dirty="0"/>
              <a:t>year pain trajectory in 600 people with knee OA</a:t>
            </a:r>
            <a:endParaRPr lang="en-GB" dirty="0"/>
          </a:p>
        </p:txBody>
      </p:sp>
      <p:sp>
        <p:nvSpPr>
          <p:cNvPr id="15" name="TextBox 1"/>
          <p:cNvSpPr txBox="1">
            <a:spLocks noChangeArrowheads="1"/>
          </p:cNvSpPr>
          <p:nvPr/>
        </p:nvSpPr>
        <p:spPr bwMode="auto">
          <a:xfrm>
            <a:off x="6300192" y="6550223"/>
            <a:ext cx="3159150" cy="307777"/>
          </a:xfrm>
          <a:prstGeom prst="rect">
            <a:avLst/>
          </a:prstGeom>
          <a:noFill/>
          <a:ln w="9525">
            <a:noFill/>
            <a:miter lim="800000"/>
            <a:headEnd/>
            <a:tailEnd/>
          </a:ln>
        </p:spPr>
        <p:txBody>
          <a:bodyPr wrap="square">
            <a:spAutoFit/>
          </a:bodyPr>
          <a:lstStyle/>
          <a:p>
            <a:r>
              <a:rPr lang="en-GB" sz="1400" dirty="0">
                <a:solidFill>
                  <a:prstClr val="black"/>
                </a:solidFill>
              </a:rPr>
              <a:t>Nicholls </a:t>
            </a:r>
            <a:r>
              <a:rPr lang="en-GB" sz="1400" i="1" dirty="0" smtClean="0">
                <a:solidFill>
                  <a:prstClr val="black"/>
                </a:solidFill>
              </a:rPr>
              <a:t>Osteoarthritis </a:t>
            </a:r>
            <a:r>
              <a:rPr lang="en-GB" sz="1400" i="1" dirty="0">
                <a:solidFill>
                  <a:prstClr val="black"/>
                </a:solidFill>
              </a:rPr>
              <a:t>Cartilage </a:t>
            </a:r>
            <a:r>
              <a:rPr lang="en-GB" sz="1400" dirty="0" smtClean="0">
                <a:solidFill>
                  <a:prstClr val="black"/>
                </a:solidFill>
              </a:rPr>
              <a:t>2014</a:t>
            </a:r>
            <a:endParaRPr lang="en-GB" sz="1400" dirty="0">
              <a:solidFill>
                <a:prstClr val="black"/>
              </a:solidFill>
            </a:endParaRPr>
          </a:p>
        </p:txBody>
      </p:sp>
    </p:spTree>
    <p:extLst>
      <p:ext uri="{BB962C8B-B14F-4D97-AF65-F5344CB8AC3E}">
        <p14:creationId xmlns:p14="http://schemas.microsoft.com/office/powerpoint/2010/main" val="286259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I</a:t>
            </a:r>
            <a:r>
              <a:rPr lang="en-GB" dirty="0" smtClean="0">
                <a:solidFill>
                  <a:srgbClr val="C00000"/>
                </a:solidFill>
              </a:rPr>
              <a:t>mpact on patients’ lives</a:t>
            </a:r>
            <a:endParaRPr lang="en-GB" dirty="0">
              <a:solidFill>
                <a:srgbClr val="C00000"/>
              </a:solidFill>
            </a:endParaRPr>
          </a:p>
        </p:txBody>
      </p:sp>
      <p:sp>
        <p:nvSpPr>
          <p:cNvPr id="3" name="Content Placeholder 2"/>
          <p:cNvSpPr>
            <a:spLocks noGrp="1"/>
          </p:cNvSpPr>
          <p:nvPr>
            <p:ph idx="1"/>
          </p:nvPr>
        </p:nvSpPr>
        <p:spPr/>
        <p:txBody>
          <a:bodyPr/>
          <a:lstStyle/>
          <a:p>
            <a:r>
              <a:rPr lang="en-GB" dirty="0" smtClean="0"/>
              <a:t>Pain  / disability / increased dependence / social isolation </a:t>
            </a:r>
          </a:p>
          <a:p>
            <a:r>
              <a:rPr lang="en-GB" dirty="0" smtClean="0"/>
              <a:t>OA is a barrier to increasing physical activity </a:t>
            </a:r>
          </a:p>
          <a:p>
            <a:r>
              <a:rPr lang="en-GB" dirty="0" smtClean="0"/>
              <a:t>Physical effects of inactivity = weight gain, muscle wasting, confidence loss</a:t>
            </a:r>
          </a:p>
          <a:p>
            <a:r>
              <a:rPr lang="en-GB" dirty="0" smtClean="0"/>
              <a:t>Affects care of other conditions e.g. DM, IHD COPD</a:t>
            </a:r>
          </a:p>
        </p:txBody>
      </p:sp>
    </p:spTree>
    <p:extLst>
      <p:ext uri="{BB962C8B-B14F-4D97-AF65-F5344CB8AC3E}">
        <p14:creationId xmlns:p14="http://schemas.microsoft.com/office/powerpoint/2010/main" val="2754054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Impact on health services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Raising </a:t>
            </a:r>
            <a:r>
              <a:rPr lang="en-GB" dirty="0"/>
              <a:t>demand for joint replacement surgery</a:t>
            </a:r>
          </a:p>
          <a:p>
            <a:r>
              <a:rPr lang="en-GB" dirty="0"/>
              <a:t>Services offering conservative treatments unable to meet demand</a:t>
            </a:r>
          </a:p>
          <a:p>
            <a:endParaRPr lang="en-GB" dirty="0"/>
          </a:p>
        </p:txBody>
      </p:sp>
    </p:spTree>
    <p:extLst>
      <p:ext uri="{BB962C8B-B14F-4D97-AF65-F5344CB8AC3E}">
        <p14:creationId xmlns:p14="http://schemas.microsoft.com/office/powerpoint/2010/main" val="63228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5840"/>
            <a:ext cx="9144000" cy="1143000"/>
          </a:xfrm>
        </p:spPr>
        <p:txBody>
          <a:bodyPr/>
          <a:lstStyle/>
          <a:p>
            <a:r>
              <a:rPr lang="en-GB" dirty="0" smtClean="0">
                <a:solidFill>
                  <a:srgbClr val="C00000"/>
                </a:solidFill>
              </a:rPr>
              <a:t>OA is not managed systematically</a:t>
            </a:r>
            <a:endParaRPr lang="en-GB" dirty="0">
              <a:solidFill>
                <a:srgbClr val="C00000"/>
              </a:solidFill>
            </a:endParaRPr>
          </a:p>
        </p:txBody>
      </p:sp>
      <p:pic>
        <p:nvPicPr>
          <p:cNvPr id="4" name="Picture 2"/>
          <p:cNvPicPr>
            <a:picLocks noChangeAspect="1" noChangeArrowheads="1"/>
          </p:cNvPicPr>
          <p:nvPr/>
        </p:nvPicPr>
        <p:blipFill>
          <a:blip r:embed="rId3" cstate="print"/>
          <a:srcRect t="15120"/>
          <a:stretch>
            <a:fillRect/>
          </a:stretch>
        </p:blipFill>
        <p:spPr bwMode="auto">
          <a:xfrm>
            <a:off x="-34865" y="2646204"/>
            <a:ext cx="9178865" cy="4176464"/>
          </a:xfrm>
          <a:prstGeom prst="rect">
            <a:avLst/>
          </a:prstGeom>
          <a:noFill/>
          <a:ln w="9525">
            <a:noFill/>
            <a:miter lim="800000"/>
            <a:headEnd/>
            <a:tailEnd/>
          </a:ln>
        </p:spPr>
      </p:pic>
      <p:sp>
        <p:nvSpPr>
          <p:cNvPr id="5" name="Text Box 4"/>
          <p:cNvSpPr txBox="1">
            <a:spLocks noChangeArrowheads="1"/>
          </p:cNvSpPr>
          <p:nvPr/>
        </p:nvSpPr>
        <p:spPr bwMode="auto">
          <a:xfrm>
            <a:off x="7092280" y="6453336"/>
            <a:ext cx="2936875" cy="369332"/>
          </a:xfrm>
          <a:prstGeom prst="rect">
            <a:avLst/>
          </a:prstGeom>
          <a:noFill/>
          <a:ln w="9525">
            <a:noFill/>
            <a:miter lim="800000"/>
            <a:headEnd/>
            <a:tailEnd/>
          </a:ln>
        </p:spPr>
        <p:txBody>
          <a:bodyPr>
            <a:spAutoFit/>
          </a:bodyPr>
          <a:lstStyle/>
          <a:p>
            <a:pPr eaLnBrk="1" hangingPunct="1">
              <a:spcBef>
                <a:spcPct val="50000"/>
              </a:spcBef>
            </a:pPr>
            <a:r>
              <a:rPr lang="en-GB" i="1" dirty="0"/>
              <a:t>Steel et al BMJ 2008</a:t>
            </a:r>
          </a:p>
        </p:txBody>
      </p:sp>
      <p:sp>
        <p:nvSpPr>
          <p:cNvPr id="6" name="TextBox 5"/>
          <p:cNvSpPr txBox="1"/>
          <p:nvPr/>
        </p:nvSpPr>
        <p:spPr>
          <a:xfrm>
            <a:off x="1025798" y="2197896"/>
            <a:ext cx="7129580" cy="461665"/>
          </a:xfrm>
          <a:prstGeom prst="rect">
            <a:avLst/>
          </a:prstGeom>
          <a:noFill/>
        </p:spPr>
        <p:txBody>
          <a:bodyPr wrap="none" rtlCol="0">
            <a:spAutoFit/>
          </a:bodyPr>
          <a:lstStyle/>
          <a:p>
            <a:r>
              <a:rPr lang="en-GB" sz="2400" dirty="0"/>
              <a:t>P</a:t>
            </a:r>
            <a:r>
              <a:rPr lang="en-GB" sz="2400" dirty="0" smtClean="0"/>
              <a:t>roportion of quality indicators met by health condition</a:t>
            </a:r>
            <a:endParaRPr lang="en-GB" sz="2400" dirty="0"/>
          </a:p>
        </p:txBody>
      </p:sp>
    </p:spTree>
    <p:extLst>
      <p:ext uri="{BB962C8B-B14F-4D97-AF65-F5344CB8AC3E}">
        <p14:creationId xmlns:p14="http://schemas.microsoft.com/office/powerpoint/2010/main" val="75467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C00000"/>
                </a:solidFill>
              </a:rPr>
              <a:t>UK NICE OA Guideline: diagnosing OA </a:t>
            </a:r>
            <a:endParaRPr lang="en-GB" sz="4000" dirty="0">
              <a:solidFill>
                <a:srgbClr val="C00000"/>
              </a:solidFill>
            </a:endParaRPr>
          </a:p>
        </p:txBody>
      </p:sp>
      <p:sp>
        <p:nvSpPr>
          <p:cNvPr id="6" name="Content Placeholder 5"/>
          <p:cNvSpPr>
            <a:spLocks noGrp="1"/>
          </p:cNvSpPr>
          <p:nvPr>
            <p:ph idx="1"/>
          </p:nvPr>
        </p:nvSpPr>
        <p:spPr/>
        <p:txBody>
          <a:bodyPr/>
          <a:lstStyle/>
          <a:p>
            <a:pPr lvl="1" indent="-514350" eaLnBrk="1" hangingPunct="1">
              <a:buNone/>
            </a:pPr>
            <a:r>
              <a:rPr lang="en-GB" dirty="0" smtClean="0"/>
              <a:t>A working diagnosis of OA</a:t>
            </a:r>
          </a:p>
          <a:p>
            <a:pPr lvl="1" indent="-514350" eaLnBrk="1" hangingPunct="1">
              <a:buFont typeface="Wingdings" pitchFamily="2" charset="2"/>
              <a:buChar char="§"/>
            </a:pPr>
            <a:endParaRPr lang="en-GB" sz="900" dirty="0" smtClean="0"/>
          </a:p>
          <a:p>
            <a:pPr lvl="1" indent="-514350" eaLnBrk="1" hangingPunct="1">
              <a:buFont typeface="Wingdings" pitchFamily="2" charset="2"/>
              <a:buChar char="§"/>
            </a:pPr>
            <a:r>
              <a:rPr lang="en-GB" dirty="0" smtClean="0"/>
              <a:t>Persistent joint pain with use (knee, hip, hand)</a:t>
            </a:r>
          </a:p>
          <a:p>
            <a:pPr lvl="1" indent="-514350" eaLnBrk="1" hangingPunct="1">
              <a:buFont typeface="Wingdings" pitchFamily="2" charset="2"/>
              <a:buChar char="§"/>
            </a:pPr>
            <a:r>
              <a:rPr lang="en-GB" dirty="0" smtClean="0"/>
              <a:t>Age 45 years and over</a:t>
            </a:r>
          </a:p>
          <a:p>
            <a:pPr lvl="1" indent="-514350" eaLnBrk="1" hangingPunct="1">
              <a:buFont typeface="Wingdings" pitchFamily="2" charset="2"/>
              <a:buChar char="§"/>
            </a:pPr>
            <a:r>
              <a:rPr lang="en-GB" dirty="0" smtClean="0"/>
              <a:t>Morning stiffness absent or </a:t>
            </a:r>
            <a:br>
              <a:rPr lang="en-GB" dirty="0" smtClean="0"/>
            </a:br>
            <a:r>
              <a:rPr lang="en-GB" dirty="0" smtClean="0"/>
              <a:t>less than ½ hour </a:t>
            </a:r>
          </a:p>
          <a:p>
            <a:pPr lvl="1" indent="-514350" eaLnBrk="1" hangingPunct="1">
              <a:spcAft>
                <a:spcPts val="600"/>
              </a:spcAft>
              <a:buFont typeface="Wingdings" pitchFamily="2" charset="2"/>
              <a:buChar char="§"/>
            </a:pPr>
            <a:r>
              <a:rPr lang="en-GB" dirty="0" smtClean="0"/>
              <a:t>An alternative diagnosis is unlikely</a:t>
            </a:r>
          </a:p>
          <a:p>
            <a:pPr marL="533400" indent="-514350" defTabSz="914400" eaLnBrk="1" hangingPunct="1">
              <a:buNone/>
              <a:tabLst>
                <a:tab pos="533400" algn="l"/>
                <a:tab pos="1162050" algn="l"/>
                <a:tab pos="1695450" algn="l"/>
                <a:tab pos="2247900" algn="l"/>
                <a:tab pos="2781300" algn="l"/>
              </a:tabLst>
            </a:pPr>
            <a:endParaRPr lang="en-GB" sz="2400" dirty="0" smtClean="0"/>
          </a:p>
        </p:txBody>
      </p:sp>
      <p:pic>
        <p:nvPicPr>
          <p:cNvPr id="7" name="Picture 3"/>
          <p:cNvPicPr>
            <a:picLocks noChangeAspect="1" noChangeArrowheads="1"/>
          </p:cNvPicPr>
          <p:nvPr/>
        </p:nvPicPr>
        <p:blipFill>
          <a:blip r:embed="rId3" cstate="print"/>
          <a:srcRect/>
          <a:stretch>
            <a:fillRect/>
          </a:stretch>
        </p:blipFill>
        <p:spPr bwMode="auto">
          <a:xfrm>
            <a:off x="6444208" y="3501008"/>
            <a:ext cx="1749973" cy="2775658"/>
          </a:xfrm>
          <a:prstGeom prst="rect">
            <a:avLst/>
          </a:prstGeom>
          <a:noFill/>
          <a:ln w="50800">
            <a:noFill/>
            <a:miter lim="800000"/>
            <a:headEnd/>
            <a:tailEnd/>
          </a:ln>
        </p:spPr>
      </p:pic>
    </p:spTree>
    <p:extLst>
      <p:ext uri="{BB962C8B-B14F-4D97-AF65-F5344CB8AC3E}">
        <p14:creationId xmlns:p14="http://schemas.microsoft.com/office/powerpoint/2010/main" val="4071116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4571</TotalTime>
  <Words>2165</Words>
  <Application>Microsoft Office PowerPoint</Application>
  <PresentationFormat>On-screen Show (4:3)</PresentationFormat>
  <Paragraphs>224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Office Theme</vt:lpstr>
      <vt:lpstr>PowerPoint Presentation</vt:lpstr>
      <vt:lpstr>JIGSAW Project aims to:</vt:lpstr>
      <vt:lpstr>The rationale</vt:lpstr>
      <vt:lpstr> OA is highly prevalent </vt:lpstr>
      <vt:lpstr>OA is a long term condition -  not inevitably progressive</vt:lpstr>
      <vt:lpstr>Impact on patients’ lives</vt:lpstr>
      <vt:lpstr>Impact on health services</vt:lpstr>
      <vt:lpstr>OA is not managed systematically</vt:lpstr>
      <vt:lpstr>UK NICE OA Guideline: diagnosing OA </vt:lpstr>
      <vt:lpstr>UK NICE OA Guideline: treating OA </vt:lpstr>
      <vt:lpstr>UK NICE OA Guideline: reality of self-care and how to support it</vt:lpstr>
      <vt:lpstr>Implementing the NICE OA Guideline</vt:lpstr>
      <vt:lpstr>Keele OA Template</vt:lpstr>
      <vt:lpstr>GP Consultation</vt:lpstr>
      <vt:lpstr>Practice nurse role</vt:lpstr>
      <vt:lpstr>Practice nurse training</vt:lpstr>
      <vt:lpstr>The JIGSAW pilot: Much Wenlock and Cressage Medical Practice</vt:lpstr>
    </vt:vector>
  </TitlesOfParts>
  <Company>Primary Care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Cooper</dc:creator>
  <cp:lastModifiedBy>Vincent Cooper</cp:lastModifiedBy>
  <cp:revision>209</cp:revision>
  <cp:lastPrinted>2016-02-11T07:41:05Z</cp:lastPrinted>
  <dcterms:created xsi:type="dcterms:W3CDTF">2012-10-02T09:06:28Z</dcterms:created>
  <dcterms:modified xsi:type="dcterms:W3CDTF">2018-10-18T15:55:36Z</dcterms:modified>
</cp:coreProperties>
</file>