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handoutMasterIdLst>
    <p:handoutMasterId r:id="rId58"/>
  </p:handoutMasterIdLst>
  <p:sldIdLst>
    <p:sldId id="256" r:id="rId2"/>
    <p:sldId id="366" r:id="rId3"/>
    <p:sldId id="345" r:id="rId4"/>
    <p:sldId id="346" r:id="rId5"/>
    <p:sldId id="347" r:id="rId6"/>
    <p:sldId id="348" r:id="rId7"/>
    <p:sldId id="349" r:id="rId8"/>
    <p:sldId id="350" r:id="rId9"/>
    <p:sldId id="351" r:id="rId10"/>
    <p:sldId id="352" r:id="rId11"/>
    <p:sldId id="353" r:id="rId12"/>
    <p:sldId id="354" r:id="rId13"/>
    <p:sldId id="355" r:id="rId14"/>
    <p:sldId id="356" r:id="rId15"/>
    <p:sldId id="357" r:id="rId16"/>
    <p:sldId id="358" r:id="rId17"/>
    <p:sldId id="359" r:id="rId18"/>
    <p:sldId id="360" r:id="rId19"/>
    <p:sldId id="361" r:id="rId20"/>
    <p:sldId id="365" r:id="rId21"/>
    <p:sldId id="322" r:id="rId22"/>
    <p:sldId id="311" r:id="rId23"/>
    <p:sldId id="316" r:id="rId24"/>
    <p:sldId id="321" r:id="rId25"/>
    <p:sldId id="323" r:id="rId26"/>
    <p:sldId id="309" r:id="rId27"/>
    <p:sldId id="336" r:id="rId28"/>
    <p:sldId id="324" r:id="rId29"/>
    <p:sldId id="320" r:id="rId30"/>
    <p:sldId id="315" r:id="rId31"/>
    <p:sldId id="307" r:id="rId32"/>
    <p:sldId id="330" r:id="rId33"/>
    <p:sldId id="325" r:id="rId34"/>
    <p:sldId id="329" r:id="rId35"/>
    <p:sldId id="344" r:id="rId36"/>
    <p:sldId id="317" r:id="rId37"/>
    <p:sldId id="362" r:id="rId38"/>
    <p:sldId id="343" r:id="rId39"/>
    <p:sldId id="326" r:id="rId40"/>
    <p:sldId id="331" r:id="rId41"/>
    <p:sldId id="314" r:id="rId42"/>
    <p:sldId id="291" r:id="rId43"/>
    <p:sldId id="318" r:id="rId44"/>
    <p:sldId id="295" r:id="rId45"/>
    <p:sldId id="294" r:id="rId46"/>
    <p:sldId id="300" r:id="rId47"/>
    <p:sldId id="342" r:id="rId48"/>
    <p:sldId id="319" r:id="rId49"/>
    <p:sldId id="333" r:id="rId50"/>
    <p:sldId id="301" r:id="rId51"/>
    <p:sldId id="334" r:id="rId52"/>
    <p:sldId id="339" r:id="rId53"/>
    <p:sldId id="341" r:id="rId54"/>
    <p:sldId id="338" r:id="rId55"/>
    <p:sldId id="364" r:id="rId56"/>
  </p:sldIdLst>
  <p:sldSz cx="9144000" cy="6858000" type="screen4x3"/>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7350" autoAdjust="0"/>
  </p:normalViewPr>
  <p:slideViewPr>
    <p:cSldViewPr>
      <p:cViewPr varScale="1">
        <p:scale>
          <a:sx n="100" d="100"/>
          <a:sy n="100" d="100"/>
        </p:scale>
        <p:origin x="191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668155-B73C-402A-8559-6ACD7F7731C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84E5B6EC-C707-4BA3-AD32-6F4B8E4DA304}">
      <dgm:prSet phldrT="[Text]"/>
      <dgm:spPr>
        <a:solidFill>
          <a:srgbClr val="002060"/>
        </a:solidFill>
        <a:ln>
          <a:solidFill>
            <a:srgbClr val="002060"/>
          </a:solidFill>
        </a:ln>
      </dgm:spPr>
      <dgm:t>
        <a:bodyPr/>
        <a:lstStyle/>
        <a:p>
          <a:r>
            <a:rPr lang="en-GB" dirty="0" smtClean="0"/>
            <a:t>8 General Practices</a:t>
          </a:r>
          <a:endParaRPr lang="en-GB" dirty="0"/>
        </a:p>
      </dgm:t>
    </dgm:pt>
    <dgm:pt modelId="{878CC411-F3A3-4AAD-A2EA-54F4DC1E7721}" type="parTrans" cxnId="{546B299B-89E4-4546-837B-EDF08F48BF1B}">
      <dgm:prSet/>
      <dgm:spPr/>
      <dgm:t>
        <a:bodyPr/>
        <a:lstStyle/>
        <a:p>
          <a:endParaRPr lang="en-GB"/>
        </a:p>
      </dgm:t>
    </dgm:pt>
    <dgm:pt modelId="{FAE0377D-1D08-402C-9AA4-33CED7E74167}" type="sibTrans" cxnId="{546B299B-89E4-4546-837B-EDF08F48BF1B}">
      <dgm:prSet/>
      <dgm:spPr/>
      <dgm:t>
        <a:bodyPr/>
        <a:lstStyle/>
        <a:p>
          <a:endParaRPr lang="en-GB"/>
        </a:p>
      </dgm:t>
    </dgm:pt>
    <dgm:pt modelId="{6CCF0547-C331-4CEA-B03F-2BC313F42984}">
      <dgm:prSet phldrT="[Text]"/>
      <dgm:spPr>
        <a:ln>
          <a:solidFill>
            <a:srgbClr val="002060"/>
          </a:solidFill>
        </a:ln>
      </dgm:spPr>
      <dgm:t>
        <a:bodyPr/>
        <a:lstStyle/>
        <a:p>
          <a:r>
            <a:rPr lang="en-GB" dirty="0" smtClean="0"/>
            <a:t>North West Midlands and South Cheshire</a:t>
          </a:r>
          <a:endParaRPr lang="en-GB" dirty="0"/>
        </a:p>
      </dgm:t>
    </dgm:pt>
    <dgm:pt modelId="{7C3512EC-B3FF-4447-8402-064BF75E3466}" type="parTrans" cxnId="{E18AC138-410B-4388-9987-6C1665B31D5D}">
      <dgm:prSet/>
      <dgm:spPr/>
      <dgm:t>
        <a:bodyPr/>
        <a:lstStyle/>
        <a:p>
          <a:endParaRPr lang="en-GB"/>
        </a:p>
      </dgm:t>
    </dgm:pt>
    <dgm:pt modelId="{1C7877ED-4F9C-4F7D-9C91-122C7AA61C84}" type="sibTrans" cxnId="{E18AC138-410B-4388-9987-6C1665B31D5D}">
      <dgm:prSet/>
      <dgm:spPr/>
      <dgm:t>
        <a:bodyPr/>
        <a:lstStyle/>
        <a:p>
          <a:endParaRPr lang="en-GB"/>
        </a:p>
      </dgm:t>
    </dgm:pt>
    <dgm:pt modelId="{2994CCB1-4CCD-45B9-A825-6E8DEF857895}">
      <dgm:prSet phldrT="[Text]"/>
      <dgm:spPr>
        <a:solidFill>
          <a:srgbClr val="002060"/>
        </a:solidFill>
        <a:ln>
          <a:solidFill>
            <a:srgbClr val="002060"/>
          </a:solidFill>
        </a:ln>
      </dgm:spPr>
      <dgm:t>
        <a:bodyPr/>
        <a:lstStyle/>
        <a:p>
          <a:r>
            <a:rPr lang="en-GB" dirty="0" smtClean="0"/>
            <a:t>Population survey</a:t>
          </a:r>
          <a:endParaRPr lang="en-GB" dirty="0"/>
        </a:p>
      </dgm:t>
    </dgm:pt>
    <dgm:pt modelId="{828C0DF9-0151-4528-8E46-3B2972DFB51E}" type="parTrans" cxnId="{F3D44E7B-D329-44CA-A89B-E0A275AD0A94}">
      <dgm:prSet/>
      <dgm:spPr/>
      <dgm:t>
        <a:bodyPr/>
        <a:lstStyle/>
        <a:p>
          <a:endParaRPr lang="en-GB"/>
        </a:p>
      </dgm:t>
    </dgm:pt>
    <dgm:pt modelId="{8E4922CD-B0FB-445A-81D3-C3C3237BDA9D}" type="sibTrans" cxnId="{F3D44E7B-D329-44CA-A89B-E0A275AD0A94}">
      <dgm:prSet/>
      <dgm:spPr/>
      <dgm:t>
        <a:bodyPr/>
        <a:lstStyle/>
        <a:p>
          <a:endParaRPr lang="en-GB"/>
        </a:p>
      </dgm:t>
    </dgm:pt>
    <dgm:pt modelId="{7E4C58F8-66E5-43F3-9BCC-F3256896B2AF}">
      <dgm:prSet phldrT="[Text]"/>
      <dgm:spPr>
        <a:solidFill>
          <a:srgbClr val="002060"/>
        </a:solidFill>
        <a:ln>
          <a:solidFill>
            <a:srgbClr val="002060"/>
          </a:solidFill>
        </a:ln>
      </dgm:spPr>
      <dgm:t>
        <a:bodyPr/>
        <a:lstStyle/>
        <a:p>
          <a:r>
            <a:rPr lang="en-GB" dirty="0" smtClean="0"/>
            <a:t>Self reported joint pain</a:t>
          </a:r>
          <a:endParaRPr lang="en-GB" dirty="0"/>
        </a:p>
      </dgm:t>
    </dgm:pt>
    <dgm:pt modelId="{A5646B15-B44C-437D-BBEC-97CACC701AA8}" type="parTrans" cxnId="{9918E9F0-0E54-406E-8E58-0FB3F9D3E54F}">
      <dgm:prSet/>
      <dgm:spPr/>
      <dgm:t>
        <a:bodyPr/>
        <a:lstStyle/>
        <a:p>
          <a:endParaRPr lang="en-GB"/>
        </a:p>
      </dgm:t>
    </dgm:pt>
    <dgm:pt modelId="{AABA8785-C3A3-409E-8189-FC6DE8D974CC}" type="sibTrans" cxnId="{9918E9F0-0E54-406E-8E58-0FB3F9D3E54F}">
      <dgm:prSet/>
      <dgm:spPr/>
      <dgm:t>
        <a:bodyPr/>
        <a:lstStyle/>
        <a:p>
          <a:endParaRPr lang="en-GB"/>
        </a:p>
      </dgm:t>
    </dgm:pt>
    <dgm:pt modelId="{5D06A896-885E-4E45-B7F2-A72E38EBC8AF}">
      <dgm:prSet phldrT="[Text]"/>
      <dgm:spPr>
        <a:ln>
          <a:solidFill>
            <a:srgbClr val="002060"/>
          </a:solidFill>
        </a:ln>
      </dgm:spPr>
      <dgm:t>
        <a:bodyPr/>
        <a:lstStyle/>
        <a:p>
          <a:r>
            <a:rPr lang="en-GB" dirty="0" smtClean="0"/>
            <a:t>Hip, Knee, Hand, Foot</a:t>
          </a:r>
          <a:endParaRPr lang="en-GB" dirty="0"/>
        </a:p>
      </dgm:t>
    </dgm:pt>
    <dgm:pt modelId="{6ACE8A85-F091-43E0-97FD-5C86A3ADAF83}" type="parTrans" cxnId="{5931E931-1741-4D2B-9F4C-0D65A36A3907}">
      <dgm:prSet/>
      <dgm:spPr/>
      <dgm:t>
        <a:bodyPr/>
        <a:lstStyle/>
        <a:p>
          <a:endParaRPr lang="en-GB"/>
        </a:p>
      </dgm:t>
    </dgm:pt>
    <dgm:pt modelId="{D323E3D2-B206-4858-A9BC-CEC0C70FBBDE}" type="sibTrans" cxnId="{5931E931-1741-4D2B-9F4C-0D65A36A3907}">
      <dgm:prSet/>
      <dgm:spPr/>
      <dgm:t>
        <a:bodyPr/>
        <a:lstStyle/>
        <a:p>
          <a:endParaRPr lang="en-GB"/>
        </a:p>
      </dgm:t>
    </dgm:pt>
    <dgm:pt modelId="{0A93BE7C-FA93-4F53-B72F-0B020AE2A089}">
      <dgm:prSet phldrT="[Text]"/>
      <dgm:spPr>
        <a:ln>
          <a:solidFill>
            <a:srgbClr val="002060"/>
          </a:solidFill>
        </a:ln>
      </dgm:spPr>
      <dgm:t>
        <a:bodyPr/>
        <a:lstStyle/>
        <a:p>
          <a:r>
            <a:rPr lang="en-GB" dirty="0" smtClean="0"/>
            <a:t>Uptake of core NICE recommendations</a:t>
          </a:r>
          <a:endParaRPr lang="en-GB" dirty="0"/>
        </a:p>
      </dgm:t>
    </dgm:pt>
    <dgm:pt modelId="{9ACD37BB-88ED-45FD-8048-EB20BED5E98D}" type="parTrans" cxnId="{DFE9C39D-3481-4CC1-B84B-0C0A64F933FB}">
      <dgm:prSet/>
      <dgm:spPr/>
      <dgm:t>
        <a:bodyPr/>
        <a:lstStyle/>
        <a:p>
          <a:endParaRPr lang="en-GB"/>
        </a:p>
      </dgm:t>
    </dgm:pt>
    <dgm:pt modelId="{5115F8DF-B6F0-4F6D-B132-83EA6B86A5B8}" type="sibTrans" cxnId="{DFE9C39D-3481-4CC1-B84B-0C0A64F933FB}">
      <dgm:prSet/>
      <dgm:spPr/>
      <dgm:t>
        <a:bodyPr/>
        <a:lstStyle/>
        <a:p>
          <a:endParaRPr lang="en-GB"/>
        </a:p>
      </dgm:t>
    </dgm:pt>
    <dgm:pt modelId="{52836A67-5C4E-49AB-A876-9B6C5E074710}">
      <dgm:prSet phldrT="[Text]"/>
      <dgm:spPr>
        <a:ln>
          <a:solidFill>
            <a:srgbClr val="002060"/>
          </a:solidFill>
        </a:ln>
      </dgm:spPr>
      <dgm:t>
        <a:bodyPr/>
        <a:lstStyle/>
        <a:p>
          <a:r>
            <a:rPr lang="en-GB" dirty="0" smtClean="0"/>
            <a:t>N=30,000 45 years and over</a:t>
          </a:r>
          <a:endParaRPr lang="en-GB" dirty="0"/>
        </a:p>
      </dgm:t>
    </dgm:pt>
    <dgm:pt modelId="{73966694-B500-4052-8216-97062A8043CA}" type="parTrans" cxnId="{8C644366-EBD1-4B2D-A7AA-FD0D28AE90CE}">
      <dgm:prSet/>
      <dgm:spPr/>
      <dgm:t>
        <a:bodyPr/>
        <a:lstStyle/>
        <a:p>
          <a:endParaRPr lang="en-GB"/>
        </a:p>
      </dgm:t>
    </dgm:pt>
    <dgm:pt modelId="{BE41F80A-2396-4D0D-A909-06CDD985AD3E}" type="sibTrans" cxnId="{8C644366-EBD1-4B2D-A7AA-FD0D28AE90CE}">
      <dgm:prSet/>
      <dgm:spPr/>
      <dgm:t>
        <a:bodyPr/>
        <a:lstStyle/>
        <a:p>
          <a:endParaRPr lang="en-GB"/>
        </a:p>
      </dgm:t>
    </dgm:pt>
    <dgm:pt modelId="{6E8568B0-D37F-4D2E-A060-4A0396303702}">
      <dgm:prSet phldrT="[Text]"/>
      <dgm:spPr>
        <a:ln>
          <a:solidFill>
            <a:srgbClr val="002060"/>
          </a:solidFill>
        </a:ln>
      </dgm:spPr>
      <dgm:t>
        <a:bodyPr/>
        <a:lstStyle/>
        <a:p>
          <a:r>
            <a:rPr lang="en-GB" dirty="0" smtClean="0"/>
            <a:t>Consultation for joint pain (OA or at risk of OA)</a:t>
          </a:r>
          <a:endParaRPr lang="en-GB" dirty="0"/>
        </a:p>
      </dgm:t>
    </dgm:pt>
    <dgm:pt modelId="{B94F1A03-1F04-47DB-A565-47748547F777}" type="parTrans" cxnId="{694220FE-36D4-4DB7-8CC7-94C83566DB64}">
      <dgm:prSet/>
      <dgm:spPr/>
      <dgm:t>
        <a:bodyPr/>
        <a:lstStyle/>
        <a:p>
          <a:endParaRPr lang="en-GB"/>
        </a:p>
      </dgm:t>
    </dgm:pt>
    <dgm:pt modelId="{39DCE634-8D25-4789-9664-40A8E30A3BEA}" type="sibTrans" cxnId="{694220FE-36D4-4DB7-8CC7-94C83566DB64}">
      <dgm:prSet/>
      <dgm:spPr/>
      <dgm:t>
        <a:bodyPr/>
        <a:lstStyle/>
        <a:p>
          <a:endParaRPr lang="en-GB"/>
        </a:p>
      </dgm:t>
    </dgm:pt>
    <dgm:pt modelId="{6E33F979-4285-4748-8DAF-C76EE19BC7E6}">
      <dgm:prSet phldrT="[Text]"/>
      <dgm:spPr>
        <a:ln>
          <a:solidFill>
            <a:srgbClr val="002060"/>
          </a:solidFill>
        </a:ln>
      </dgm:spPr>
      <dgm:t>
        <a:bodyPr/>
        <a:lstStyle/>
        <a:p>
          <a:r>
            <a:rPr lang="en-GB" dirty="0" smtClean="0"/>
            <a:t>Consent to follow up</a:t>
          </a:r>
          <a:endParaRPr lang="en-GB" dirty="0"/>
        </a:p>
      </dgm:t>
    </dgm:pt>
    <dgm:pt modelId="{F73A154E-0F28-4DB1-ABFB-AF366A60925B}" type="parTrans" cxnId="{8C097AF4-F5F9-4F8C-B33C-60DBA65304C2}">
      <dgm:prSet/>
      <dgm:spPr/>
      <dgm:t>
        <a:bodyPr/>
        <a:lstStyle/>
        <a:p>
          <a:endParaRPr lang="en-GB"/>
        </a:p>
      </dgm:t>
    </dgm:pt>
    <dgm:pt modelId="{A8E090D3-157F-45AC-B889-FCBBBB12D091}" type="sibTrans" cxnId="{8C097AF4-F5F9-4F8C-B33C-60DBA65304C2}">
      <dgm:prSet/>
      <dgm:spPr/>
      <dgm:t>
        <a:bodyPr/>
        <a:lstStyle/>
        <a:p>
          <a:endParaRPr lang="en-GB"/>
        </a:p>
      </dgm:t>
    </dgm:pt>
    <dgm:pt modelId="{32E107EE-7D0D-4267-BC81-512E4FB37413}">
      <dgm:prSet phldrT="[Text]"/>
      <dgm:spPr>
        <a:ln>
          <a:solidFill>
            <a:srgbClr val="002060"/>
          </a:solidFill>
        </a:ln>
      </dgm:spPr>
      <dgm:t>
        <a:bodyPr/>
        <a:lstStyle/>
        <a:p>
          <a:r>
            <a:rPr lang="en-GB" dirty="0" smtClean="0"/>
            <a:t>Permission for medical record review </a:t>
          </a:r>
          <a:endParaRPr lang="en-GB" dirty="0"/>
        </a:p>
      </dgm:t>
    </dgm:pt>
    <dgm:pt modelId="{6F7118AC-A186-442B-9D10-95A3828BDA7A}" type="parTrans" cxnId="{23CFF3B2-1872-4F92-A3E9-07605CCE1987}">
      <dgm:prSet/>
      <dgm:spPr/>
      <dgm:t>
        <a:bodyPr/>
        <a:lstStyle/>
        <a:p>
          <a:endParaRPr lang="en-US"/>
        </a:p>
      </dgm:t>
    </dgm:pt>
    <dgm:pt modelId="{AFDEA94F-F274-4768-BA98-5B5E9C80A02A}" type="sibTrans" cxnId="{23CFF3B2-1872-4F92-A3E9-07605CCE1987}">
      <dgm:prSet/>
      <dgm:spPr/>
      <dgm:t>
        <a:bodyPr/>
        <a:lstStyle/>
        <a:p>
          <a:endParaRPr lang="en-US"/>
        </a:p>
      </dgm:t>
    </dgm:pt>
    <dgm:pt modelId="{4E74377F-1A0D-4479-BBBC-E0125BC115DA}">
      <dgm:prSet phldrT="[Text]"/>
      <dgm:spPr>
        <a:ln>
          <a:solidFill>
            <a:srgbClr val="002060"/>
          </a:solidFill>
        </a:ln>
      </dgm:spPr>
      <dgm:t>
        <a:bodyPr/>
        <a:lstStyle/>
        <a:p>
          <a:r>
            <a:rPr lang="en-GB" dirty="0" smtClean="0"/>
            <a:t>OA Research Users Group [PPI]</a:t>
          </a:r>
          <a:endParaRPr lang="en-GB" dirty="0"/>
        </a:p>
      </dgm:t>
    </dgm:pt>
    <dgm:pt modelId="{42257DFB-896E-44EA-A88F-FA577B63BBB6}" type="parTrans" cxnId="{F966C40A-D214-464E-866D-4B326F442730}">
      <dgm:prSet/>
      <dgm:spPr/>
      <dgm:t>
        <a:bodyPr/>
        <a:lstStyle/>
        <a:p>
          <a:endParaRPr lang="en-US"/>
        </a:p>
      </dgm:t>
    </dgm:pt>
    <dgm:pt modelId="{DD15E0BE-5A47-4C59-AF48-EB3B0AA37D20}" type="sibTrans" cxnId="{F966C40A-D214-464E-866D-4B326F442730}">
      <dgm:prSet/>
      <dgm:spPr/>
      <dgm:t>
        <a:bodyPr/>
        <a:lstStyle/>
        <a:p>
          <a:endParaRPr lang="en-US"/>
        </a:p>
      </dgm:t>
    </dgm:pt>
    <dgm:pt modelId="{94F859FB-7EE5-47F5-86CB-70C7DA6AEC0A}">
      <dgm:prSet phldrT="[Text]"/>
      <dgm:spPr>
        <a:ln>
          <a:solidFill>
            <a:srgbClr val="002060"/>
          </a:solidFill>
        </a:ln>
      </dgm:spPr>
      <dgm:t>
        <a:bodyPr/>
        <a:lstStyle/>
        <a:p>
          <a:r>
            <a:rPr lang="en-GB" dirty="0" smtClean="0"/>
            <a:t>NIHR CRN Primary Care West Midlands, </a:t>
          </a:r>
          <a:r>
            <a:rPr lang="en-GB" dirty="0" err="1" smtClean="0"/>
            <a:t>Keele</a:t>
          </a:r>
          <a:r>
            <a:rPr lang="en-GB" dirty="0" smtClean="0"/>
            <a:t> CTU</a:t>
          </a:r>
          <a:endParaRPr lang="en-GB" dirty="0"/>
        </a:p>
      </dgm:t>
    </dgm:pt>
    <dgm:pt modelId="{308D0FDD-4004-45C8-8572-26B16ABD73AE}" type="parTrans" cxnId="{6F218BC9-0295-448D-BC17-56DFF697C2D5}">
      <dgm:prSet/>
      <dgm:spPr/>
      <dgm:t>
        <a:bodyPr/>
        <a:lstStyle/>
        <a:p>
          <a:endParaRPr lang="en-US"/>
        </a:p>
      </dgm:t>
    </dgm:pt>
    <dgm:pt modelId="{65B45B0B-B238-4CFD-84DB-92EB8CBA8C22}" type="sibTrans" cxnId="{6F218BC9-0295-448D-BC17-56DFF697C2D5}">
      <dgm:prSet/>
      <dgm:spPr/>
      <dgm:t>
        <a:bodyPr/>
        <a:lstStyle/>
        <a:p>
          <a:endParaRPr lang="en-US"/>
        </a:p>
      </dgm:t>
    </dgm:pt>
    <dgm:pt modelId="{8DA016B1-BC73-45FE-A46F-5E14D8EA9A47}" type="pres">
      <dgm:prSet presAssocID="{45668155-B73C-402A-8559-6ACD7F7731C9}" presName="linearFlow" presStyleCnt="0">
        <dgm:presLayoutVars>
          <dgm:dir/>
          <dgm:animLvl val="lvl"/>
          <dgm:resizeHandles val="exact"/>
        </dgm:presLayoutVars>
      </dgm:prSet>
      <dgm:spPr/>
      <dgm:t>
        <a:bodyPr/>
        <a:lstStyle/>
        <a:p>
          <a:endParaRPr lang="en-GB"/>
        </a:p>
      </dgm:t>
    </dgm:pt>
    <dgm:pt modelId="{2D5A6E03-579F-4436-B300-4D0202B72705}" type="pres">
      <dgm:prSet presAssocID="{84E5B6EC-C707-4BA3-AD32-6F4B8E4DA304}" presName="composite" presStyleCnt="0"/>
      <dgm:spPr/>
    </dgm:pt>
    <dgm:pt modelId="{66194FDA-C8F3-436C-BD98-38C07F69857B}" type="pres">
      <dgm:prSet presAssocID="{84E5B6EC-C707-4BA3-AD32-6F4B8E4DA304}" presName="parentText" presStyleLbl="alignNode1" presStyleIdx="0" presStyleCnt="3">
        <dgm:presLayoutVars>
          <dgm:chMax val="1"/>
          <dgm:bulletEnabled val="1"/>
        </dgm:presLayoutVars>
      </dgm:prSet>
      <dgm:spPr/>
      <dgm:t>
        <a:bodyPr/>
        <a:lstStyle/>
        <a:p>
          <a:endParaRPr lang="en-GB"/>
        </a:p>
      </dgm:t>
    </dgm:pt>
    <dgm:pt modelId="{70A58E79-E597-46A4-9491-C84BE0B717A0}" type="pres">
      <dgm:prSet presAssocID="{84E5B6EC-C707-4BA3-AD32-6F4B8E4DA304}" presName="descendantText" presStyleLbl="alignAcc1" presStyleIdx="0" presStyleCnt="3">
        <dgm:presLayoutVars>
          <dgm:bulletEnabled val="1"/>
        </dgm:presLayoutVars>
      </dgm:prSet>
      <dgm:spPr/>
      <dgm:t>
        <a:bodyPr/>
        <a:lstStyle/>
        <a:p>
          <a:endParaRPr lang="en-GB"/>
        </a:p>
      </dgm:t>
    </dgm:pt>
    <dgm:pt modelId="{8548C8F7-68A1-4C61-8D9E-11D19ED4C26F}" type="pres">
      <dgm:prSet presAssocID="{FAE0377D-1D08-402C-9AA4-33CED7E74167}" presName="sp" presStyleCnt="0"/>
      <dgm:spPr/>
    </dgm:pt>
    <dgm:pt modelId="{1877A801-3C38-4FB4-8738-8F1FA2C2E014}" type="pres">
      <dgm:prSet presAssocID="{2994CCB1-4CCD-45B9-A825-6E8DEF857895}" presName="composite" presStyleCnt="0"/>
      <dgm:spPr/>
    </dgm:pt>
    <dgm:pt modelId="{CD031363-68C1-485C-85ED-F42CB7F1AA3F}" type="pres">
      <dgm:prSet presAssocID="{2994CCB1-4CCD-45B9-A825-6E8DEF857895}" presName="parentText" presStyleLbl="alignNode1" presStyleIdx="1" presStyleCnt="3">
        <dgm:presLayoutVars>
          <dgm:chMax val="1"/>
          <dgm:bulletEnabled val="1"/>
        </dgm:presLayoutVars>
      </dgm:prSet>
      <dgm:spPr/>
      <dgm:t>
        <a:bodyPr/>
        <a:lstStyle/>
        <a:p>
          <a:endParaRPr lang="en-GB"/>
        </a:p>
      </dgm:t>
    </dgm:pt>
    <dgm:pt modelId="{2F889216-2226-4C44-A1D4-E7380C14E4C0}" type="pres">
      <dgm:prSet presAssocID="{2994CCB1-4CCD-45B9-A825-6E8DEF857895}" presName="descendantText" presStyleLbl="alignAcc1" presStyleIdx="1" presStyleCnt="3">
        <dgm:presLayoutVars>
          <dgm:bulletEnabled val="1"/>
        </dgm:presLayoutVars>
      </dgm:prSet>
      <dgm:spPr/>
      <dgm:t>
        <a:bodyPr/>
        <a:lstStyle/>
        <a:p>
          <a:endParaRPr lang="en-GB"/>
        </a:p>
      </dgm:t>
    </dgm:pt>
    <dgm:pt modelId="{3918D33D-744F-4B65-A515-15942699C7ED}" type="pres">
      <dgm:prSet presAssocID="{8E4922CD-B0FB-445A-81D3-C3C3237BDA9D}" presName="sp" presStyleCnt="0"/>
      <dgm:spPr/>
    </dgm:pt>
    <dgm:pt modelId="{44B7634F-A205-4D78-9634-561911E61548}" type="pres">
      <dgm:prSet presAssocID="{7E4C58F8-66E5-43F3-9BCC-F3256896B2AF}" presName="composite" presStyleCnt="0"/>
      <dgm:spPr/>
    </dgm:pt>
    <dgm:pt modelId="{996517FC-F0CC-43ED-A1E8-A88C2542324E}" type="pres">
      <dgm:prSet presAssocID="{7E4C58F8-66E5-43F3-9BCC-F3256896B2AF}" presName="parentText" presStyleLbl="alignNode1" presStyleIdx="2" presStyleCnt="3">
        <dgm:presLayoutVars>
          <dgm:chMax val="1"/>
          <dgm:bulletEnabled val="1"/>
        </dgm:presLayoutVars>
      </dgm:prSet>
      <dgm:spPr/>
      <dgm:t>
        <a:bodyPr/>
        <a:lstStyle/>
        <a:p>
          <a:endParaRPr lang="en-GB"/>
        </a:p>
      </dgm:t>
    </dgm:pt>
    <dgm:pt modelId="{47311E51-1FB1-4D4D-BF38-7DB33EFDA7AF}" type="pres">
      <dgm:prSet presAssocID="{7E4C58F8-66E5-43F3-9BCC-F3256896B2AF}" presName="descendantText" presStyleLbl="alignAcc1" presStyleIdx="2" presStyleCnt="3">
        <dgm:presLayoutVars>
          <dgm:bulletEnabled val="1"/>
        </dgm:presLayoutVars>
      </dgm:prSet>
      <dgm:spPr/>
      <dgm:t>
        <a:bodyPr/>
        <a:lstStyle/>
        <a:p>
          <a:endParaRPr lang="en-GB"/>
        </a:p>
      </dgm:t>
    </dgm:pt>
  </dgm:ptLst>
  <dgm:cxnLst>
    <dgm:cxn modelId="{60766B51-8049-47F9-946E-74375228FB58}" type="presOf" srcId="{32E107EE-7D0D-4267-BC81-512E4FB37413}" destId="{2F889216-2226-4C44-A1D4-E7380C14E4C0}" srcOrd="0" destOrd="2" presId="urn:microsoft.com/office/officeart/2005/8/layout/chevron2"/>
    <dgm:cxn modelId="{694220FE-36D4-4DB7-8CC7-94C83566DB64}" srcId="{7E4C58F8-66E5-43F3-9BCC-F3256896B2AF}" destId="{6E8568B0-D37F-4D2E-A060-4A0396303702}" srcOrd="1" destOrd="0" parTransId="{B94F1A03-1F04-47DB-A565-47748547F777}" sibTransId="{39DCE634-8D25-4789-9664-40A8E30A3BEA}"/>
    <dgm:cxn modelId="{546B299B-89E4-4546-837B-EDF08F48BF1B}" srcId="{45668155-B73C-402A-8559-6ACD7F7731C9}" destId="{84E5B6EC-C707-4BA3-AD32-6F4B8E4DA304}" srcOrd="0" destOrd="0" parTransId="{878CC411-F3A3-4AAD-A2EA-54F4DC1E7721}" sibTransId="{FAE0377D-1D08-402C-9AA4-33CED7E74167}"/>
    <dgm:cxn modelId="{22B116AC-C34F-478A-AF88-54FD61F309D7}" type="presOf" srcId="{6E8568B0-D37F-4D2E-A060-4A0396303702}" destId="{47311E51-1FB1-4D4D-BF38-7DB33EFDA7AF}" srcOrd="0" destOrd="1" presId="urn:microsoft.com/office/officeart/2005/8/layout/chevron2"/>
    <dgm:cxn modelId="{121DDDAF-33E9-4716-96DE-435325F6CA96}" type="presOf" srcId="{5D06A896-885E-4E45-B7F2-A72E38EBC8AF}" destId="{47311E51-1FB1-4D4D-BF38-7DB33EFDA7AF}" srcOrd="0" destOrd="0" presId="urn:microsoft.com/office/officeart/2005/8/layout/chevron2"/>
    <dgm:cxn modelId="{003AD29D-64BD-48B4-90FC-5028960FADE9}" type="presOf" srcId="{84E5B6EC-C707-4BA3-AD32-6F4B8E4DA304}" destId="{66194FDA-C8F3-436C-BD98-38C07F69857B}" srcOrd="0" destOrd="0" presId="urn:microsoft.com/office/officeart/2005/8/layout/chevron2"/>
    <dgm:cxn modelId="{F966C40A-D214-464E-866D-4B326F442730}" srcId="{84E5B6EC-C707-4BA3-AD32-6F4B8E4DA304}" destId="{4E74377F-1A0D-4479-BBBC-E0125BC115DA}" srcOrd="2" destOrd="0" parTransId="{42257DFB-896E-44EA-A88F-FA577B63BBB6}" sibTransId="{DD15E0BE-5A47-4C59-AF48-EB3B0AA37D20}"/>
    <dgm:cxn modelId="{5931E931-1741-4D2B-9F4C-0D65A36A3907}" srcId="{7E4C58F8-66E5-43F3-9BCC-F3256896B2AF}" destId="{5D06A896-885E-4E45-B7F2-A72E38EBC8AF}" srcOrd="0" destOrd="0" parTransId="{6ACE8A85-F091-43E0-97FD-5C86A3ADAF83}" sibTransId="{D323E3D2-B206-4858-A9BC-CEC0C70FBBDE}"/>
    <dgm:cxn modelId="{E18AC138-410B-4388-9987-6C1665B31D5D}" srcId="{84E5B6EC-C707-4BA3-AD32-6F4B8E4DA304}" destId="{6CCF0547-C331-4CEA-B03F-2BC313F42984}" srcOrd="0" destOrd="0" parTransId="{7C3512EC-B3FF-4447-8402-064BF75E3466}" sibTransId="{1C7877ED-4F9C-4F7D-9C91-122C7AA61C84}"/>
    <dgm:cxn modelId="{2DD3C407-8374-453A-B704-AE93193800B3}" type="presOf" srcId="{6E33F979-4285-4748-8DAF-C76EE19BC7E6}" destId="{2F889216-2226-4C44-A1D4-E7380C14E4C0}" srcOrd="0" destOrd="1" presId="urn:microsoft.com/office/officeart/2005/8/layout/chevron2"/>
    <dgm:cxn modelId="{49A9D433-6FC9-4DA8-A9AC-E7AF1579FA8A}" type="presOf" srcId="{2994CCB1-4CCD-45B9-A825-6E8DEF857895}" destId="{CD031363-68C1-485C-85ED-F42CB7F1AA3F}" srcOrd="0" destOrd="0" presId="urn:microsoft.com/office/officeart/2005/8/layout/chevron2"/>
    <dgm:cxn modelId="{6E667DB7-6D82-4343-B10D-F09BB7432D39}" type="presOf" srcId="{6CCF0547-C331-4CEA-B03F-2BC313F42984}" destId="{70A58E79-E597-46A4-9491-C84BE0B717A0}" srcOrd="0" destOrd="0" presId="urn:microsoft.com/office/officeart/2005/8/layout/chevron2"/>
    <dgm:cxn modelId="{9918E9F0-0E54-406E-8E58-0FB3F9D3E54F}" srcId="{45668155-B73C-402A-8559-6ACD7F7731C9}" destId="{7E4C58F8-66E5-43F3-9BCC-F3256896B2AF}" srcOrd="2" destOrd="0" parTransId="{A5646B15-B44C-437D-BBEC-97CACC701AA8}" sibTransId="{AABA8785-C3A3-409E-8189-FC6DE8D974CC}"/>
    <dgm:cxn modelId="{8C644366-EBD1-4B2D-A7AA-FD0D28AE90CE}" srcId="{2994CCB1-4CCD-45B9-A825-6E8DEF857895}" destId="{52836A67-5C4E-49AB-A876-9B6C5E074710}" srcOrd="0" destOrd="0" parTransId="{73966694-B500-4052-8216-97062A8043CA}" sibTransId="{BE41F80A-2396-4D0D-A909-06CDD985AD3E}"/>
    <dgm:cxn modelId="{C4A14183-2298-44D1-8EB2-7A373BB85C5B}" type="presOf" srcId="{45668155-B73C-402A-8559-6ACD7F7731C9}" destId="{8DA016B1-BC73-45FE-A46F-5E14D8EA9A47}" srcOrd="0" destOrd="0" presId="urn:microsoft.com/office/officeart/2005/8/layout/chevron2"/>
    <dgm:cxn modelId="{8E32D408-12BD-4181-B26F-608547636034}" type="presOf" srcId="{4E74377F-1A0D-4479-BBBC-E0125BC115DA}" destId="{70A58E79-E597-46A4-9491-C84BE0B717A0}" srcOrd="0" destOrd="2" presId="urn:microsoft.com/office/officeart/2005/8/layout/chevron2"/>
    <dgm:cxn modelId="{23CFF3B2-1872-4F92-A3E9-07605CCE1987}" srcId="{2994CCB1-4CCD-45B9-A825-6E8DEF857895}" destId="{32E107EE-7D0D-4267-BC81-512E4FB37413}" srcOrd="2" destOrd="0" parTransId="{6F7118AC-A186-442B-9D10-95A3828BDA7A}" sibTransId="{AFDEA94F-F274-4768-BA98-5B5E9C80A02A}"/>
    <dgm:cxn modelId="{29BFCC28-3A91-4AC0-B815-BF853EE71968}" type="presOf" srcId="{7E4C58F8-66E5-43F3-9BCC-F3256896B2AF}" destId="{996517FC-F0CC-43ED-A1E8-A88C2542324E}" srcOrd="0" destOrd="0" presId="urn:microsoft.com/office/officeart/2005/8/layout/chevron2"/>
    <dgm:cxn modelId="{C7CF7375-AD83-467D-AAC8-C2855A86ADE4}" type="presOf" srcId="{52836A67-5C4E-49AB-A876-9B6C5E074710}" destId="{2F889216-2226-4C44-A1D4-E7380C14E4C0}" srcOrd="0" destOrd="0" presId="urn:microsoft.com/office/officeart/2005/8/layout/chevron2"/>
    <dgm:cxn modelId="{6F218BC9-0295-448D-BC17-56DFF697C2D5}" srcId="{84E5B6EC-C707-4BA3-AD32-6F4B8E4DA304}" destId="{94F859FB-7EE5-47F5-86CB-70C7DA6AEC0A}" srcOrd="1" destOrd="0" parTransId="{308D0FDD-4004-45C8-8572-26B16ABD73AE}" sibTransId="{65B45B0B-B238-4CFD-84DB-92EB8CBA8C22}"/>
    <dgm:cxn modelId="{F3D44E7B-D329-44CA-A89B-E0A275AD0A94}" srcId="{45668155-B73C-402A-8559-6ACD7F7731C9}" destId="{2994CCB1-4CCD-45B9-A825-6E8DEF857895}" srcOrd="1" destOrd="0" parTransId="{828C0DF9-0151-4528-8E46-3B2972DFB51E}" sibTransId="{8E4922CD-B0FB-445A-81D3-C3C3237BDA9D}"/>
    <dgm:cxn modelId="{DFE9C39D-3481-4CC1-B84B-0C0A64F933FB}" srcId="{7E4C58F8-66E5-43F3-9BCC-F3256896B2AF}" destId="{0A93BE7C-FA93-4F53-B72F-0B020AE2A089}" srcOrd="2" destOrd="0" parTransId="{9ACD37BB-88ED-45FD-8048-EB20BED5E98D}" sibTransId="{5115F8DF-B6F0-4F6D-B132-83EA6B86A5B8}"/>
    <dgm:cxn modelId="{8C097AF4-F5F9-4F8C-B33C-60DBA65304C2}" srcId="{2994CCB1-4CCD-45B9-A825-6E8DEF857895}" destId="{6E33F979-4285-4748-8DAF-C76EE19BC7E6}" srcOrd="1" destOrd="0" parTransId="{F73A154E-0F28-4DB1-ABFB-AF366A60925B}" sibTransId="{A8E090D3-157F-45AC-B889-FCBBBB12D091}"/>
    <dgm:cxn modelId="{1A8461AB-407E-459B-8E35-70F5E0E25C80}" type="presOf" srcId="{0A93BE7C-FA93-4F53-B72F-0B020AE2A089}" destId="{47311E51-1FB1-4D4D-BF38-7DB33EFDA7AF}" srcOrd="0" destOrd="2" presId="urn:microsoft.com/office/officeart/2005/8/layout/chevron2"/>
    <dgm:cxn modelId="{0EDB076B-F830-49F7-B2EE-8A2F2C6F1A9F}" type="presOf" srcId="{94F859FB-7EE5-47F5-86CB-70C7DA6AEC0A}" destId="{70A58E79-E597-46A4-9491-C84BE0B717A0}" srcOrd="0" destOrd="1" presId="urn:microsoft.com/office/officeart/2005/8/layout/chevron2"/>
    <dgm:cxn modelId="{8887E0DE-EE16-418C-8B5B-376D1AD37F7D}" type="presParOf" srcId="{8DA016B1-BC73-45FE-A46F-5E14D8EA9A47}" destId="{2D5A6E03-579F-4436-B300-4D0202B72705}" srcOrd="0" destOrd="0" presId="urn:microsoft.com/office/officeart/2005/8/layout/chevron2"/>
    <dgm:cxn modelId="{5E5C95FE-D403-4DE3-9F0A-07BE8E020007}" type="presParOf" srcId="{2D5A6E03-579F-4436-B300-4D0202B72705}" destId="{66194FDA-C8F3-436C-BD98-38C07F69857B}" srcOrd="0" destOrd="0" presId="urn:microsoft.com/office/officeart/2005/8/layout/chevron2"/>
    <dgm:cxn modelId="{7B389ABB-6079-48C3-912D-D840FA77FC46}" type="presParOf" srcId="{2D5A6E03-579F-4436-B300-4D0202B72705}" destId="{70A58E79-E597-46A4-9491-C84BE0B717A0}" srcOrd="1" destOrd="0" presId="urn:microsoft.com/office/officeart/2005/8/layout/chevron2"/>
    <dgm:cxn modelId="{F0ED3BDA-383D-424F-8317-E5324588A290}" type="presParOf" srcId="{8DA016B1-BC73-45FE-A46F-5E14D8EA9A47}" destId="{8548C8F7-68A1-4C61-8D9E-11D19ED4C26F}" srcOrd="1" destOrd="0" presId="urn:microsoft.com/office/officeart/2005/8/layout/chevron2"/>
    <dgm:cxn modelId="{6CA552BA-7211-4D50-A337-C0FD89AD8230}" type="presParOf" srcId="{8DA016B1-BC73-45FE-A46F-5E14D8EA9A47}" destId="{1877A801-3C38-4FB4-8738-8F1FA2C2E014}" srcOrd="2" destOrd="0" presId="urn:microsoft.com/office/officeart/2005/8/layout/chevron2"/>
    <dgm:cxn modelId="{F1222FB3-170D-48DF-835C-75B9F08C4D86}" type="presParOf" srcId="{1877A801-3C38-4FB4-8738-8F1FA2C2E014}" destId="{CD031363-68C1-485C-85ED-F42CB7F1AA3F}" srcOrd="0" destOrd="0" presId="urn:microsoft.com/office/officeart/2005/8/layout/chevron2"/>
    <dgm:cxn modelId="{8D608D72-B8FC-418F-BEFA-A750FB11521A}" type="presParOf" srcId="{1877A801-3C38-4FB4-8738-8F1FA2C2E014}" destId="{2F889216-2226-4C44-A1D4-E7380C14E4C0}" srcOrd="1" destOrd="0" presId="urn:microsoft.com/office/officeart/2005/8/layout/chevron2"/>
    <dgm:cxn modelId="{459C8D1F-BECE-4F09-AFDC-988A3890BE5E}" type="presParOf" srcId="{8DA016B1-BC73-45FE-A46F-5E14D8EA9A47}" destId="{3918D33D-744F-4B65-A515-15942699C7ED}" srcOrd="3" destOrd="0" presId="urn:microsoft.com/office/officeart/2005/8/layout/chevron2"/>
    <dgm:cxn modelId="{63BE313A-A705-45B6-A5C0-7F390AE5DE47}" type="presParOf" srcId="{8DA016B1-BC73-45FE-A46F-5E14D8EA9A47}" destId="{44B7634F-A205-4D78-9634-561911E61548}" srcOrd="4" destOrd="0" presId="urn:microsoft.com/office/officeart/2005/8/layout/chevron2"/>
    <dgm:cxn modelId="{36DC6CA6-F952-4D56-A36D-913071372293}" type="presParOf" srcId="{44B7634F-A205-4D78-9634-561911E61548}" destId="{996517FC-F0CC-43ED-A1E8-A88C2542324E}" srcOrd="0" destOrd="0" presId="urn:microsoft.com/office/officeart/2005/8/layout/chevron2"/>
    <dgm:cxn modelId="{F50078E6-B92A-46A1-9E7E-14DBD206FDDC}" type="presParOf" srcId="{44B7634F-A205-4D78-9634-561911E61548}" destId="{47311E51-1FB1-4D4D-BF38-7DB33EFDA7AF}" srcOrd="1" destOrd="0" presId="urn:microsoft.com/office/officeart/2005/8/layout/chevron2"/>
  </dgm:cxnLst>
  <dgm:bg/>
  <dgm:whole>
    <a:ln>
      <a:solidFill>
        <a:schemeClr val="bg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C99628-C292-4B41-BF71-D832992D6377}" type="doc">
      <dgm:prSet loTypeId="urn:microsoft.com/office/officeart/2008/layout/SquareAccentList" loCatId="list" qsTypeId="urn:microsoft.com/office/officeart/2005/8/quickstyle/simple1" qsCatId="simple" csTypeId="urn:microsoft.com/office/officeart/2005/8/colors/accent0_3" csCatId="mainScheme" phldr="1"/>
      <dgm:spPr/>
      <dgm:t>
        <a:bodyPr/>
        <a:lstStyle/>
        <a:p>
          <a:endParaRPr lang="en-GB"/>
        </a:p>
      </dgm:t>
    </dgm:pt>
    <dgm:pt modelId="{3529F6C7-211A-4130-9DDD-956FB348633C}">
      <dgm:prSet phldrT="[Text]"/>
      <dgm:spPr/>
      <dgm:t>
        <a:bodyPr/>
        <a:lstStyle/>
        <a:p>
          <a:endParaRPr lang="en-GB" dirty="0"/>
        </a:p>
      </dgm:t>
    </dgm:pt>
    <dgm:pt modelId="{CF56AAAC-0276-4495-B50B-DF5AB1E70C2A}" type="parTrans" cxnId="{B1710728-6DE4-484A-B7D1-5326177F0A9F}">
      <dgm:prSet/>
      <dgm:spPr/>
      <dgm:t>
        <a:bodyPr/>
        <a:lstStyle/>
        <a:p>
          <a:endParaRPr lang="en-GB"/>
        </a:p>
      </dgm:t>
    </dgm:pt>
    <dgm:pt modelId="{AC436671-472E-4FC0-866B-794337B2DFA5}" type="sibTrans" cxnId="{B1710728-6DE4-484A-B7D1-5326177F0A9F}">
      <dgm:prSet/>
      <dgm:spPr/>
      <dgm:t>
        <a:bodyPr/>
        <a:lstStyle/>
        <a:p>
          <a:endParaRPr lang="en-GB"/>
        </a:p>
      </dgm:t>
    </dgm:pt>
    <dgm:pt modelId="{44FB308F-0C69-4992-9337-20D36A647BB8}">
      <dgm:prSet phldrT="[Text]"/>
      <dgm:spPr/>
      <dgm:t>
        <a:bodyPr/>
        <a:lstStyle/>
        <a:p>
          <a:pPr algn="ctr"/>
          <a:r>
            <a:rPr lang="en-GB" dirty="0" smtClean="0"/>
            <a:t>GP and Nurse Training</a:t>
          </a:r>
          <a:endParaRPr lang="en-GB" dirty="0"/>
        </a:p>
      </dgm:t>
    </dgm:pt>
    <dgm:pt modelId="{3E14B945-16B9-4E44-8DD9-EBAD0477A8BD}" type="parTrans" cxnId="{005FF2CA-2DA3-4CBE-80B2-32B4751071B2}">
      <dgm:prSet/>
      <dgm:spPr/>
      <dgm:t>
        <a:bodyPr/>
        <a:lstStyle/>
        <a:p>
          <a:endParaRPr lang="en-GB"/>
        </a:p>
      </dgm:t>
    </dgm:pt>
    <dgm:pt modelId="{02948F9A-0247-4B11-8497-7A3455624750}" type="sibTrans" cxnId="{005FF2CA-2DA3-4CBE-80B2-32B4751071B2}">
      <dgm:prSet/>
      <dgm:spPr/>
      <dgm:t>
        <a:bodyPr/>
        <a:lstStyle/>
        <a:p>
          <a:endParaRPr lang="en-GB"/>
        </a:p>
      </dgm:t>
    </dgm:pt>
    <dgm:pt modelId="{860B426A-3681-4C7F-B19F-F7A1E0B75FBC}">
      <dgm:prSet phldrT="[Text]"/>
      <dgm:spPr/>
      <dgm:t>
        <a:bodyPr/>
        <a:lstStyle/>
        <a:p>
          <a:pPr algn="ctr"/>
          <a:r>
            <a:rPr lang="en-GB" dirty="0" smtClean="0"/>
            <a:t>Model OA consultation</a:t>
          </a:r>
          <a:endParaRPr lang="en-GB" dirty="0"/>
        </a:p>
      </dgm:t>
    </dgm:pt>
    <dgm:pt modelId="{051A5A4E-93E4-422A-A312-FF152252A1E2}" type="parTrans" cxnId="{F639DADE-E758-4DE7-827E-ED70F9D55D30}">
      <dgm:prSet/>
      <dgm:spPr/>
      <dgm:t>
        <a:bodyPr/>
        <a:lstStyle/>
        <a:p>
          <a:endParaRPr lang="en-GB"/>
        </a:p>
      </dgm:t>
    </dgm:pt>
    <dgm:pt modelId="{16BB18B5-CD6B-4484-8953-1BD8CB9AAFB3}" type="sibTrans" cxnId="{F639DADE-E758-4DE7-827E-ED70F9D55D30}">
      <dgm:prSet/>
      <dgm:spPr/>
      <dgm:t>
        <a:bodyPr/>
        <a:lstStyle/>
        <a:p>
          <a:endParaRPr lang="en-GB"/>
        </a:p>
      </dgm:t>
    </dgm:pt>
    <dgm:pt modelId="{24389801-9A7E-4784-A335-D8708277FB9A}" type="pres">
      <dgm:prSet presAssocID="{CEC99628-C292-4B41-BF71-D832992D6377}" presName="layout" presStyleCnt="0">
        <dgm:presLayoutVars>
          <dgm:chMax/>
          <dgm:chPref/>
          <dgm:dir/>
          <dgm:resizeHandles/>
        </dgm:presLayoutVars>
      </dgm:prSet>
      <dgm:spPr/>
      <dgm:t>
        <a:bodyPr/>
        <a:lstStyle/>
        <a:p>
          <a:endParaRPr lang="en-GB"/>
        </a:p>
      </dgm:t>
    </dgm:pt>
    <dgm:pt modelId="{31AD5EB3-4795-4730-8DFD-21973A3C5659}" type="pres">
      <dgm:prSet presAssocID="{44FB308F-0C69-4992-9337-20D36A647BB8}" presName="root" presStyleCnt="0">
        <dgm:presLayoutVars>
          <dgm:chMax/>
          <dgm:chPref/>
        </dgm:presLayoutVars>
      </dgm:prSet>
      <dgm:spPr/>
    </dgm:pt>
    <dgm:pt modelId="{ABEBC8CD-07C9-4A6E-9D0D-8DCB645DD1BB}" type="pres">
      <dgm:prSet presAssocID="{44FB308F-0C69-4992-9337-20D36A647BB8}" presName="rootComposite" presStyleCnt="0">
        <dgm:presLayoutVars/>
      </dgm:prSet>
      <dgm:spPr/>
    </dgm:pt>
    <dgm:pt modelId="{A1A4A70A-2E13-4943-B09D-A15CB3C37320}" type="pres">
      <dgm:prSet presAssocID="{44FB308F-0C69-4992-9337-20D36A647BB8}" presName="ParentAccent" presStyleLbl="alignNode1" presStyleIdx="0" presStyleCnt="3"/>
      <dgm:spPr/>
    </dgm:pt>
    <dgm:pt modelId="{36211E72-181A-47EB-A4E7-F41296BA3F87}" type="pres">
      <dgm:prSet presAssocID="{44FB308F-0C69-4992-9337-20D36A647BB8}" presName="ParentSmallAccent" presStyleLbl="fgAcc1" presStyleIdx="0" presStyleCnt="3"/>
      <dgm:spPr/>
    </dgm:pt>
    <dgm:pt modelId="{D1EB3372-B542-4154-B754-A95C2B30419D}" type="pres">
      <dgm:prSet presAssocID="{44FB308F-0C69-4992-9337-20D36A647BB8}" presName="Parent" presStyleLbl="revTx" presStyleIdx="0" presStyleCnt="3">
        <dgm:presLayoutVars>
          <dgm:chMax/>
          <dgm:chPref val="4"/>
          <dgm:bulletEnabled val="1"/>
        </dgm:presLayoutVars>
      </dgm:prSet>
      <dgm:spPr/>
      <dgm:t>
        <a:bodyPr/>
        <a:lstStyle/>
        <a:p>
          <a:endParaRPr lang="en-GB"/>
        </a:p>
      </dgm:t>
    </dgm:pt>
    <dgm:pt modelId="{C10A99BA-08C2-483D-947A-D17AC1B20264}" type="pres">
      <dgm:prSet presAssocID="{44FB308F-0C69-4992-9337-20D36A647BB8}" presName="childShape" presStyleCnt="0">
        <dgm:presLayoutVars>
          <dgm:chMax val="0"/>
          <dgm:chPref val="0"/>
        </dgm:presLayoutVars>
      </dgm:prSet>
      <dgm:spPr/>
    </dgm:pt>
    <dgm:pt modelId="{BC61AE63-D03D-4181-8D13-060C6B389AF5}" type="pres">
      <dgm:prSet presAssocID="{860B426A-3681-4C7F-B19F-F7A1E0B75FBC}" presName="root" presStyleCnt="0">
        <dgm:presLayoutVars>
          <dgm:chMax/>
          <dgm:chPref/>
        </dgm:presLayoutVars>
      </dgm:prSet>
      <dgm:spPr/>
    </dgm:pt>
    <dgm:pt modelId="{83980F42-F2BB-41C4-A5CD-6B8CCF47D728}" type="pres">
      <dgm:prSet presAssocID="{860B426A-3681-4C7F-B19F-F7A1E0B75FBC}" presName="rootComposite" presStyleCnt="0">
        <dgm:presLayoutVars/>
      </dgm:prSet>
      <dgm:spPr/>
    </dgm:pt>
    <dgm:pt modelId="{5AC4B9F4-14FB-438C-894E-3E03129AB487}" type="pres">
      <dgm:prSet presAssocID="{860B426A-3681-4C7F-B19F-F7A1E0B75FBC}" presName="ParentAccent" presStyleLbl="alignNode1" presStyleIdx="1" presStyleCnt="3"/>
      <dgm:spPr/>
    </dgm:pt>
    <dgm:pt modelId="{7C0BD1F9-416D-4AD7-ACAE-4CD0AC1C93AA}" type="pres">
      <dgm:prSet presAssocID="{860B426A-3681-4C7F-B19F-F7A1E0B75FBC}" presName="ParentSmallAccent" presStyleLbl="fgAcc1" presStyleIdx="1" presStyleCnt="3"/>
      <dgm:spPr/>
    </dgm:pt>
    <dgm:pt modelId="{6B6DB7C9-0A68-4586-B7E8-0F3841AB788E}" type="pres">
      <dgm:prSet presAssocID="{860B426A-3681-4C7F-B19F-F7A1E0B75FBC}" presName="Parent" presStyleLbl="revTx" presStyleIdx="1" presStyleCnt="3">
        <dgm:presLayoutVars>
          <dgm:chMax/>
          <dgm:chPref val="4"/>
          <dgm:bulletEnabled val="1"/>
        </dgm:presLayoutVars>
      </dgm:prSet>
      <dgm:spPr/>
      <dgm:t>
        <a:bodyPr/>
        <a:lstStyle/>
        <a:p>
          <a:endParaRPr lang="en-GB"/>
        </a:p>
      </dgm:t>
    </dgm:pt>
    <dgm:pt modelId="{33586200-45F0-4017-ABF2-48913D72FF84}" type="pres">
      <dgm:prSet presAssocID="{860B426A-3681-4C7F-B19F-F7A1E0B75FBC}" presName="childShape" presStyleCnt="0">
        <dgm:presLayoutVars>
          <dgm:chMax val="0"/>
          <dgm:chPref val="0"/>
        </dgm:presLayoutVars>
      </dgm:prSet>
      <dgm:spPr/>
    </dgm:pt>
    <dgm:pt modelId="{DFA84026-30C5-489A-9F65-A551766F104F}" type="pres">
      <dgm:prSet presAssocID="{3529F6C7-211A-4130-9DDD-956FB348633C}" presName="root" presStyleCnt="0">
        <dgm:presLayoutVars>
          <dgm:chMax/>
          <dgm:chPref/>
        </dgm:presLayoutVars>
      </dgm:prSet>
      <dgm:spPr/>
    </dgm:pt>
    <dgm:pt modelId="{27DB2BEF-6CA7-45E3-AB4A-CA53B001C77D}" type="pres">
      <dgm:prSet presAssocID="{3529F6C7-211A-4130-9DDD-956FB348633C}" presName="rootComposite" presStyleCnt="0">
        <dgm:presLayoutVars/>
      </dgm:prSet>
      <dgm:spPr/>
    </dgm:pt>
    <dgm:pt modelId="{F7EB592E-58F4-46CD-9A4B-07C2E7EFDA7E}" type="pres">
      <dgm:prSet presAssocID="{3529F6C7-211A-4130-9DDD-956FB348633C}" presName="ParentAccent" presStyleLbl="alignNode1" presStyleIdx="2" presStyleCnt="3"/>
      <dgm:spPr/>
    </dgm:pt>
    <dgm:pt modelId="{AECA1986-2701-4378-BF85-9B5062D2230F}" type="pres">
      <dgm:prSet presAssocID="{3529F6C7-211A-4130-9DDD-956FB348633C}" presName="ParentSmallAccent" presStyleLbl="fgAcc1" presStyleIdx="2" presStyleCnt="3"/>
      <dgm:spPr/>
    </dgm:pt>
    <dgm:pt modelId="{FAF6AAEC-4938-460E-9167-899D3AF00028}" type="pres">
      <dgm:prSet presAssocID="{3529F6C7-211A-4130-9DDD-956FB348633C}" presName="Parent" presStyleLbl="revTx" presStyleIdx="2" presStyleCnt="3">
        <dgm:presLayoutVars>
          <dgm:chMax/>
          <dgm:chPref val="4"/>
          <dgm:bulletEnabled val="1"/>
        </dgm:presLayoutVars>
      </dgm:prSet>
      <dgm:spPr/>
      <dgm:t>
        <a:bodyPr/>
        <a:lstStyle/>
        <a:p>
          <a:endParaRPr lang="en-GB"/>
        </a:p>
      </dgm:t>
    </dgm:pt>
    <dgm:pt modelId="{8B6D7E27-5B46-4760-8065-A48F3F031A43}" type="pres">
      <dgm:prSet presAssocID="{3529F6C7-211A-4130-9DDD-956FB348633C}" presName="childShape" presStyleCnt="0">
        <dgm:presLayoutVars>
          <dgm:chMax val="0"/>
          <dgm:chPref val="0"/>
        </dgm:presLayoutVars>
      </dgm:prSet>
      <dgm:spPr/>
    </dgm:pt>
  </dgm:ptLst>
  <dgm:cxnLst>
    <dgm:cxn modelId="{BCF48060-F565-443E-9F28-E17D913D8D2E}" type="presOf" srcId="{CEC99628-C292-4B41-BF71-D832992D6377}" destId="{24389801-9A7E-4784-A335-D8708277FB9A}" srcOrd="0" destOrd="0" presId="urn:microsoft.com/office/officeart/2008/layout/SquareAccentList"/>
    <dgm:cxn modelId="{7ACDE63C-110A-4CB0-A5E3-FC09990F180E}" type="presOf" srcId="{860B426A-3681-4C7F-B19F-F7A1E0B75FBC}" destId="{6B6DB7C9-0A68-4586-B7E8-0F3841AB788E}" srcOrd="0" destOrd="0" presId="urn:microsoft.com/office/officeart/2008/layout/SquareAccentList"/>
    <dgm:cxn modelId="{3C653C76-A482-42AB-B58F-2EFA541DBA0C}" type="presOf" srcId="{44FB308F-0C69-4992-9337-20D36A647BB8}" destId="{D1EB3372-B542-4154-B754-A95C2B30419D}" srcOrd="0" destOrd="0" presId="urn:microsoft.com/office/officeart/2008/layout/SquareAccentList"/>
    <dgm:cxn modelId="{B1710728-6DE4-484A-B7D1-5326177F0A9F}" srcId="{CEC99628-C292-4B41-BF71-D832992D6377}" destId="{3529F6C7-211A-4130-9DDD-956FB348633C}" srcOrd="2" destOrd="0" parTransId="{CF56AAAC-0276-4495-B50B-DF5AB1E70C2A}" sibTransId="{AC436671-472E-4FC0-866B-794337B2DFA5}"/>
    <dgm:cxn modelId="{005FF2CA-2DA3-4CBE-80B2-32B4751071B2}" srcId="{CEC99628-C292-4B41-BF71-D832992D6377}" destId="{44FB308F-0C69-4992-9337-20D36A647BB8}" srcOrd="0" destOrd="0" parTransId="{3E14B945-16B9-4E44-8DD9-EBAD0477A8BD}" sibTransId="{02948F9A-0247-4B11-8497-7A3455624750}"/>
    <dgm:cxn modelId="{F639DADE-E758-4DE7-827E-ED70F9D55D30}" srcId="{CEC99628-C292-4B41-BF71-D832992D6377}" destId="{860B426A-3681-4C7F-B19F-F7A1E0B75FBC}" srcOrd="1" destOrd="0" parTransId="{051A5A4E-93E4-422A-A312-FF152252A1E2}" sibTransId="{16BB18B5-CD6B-4484-8953-1BD8CB9AAFB3}"/>
    <dgm:cxn modelId="{219EC518-5CB0-4F16-BA68-3B0FF501D259}" type="presOf" srcId="{3529F6C7-211A-4130-9DDD-956FB348633C}" destId="{FAF6AAEC-4938-460E-9167-899D3AF00028}" srcOrd="0" destOrd="0" presId="urn:microsoft.com/office/officeart/2008/layout/SquareAccentList"/>
    <dgm:cxn modelId="{68B9A60D-AF24-436B-9EA5-100E175CD8BD}" type="presParOf" srcId="{24389801-9A7E-4784-A335-D8708277FB9A}" destId="{31AD5EB3-4795-4730-8DFD-21973A3C5659}" srcOrd="0" destOrd="0" presId="urn:microsoft.com/office/officeart/2008/layout/SquareAccentList"/>
    <dgm:cxn modelId="{8042D7A8-46D2-4100-82BF-A31C0CC5DFBD}" type="presParOf" srcId="{31AD5EB3-4795-4730-8DFD-21973A3C5659}" destId="{ABEBC8CD-07C9-4A6E-9D0D-8DCB645DD1BB}" srcOrd="0" destOrd="0" presId="urn:microsoft.com/office/officeart/2008/layout/SquareAccentList"/>
    <dgm:cxn modelId="{3C4F588B-7A70-43E3-BB4E-DEBA673D1C04}" type="presParOf" srcId="{ABEBC8CD-07C9-4A6E-9D0D-8DCB645DD1BB}" destId="{A1A4A70A-2E13-4943-B09D-A15CB3C37320}" srcOrd="0" destOrd="0" presId="urn:microsoft.com/office/officeart/2008/layout/SquareAccentList"/>
    <dgm:cxn modelId="{D8F89826-4471-4548-B694-9844C4BB3D9E}" type="presParOf" srcId="{ABEBC8CD-07C9-4A6E-9D0D-8DCB645DD1BB}" destId="{36211E72-181A-47EB-A4E7-F41296BA3F87}" srcOrd="1" destOrd="0" presId="urn:microsoft.com/office/officeart/2008/layout/SquareAccentList"/>
    <dgm:cxn modelId="{389B5C3B-703F-4059-A356-B729DAFA3B05}" type="presParOf" srcId="{ABEBC8CD-07C9-4A6E-9D0D-8DCB645DD1BB}" destId="{D1EB3372-B542-4154-B754-A95C2B30419D}" srcOrd="2" destOrd="0" presId="urn:microsoft.com/office/officeart/2008/layout/SquareAccentList"/>
    <dgm:cxn modelId="{27A22C24-8F20-4C7D-880B-138C863191BD}" type="presParOf" srcId="{31AD5EB3-4795-4730-8DFD-21973A3C5659}" destId="{C10A99BA-08C2-483D-947A-D17AC1B20264}" srcOrd="1" destOrd="0" presId="urn:microsoft.com/office/officeart/2008/layout/SquareAccentList"/>
    <dgm:cxn modelId="{D78E4C5F-DB69-4E4D-8CA9-11654E52769E}" type="presParOf" srcId="{24389801-9A7E-4784-A335-D8708277FB9A}" destId="{BC61AE63-D03D-4181-8D13-060C6B389AF5}" srcOrd="1" destOrd="0" presId="urn:microsoft.com/office/officeart/2008/layout/SquareAccentList"/>
    <dgm:cxn modelId="{A37A7D6B-5773-4DE1-A8CE-D6EA2E22FC8A}" type="presParOf" srcId="{BC61AE63-D03D-4181-8D13-060C6B389AF5}" destId="{83980F42-F2BB-41C4-A5CD-6B8CCF47D728}" srcOrd="0" destOrd="0" presId="urn:microsoft.com/office/officeart/2008/layout/SquareAccentList"/>
    <dgm:cxn modelId="{FA3EB055-0752-43D7-A7EF-97F2C5D563C3}" type="presParOf" srcId="{83980F42-F2BB-41C4-A5CD-6B8CCF47D728}" destId="{5AC4B9F4-14FB-438C-894E-3E03129AB487}" srcOrd="0" destOrd="0" presId="urn:microsoft.com/office/officeart/2008/layout/SquareAccentList"/>
    <dgm:cxn modelId="{7E3A3ABC-BE23-4C55-AAC5-AFDB7DE65C99}" type="presParOf" srcId="{83980F42-F2BB-41C4-A5CD-6B8CCF47D728}" destId="{7C0BD1F9-416D-4AD7-ACAE-4CD0AC1C93AA}" srcOrd="1" destOrd="0" presId="urn:microsoft.com/office/officeart/2008/layout/SquareAccentList"/>
    <dgm:cxn modelId="{C263DB0F-F598-4EEF-A3E1-A77864565B8E}" type="presParOf" srcId="{83980F42-F2BB-41C4-A5CD-6B8CCF47D728}" destId="{6B6DB7C9-0A68-4586-B7E8-0F3841AB788E}" srcOrd="2" destOrd="0" presId="urn:microsoft.com/office/officeart/2008/layout/SquareAccentList"/>
    <dgm:cxn modelId="{1D1C358B-B061-4031-8061-DBC2E514F0AB}" type="presParOf" srcId="{BC61AE63-D03D-4181-8D13-060C6B389AF5}" destId="{33586200-45F0-4017-ABF2-48913D72FF84}" srcOrd="1" destOrd="0" presId="urn:microsoft.com/office/officeart/2008/layout/SquareAccentList"/>
    <dgm:cxn modelId="{19E96454-FABA-49A8-8C48-08D58A725998}" type="presParOf" srcId="{24389801-9A7E-4784-A335-D8708277FB9A}" destId="{DFA84026-30C5-489A-9F65-A551766F104F}" srcOrd="2" destOrd="0" presId="urn:microsoft.com/office/officeart/2008/layout/SquareAccentList"/>
    <dgm:cxn modelId="{32AE1046-8479-467B-80F4-6BAC7AD5A4F9}" type="presParOf" srcId="{DFA84026-30C5-489A-9F65-A551766F104F}" destId="{27DB2BEF-6CA7-45E3-AB4A-CA53B001C77D}" srcOrd="0" destOrd="0" presId="urn:microsoft.com/office/officeart/2008/layout/SquareAccentList"/>
    <dgm:cxn modelId="{0CEDE905-AEA6-4914-A48A-75EA7CBFC6FE}" type="presParOf" srcId="{27DB2BEF-6CA7-45E3-AB4A-CA53B001C77D}" destId="{F7EB592E-58F4-46CD-9A4B-07C2E7EFDA7E}" srcOrd="0" destOrd="0" presId="urn:microsoft.com/office/officeart/2008/layout/SquareAccentList"/>
    <dgm:cxn modelId="{2A0914D5-A4E0-495A-BEF1-6D833895653C}" type="presParOf" srcId="{27DB2BEF-6CA7-45E3-AB4A-CA53B001C77D}" destId="{AECA1986-2701-4378-BF85-9B5062D2230F}" srcOrd="1" destOrd="0" presId="urn:microsoft.com/office/officeart/2008/layout/SquareAccentList"/>
    <dgm:cxn modelId="{E34C1172-5C61-4DF0-AB4E-4C063A453CB9}" type="presParOf" srcId="{27DB2BEF-6CA7-45E3-AB4A-CA53B001C77D}" destId="{FAF6AAEC-4938-460E-9167-899D3AF00028}" srcOrd="2" destOrd="0" presId="urn:microsoft.com/office/officeart/2008/layout/SquareAccentList"/>
    <dgm:cxn modelId="{E4C75909-21DA-41D5-9885-779297820D13}" type="presParOf" srcId="{DFA84026-30C5-489A-9F65-A551766F104F}" destId="{8B6D7E27-5B46-4760-8065-A48F3F031A43}"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B46A49-5F23-4536-B6CD-40907AB5169C}" type="doc">
      <dgm:prSet loTypeId="urn:microsoft.com/office/officeart/2005/8/layout/hProcess9" loCatId="process" qsTypeId="urn:microsoft.com/office/officeart/2005/8/quickstyle/simple1" qsCatId="simple" csTypeId="urn:microsoft.com/office/officeart/2005/8/colors/accent1_2" csCatId="accent1" phldr="1"/>
      <dgm:spPr/>
    </dgm:pt>
    <dgm:pt modelId="{2EF06F6A-9A97-4025-B183-3DDCEE3C84BB}">
      <dgm:prSet phldrT="[Text]"/>
      <dgm:spPr>
        <a:solidFill>
          <a:srgbClr val="002060"/>
        </a:solidFill>
        <a:effectLst>
          <a:outerShdw blurRad="50800" dist="38100" dir="2700000" algn="tl" rotWithShape="0">
            <a:prstClr val="black">
              <a:alpha val="40000"/>
            </a:prstClr>
          </a:outerShdw>
        </a:effectLst>
      </dgm:spPr>
      <dgm:t>
        <a:bodyPr/>
        <a:lstStyle/>
        <a:p>
          <a:r>
            <a:rPr lang="en-GB" dirty="0"/>
            <a:t>MOAC-1 first consultation with a GP</a:t>
          </a:r>
        </a:p>
      </dgm:t>
    </dgm:pt>
    <dgm:pt modelId="{B0213BFD-0BAD-42C5-B12A-6226DF894AFC}" type="parTrans" cxnId="{A296A0C5-F7D4-400E-8939-5A97FC99E219}">
      <dgm:prSet/>
      <dgm:spPr/>
      <dgm:t>
        <a:bodyPr/>
        <a:lstStyle/>
        <a:p>
          <a:endParaRPr lang="en-GB"/>
        </a:p>
      </dgm:t>
    </dgm:pt>
    <dgm:pt modelId="{3E7D2E43-FBA9-440B-A68D-BE77A572971D}" type="sibTrans" cxnId="{A296A0C5-F7D4-400E-8939-5A97FC99E219}">
      <dgm:prSet/>
      <dgm:spPr/>
      <dgm:t>
        <a:bodyPr/>
        <a:lstStyle/>
        <a:p>
          <a:endParaRPr lang="en-GB"/>
        </a:p>
      </dgm:t>
    </dgm:pt>
    <dgm:pt modelId="{77C129A5-3D61-4051-8ED5-F582E4B45617}">
      <dgm:prSet phldrT="[Text]"/>
      <dgm:spPr>
        <a:solidFill>
          <a:srgbClr val="002060"/>
        </a:solidFill>
        <a:effectLst>
          <a:outerShdw blurRad="50800" dist="38100" dir="2700000" algn="tl" rotWithShape="0">
            <a:prstClr val="black">
              <a:alpha val="40000"/>
            </a:prstClr>
          </a:outerShdw>
        </a:effectLst>
      </dgm:spPr>
      <dgm:t>
        <a:bodyPr/>
        <a:lstStyle/>
        <a:p>
          <a:r>
            <a:rPr lang="en-GB" dirty="0"/>
            <a:t>MOAC-2 follow up consultation(s) with a practice nurse</a:t>
          </a:r>
        </a:p>
      </dgm:t>
    </dgm:pt>
    <dgm:pt modelId="{3E648769-5C23-4525-8F36-F1808BCEE30D}" type="parTrans" cxnId="{08F43E61-2D21-4018-B82C-44AEB0F52235}">
      <dgm:prSet/>
      <dgm:spPr/>
      <dgm:t>
        <a:bodyPr/>
        <a:lstStyle/>
        <a:p>
          <a:endParaRPr lang="en-GB"/>
        </a:p>
      </dgm:t>
    </dgm:pt>
    <dgm:pt modelId="{0E58EBE3-C36A-4DA8-818C-8E6E1C771BC1}" type="sibTrans" cxnId="{08F43E61-2D21-4018-B82C-44AEB0F52235}">
      <dgm:prSet/>
      <dgm:spPr/>
      <dgm:t>
        <a:bodyPr/>
        <a:lstStyle/>
        <a:p>
          <a:endParaRPr lang="en-GB"/>
        </a:p>
      </dgm:t>
    </dgm:pt>
    <dgm:pt modelId="{6DB8E0FD-D4D0-4183-9974-EB8C7B3A8505}">
      <dgm:prSet phldrT="[Text]"/>
      <dgm:spPr>
        <a:solidFill>
          <a:srgbClr val="002060"/>
        </a:solidFill>
        <a:effectLst>
          <a:outerShdw blurRad="50800" dist="38100" dir="2700000" algn="tl" rotWithShape="0">
            <a:prstClr val="black">
              <a:alpha val="40000"/>
            </a:prstClr>
          </a:outerShdw>
        </a:effectLst>
      </dgm:spPr>
      <dgm:t>
        <a:bodyPr/>
        <a:lstStyle/>
        <a:p>
          <a:r>
            <a:rPr lang="en-GB" dirty="0" smtClean="0"/>
            <a:t>Patient presenting with joint pain</a:t>
          </a:r>
          <a:endParaRPr lang="en-GB" dirty="0"/>
        </a:p>
      </dgm:t>
    </dgm:pt>
    <dgm:pt modelId="{3B36ED28-DDE6-4A3C-B994-103A151B75A1}" type="sibTrans" cxnId="{DECEB8EC-9050-42A1-A549-F63B26B23370}">
      <dgm:prSet/>
      <dgm:spPr/>
      <dgm:t>
        <a:bodyPr/>
        <a:lstStyle/>
        <a:p>
          <a:endParaRPr lang="en-GB"/>
        </a:p>
      </dgm:t>
    </dgm:pt>
    <dgm:pt modelId="{1C23A723-77B8-4599-8ED3-BF51F7F2908A}" type="parTrans" cxnId="{DECEB8EC-9050-42A1-A549-F63B26B23370}">
      <dgm:prSet/>
      <dgm:spPr/>
      <dgm:t>
        <a:bodyPr/>
        <a:lstStyle/>
        <a:p>
          <a:endParaRPr lang="en-GB"/>
        </a:p>
      </dgm:t>
    </dgm:pt>
    <dgm:pt modelId="{4812753A-4FB4-4B5A-A365-375F1E148430}" type="pres">
      <dgm:prSet presAssocID="{D2B46A49-5F23-4536-B6CD-40907AB5169C}" presName="CompostProcess" presStyleCnt="0">
        <dgm:presLayoutVars>
          <dgm:dir/>
          <dgm:resizeHandles val="exact"/>
        </dgm:presLayoutVars>
      </dgm:prSet>
      <dgm:spPr/>
    </dgm:pt>
    <dgm:pt modelId="{B65835D1-A052-4C90-A1E9-AD6658E90D4A}" type="pres">
      <dgm:prSet presAssocID="{D2B46A49-5F23-4536-B6CD-40907AB5169C}" presName="arrow" presStyleLbl="bgShp" presStyleIdx="0" presStyleCnt="1"/>
      <dgm:spPr/>
    </dgm:pt>
    <dgm:pt modelId="{65B0EC28-3EB0-4542-94E2-859744D93DC1}" type="pres">
      <dgm:prSet presAssocID="{D2B46A49-5F23-4536-B6CD-40907AB5169C}" presName="linearProcess" presStyleCnt="0"/>
      <dgm:spPr/>
    </dgm:pt>
    <dgm:pt modelId="{7B9051D3-92A8-4A89-8250-71A9831377F8}" type="pres">
      <dgm:prSet presAssocID="{6DB8E0FD-D4D0-4183-9974-EB8C7B3A8505}" presName="textNode" presStyleLbl="node1" presStyleIdx="0" presStyleCnt="3">
        <dgm:presLayoutVars>
          <dgm:bulletEnabled val="1"/>
        </dgm:presLayoutVars>
      </dgm:prSet>
      <dgm:spPr/>
      <dgm:t>
        <a:bodyPr/>
        <a:lstStyle/>
        <a:p>
          <a:endParaRPr lang="en-GB"/>
        </a:p>
      </dgm:t>
    </dgm:pt>
    <dgm:pt modelId="{D4B6FCCE-65C4-4A77-AF81-C548A8F08514}" type="pres">
      <dgm:prSet presAssocID="{3B36ED28-DDE6-4A3C-B994-103A151B75A1}" presName="sibTrans" presStyleCnt="0"/>
      <dgm:spPr/>
    </dgm:pt>
    <dgm:pt modelId="{7F63BD9B-58B6-4E23-AF4A-1BD1DA56040B}" type="pres">
      <dgm:prSet presAssocID="{2EF06F6A-9A97-4025-B183-3DDCEE3C84BB}" presName="textNode" presStyleLbl="node1" presStyleIdx="1" presStyleCnt="3">
        <dgm:presLayoutVars>
          <dgm:bulletEnabled val="1"/>
        </dgm:presLayoutVars>
      </dgm:prSet>
      <dgm:spPr/>
      <dgm:t>
        <a:bodyPr/>
        <a:lstStyle/>
        <a:p>
          <a:endParaRPr lang="en-GB"/>
        </a:p>
      </dgm:t>
    </dgm:pt>
    <dgm:pt modelId="{EEA059CD-CD58-47B7-90AF-104E0DCABE0B}" type="pres">
      <dgm:prSet presAssocID="{3E7D2E43-FBA9-440B-A68D-BE77A572971D}" presName="sibTrans" presStyleCnt="0"/>
      <dgm:spPr/>
    </dgm:pt>
    <dgm:pt modelId="{9DA4DAF3-6AF2-4702-9719-D1CB6E165C5F}" type="pres">
      <dgm:prSet presAssocID="{77C129A5-3D61-4051-8ED5-F582E4B45617}" presName="textNode" presStyleLbl="node1" presStyleIdx="2" presStyleCnt="3">
        <dgm:presLayoutVars>
          <dgm:bulletEnabled val="1"/>
        </dgm:presLayoutVars>
      </dgm:prSet>
      <dgm:spPr/>
      <dgm:t>
        <a:bodyPr/>
        <a:lstStyle/>
        <a:p>
          <a:endParaRPr lang="en-GB"/>
        </a:p>
      </dgm:t>
    </dgm:pt>
  </dgm:ptLst>
  <dgm:cxnLst>
    <dgm:cxn modelId="{68AAAD2E-55DA-47DC-A08B-8A51AE0D3567}" type="presOf" srcId="{77C129A5-3D61-4051-8ED5-F582E4B45617}" destId="{9DA4DAF3-6AF2-4702-9719-D1CB6E165C5F}" srcOrd="0" destOrd="0" presId="urn:microsoft.com/office/officeart/2005/8/layout/hProcess9"/>
    <dgm:cxn modelId="{5CDF81DD-5D8E-4C71-9B6A-B370D7ED3D61}" type="presOf" srcId="{D2B46A49-5F23-4536-B6CD-40907AB5169C}" destId="{4812753A-4FB4-4B5A-A365-375F1E148430}" srcOrd="0" destOrd="0" presId="urn:microsoft.com/office/officeart/2005/8/layout/hProcess9"/>
    <dgm:cxn modelId="{DECEB8EC-9050-42A1-A549-F63B26B23370}" srcId="{D2B46A49-5F23-4536-B6CD-40907AB5169C}" destId="{6DB8E0FD-D4D0-4183-9974-EB8C7B3A8505}" srcOrd="0" destOrd="0" parTransId="{1C23A723-77B8-4599-8ED3-BF51F7F2908A}" sibTransId="{3B36ED28-DDE6-4A3C-B994-103A151B75A1}"/>
    <dgm:cxn modelId="{5F66F3FA-165D-494F-9177-0CEAF0A88E42}" type="presOf" srcId="{6DB8E0FD-D4D0-4183-9974-EB8C7B3A8505}" destId="{7B9051D3-92A8-4A89-8250-71A9831377F8}" srcOrd="0" destOrd="0" presId="urn:microsoft.com/office/officeart/2005/8/layout/hProcess9"/>
    <dgm:cxn modelId="{A296A0C5-F7D4-400E-8939-5A97FC99E219}" srcId="{D2B46A49-5F23-4536-B6CD-40907AB5169C}" destId="{2EF06F6A-9A97-4025-B183-3DDCEE3C84BB}" srcOrd="1" destOrd="0" parTransId="{B0213BFD-0BAD-42C5-B12A-6226DF894AFC}" sibTransId="{3E7D2E43-FBA9-440B-A68D-BE77A572971D}"/>
    <dgm:cxn modelId="{08F43E61-2D21-4018-B82C-44AEB0F52235}" srcId="{D2B46A49-5F23-4536-B6CD-40907AB5169C}" destId="{77C129A5-3D61-4051-8ED5-F582E4B45617}" srcOrd="2" destOrd="0" parTransId="{3E648769-5C23-4525-8F36-F1808BCEE30D}" sibTransId="{0E58EBE3-C36A-4DA8-818C-8E6E1C771BC1}"/>
    <dgm:cxn modelId="{EA04D0A8-69BB-4280-A26A-906E6C42E131}" type="presOf" srcId="{2EF06F6A-9A97-4025-B183-3DDCEE3C84BB}" destId="{7F63BD9B-58B6-4E23-AF4A-1BD1DA56040B}" srcOrd="0" destOrd="0" presId="urn:microsoft.com/office/officeart/2005/8/layout/hProcess9"/>
    <dgm:cxn modelId="{9F6EF028-DB4B-4073-993E-C0F8E8D2E465}" type="presParOf" srcId="{4812753A-4FB4-4B5A-A365-375F1E148430}" destId="{B65835D1-A052-4C90-A1E9-AD6658E90D4A}" srcOrd="0" destOrd="0" presId="urn:microsoft.com/office/officeart/2005/8/layout/hProcess9"/>
    <dgm:cxn modelId="{5D3E3D4C-FD92-4064-8750-1B1FEE87F48A}" type="presParOf" srcId="{4812753A-4FB4-4B5A-A365-375F1E148430}" destId="{65B0EC28-3EB0-4542-94E2-859744D93DC1}" srcOrd="1" destOrd="0" presId="urn:microsoft.com/office/officeart/2005/8/layout/hProcess9"/>
    <dgm:cxn modelId="{C77597E9-D3FF-4D5A-B025-0F19AAB1355E}" type="presParOf" srcId="{65B0EC28-3EB0-4542-94E2-859744D93DC1}" destId="{7B9051D3-92A8-4A89-8250-71A9831377F8}" srcOrd="0" destOrd="0" presId="urn:microsoft.com/office/officeart/2005/8/layout/hProcess9"/>
    <dgm:cxn modelId="{2E18A25C-70C4-44DE-B450-76E55AB222B6}" type="presParOf" srcId="{65B0EC28-3EB0-4542-94E2-859744D93DC1}" destId="{D4B6FCCE-65C4-4A77-AF81-C548A8F08514}" srcOrd="1" destOrd="0" presId="urn:microsoft.com/office/officeart/2005/8/layout/hProcess9"/>
    <dgm:cxn modelId="{F9CB4F60-AE27-4855-A503-B2EF1EEF585E}" type="presParOf" srcId="{65B0EC28-3EB0-4542-94E2-859744D93DC1}" destId="{7F63BD9B-58B6-4E23-AF4A-1BD1DA56040B}" srcOrd="2" destOrd="0" presId="urn:microsoft.com/office/officeart/2005/8/layout/hProcess9"/>
    <dgm:cxn modelId="{74EEB603-7AD2-4E87-9331-3A5BA2E56DCA}" type="presParOf" srcId="{65B0EC28-3EB0-4542-94E2-859744D93DC1}" destId="{EEA059CD-CD58-47B7-90AF-104E0DCABE0B}" srcOrd="3" destOrd="0" presId="urn:microsoft.com/office/officeart/2005/8/layout/hProcess9"/>
    <dgm:cxn modelId="{B4B6DD12-EAD0-4CB2-9BD3-771957F69EC4}" type="presParOf" srcId="{65B0EC28-3EB0-4542-94E2-859744D93DC1}" destId="{9DA4DAF3-6AF2-4702-9719-D1CB6E165C5F}" srcOrd="4"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B46A49-5F23-4536-B6CD-40907AB5169C}" type="doc">
      <dgm:prSet loTypeId="urn:microsoft.com/office/officeart/2005/8/layout/hProcess9" loCatId="process" qsTypeId="urn:microsoft.com/office/officeart/2005/8/quickstyle/simple1" qsCatId="simple" csTypeId="urn:microsoft.com/office/officeart/2005/8/colors/accent1_2" csCatId="accent1" phldr="1"/>
      <dgm:spPr/>
    </dgm:pt>
    <dgm:pt modelId="{2EF06F6A-9A97-4025-B183-3DDCEE3C84BB}">
      <dgm:prSet phldrT="[Text]" custT="1"/>
      <dgm:spPr>
        <a:solidFill>
          <a:srgbClr val="002060"/>
        </a:solidFill>
        <a:effectLst>
          <a:outerShdw blurRad="50800" dist="38100" dir="2700000" algn="tl" rotWithShape="0">
            <a:prstClr val="black">
              <a:alpha val="40000"/>
            </a:prstClr>
          </a:outerShdw>
        </a:effectLst>
      </dgm:spPr>
      <dgm:t>
        <a:bodyPr/>
        <a:lstStyle/>
        <a:p>
          <a:pPr algn="l"/>
          <a:r>
            <a:rPr lang="en-GB" sz="1100" b="1" dirty="0" smtClean="0">
              <a:latin typeface="Verdana" panose="020B0604030504040204" pitchFamily="34" charset="0"/>
              <a:ea typeface="Verdana" panose="020B0604030504040204" pitchFamily="34" charset="0"/>
              <a:cs typeface="Verdana" panose="020B0604030504040204" pitchFamily="34" charset="0"/>
            </a:rPr>
            <a:t>GP </a:t>
          </a:r>
          <a:r>
            <a:rPr lang="en-GB" sz="1100" dirty="0" smtClean="0">
              <a:latin typeface="Verdana" panose="020B0604030504040204" pitchFamily="34" charset="0"/>
              <a:ea typeface="Verdana" panose="020B0604030504040204" pitchFamily="34" charset="0"/>
              <a:cs typeface="Verdana" panose="020B0604030504040204" pitchFamily="34" charset="0"/>
            </a:rPr>
            <a:t>makes, gives, explains diagnosis,  analgesia, promotes self-management, gives guidebook, refers to nurse</a:t>
          </a:r>
          <a:endParaRPr lang="en-GB" sz="1100" dirty="0">
            <a:latin typeface="Verdana" panose="020B0604030504040204" pitchFamily="34" charset="0"/>
            <a:ea typeface="Verdana" panose="020B0604030504040204" pitchFamily="34" charset="0"/>
            <a:cs typeface="Verdana" panose="020B0604030504040204" pitchFamily="34" charset="0"/>
          </a:endParaRPr>
        </a:p>
      </dgm:t>
    </dgm:pt>
    <dgm:pt modelId="{B0213BFD-0BAD-42C5-B12A-6226DF894AFC}" type="parTrans" cxnId="{A296A0C5-F7D4-400E-8939-5A97FC99E219}">
      <dgm:prSet/>
      <dgm:spPr/>
      <dgm:t>
        <a:bodyPr/>
        <a:lstStyle/>
        <a:p>
          <a:endParaRPr lang="en-GB"/>
        </a:p>
      </dgm:t>
    </dgm:pt>
    <dgm:pt modelId="{3E7D2E43-FBA9-440B-A68D-BE77A572971D}" type="sibTrans" cxnId="{A296A0C5-F7D4-400E-8939-5A97FC99E219}">
      <dgm:prSet/>
      <dgm:spPr/>
      <dgm:t>
        <a:bodyPr/>
        <a:lstStyle/>
        <a:p>
          <a:endParaRPr lang="en-GB"/>
        </a:p>
      </dgm:t>
    </dgm:pt>
    <dgm:pt modelId="{77C129A5-3D61-4051-8ED5-F582E4B45617}">
      <dgm:prSet phldrT="[Text]" custT="1"/>
      <dgm:spPr>
        <a:solidFill>
          <a:srgbClr val="002060"/>
        </a:solidFill>
        <a:effectLst>
          <a:outerShdw blurRad="50800" dist="38100" dir="2700000" algn="tl" rotWithShape="0">
            <a:prstClr val="black">
              <a:alpha val="40000"/>
            </a:prstClr>
          </a:outerShdw>
        </a:effectLst>
      </dgm:spPr>
      <dgm:t>
        <a:bodyPr/>
        <a:lstStyle/>
        <a:p>
          <a:pPr algn="l"/>
          <a:r>
            <a:rPr lang="en-US" sz="1100" b="1" dirty="0" smtClean="0">
              <a:latin typeface="Verdana" pitchFamily="34" charset="0"/>
            </a:rPr>
            <a:t>Practice Nurse </a:t>
          </a:r>
          <a:r>
            <a:rPr lang="en-US" sz="1100" b="0" dirty="0" smtClean="0">
              <a:latin typeface="Verdana" pitchFamily="34" charset="0"/>
            </a:rPr>
            <a:t>supports</a:t>
          </a:r>
          <a:r>
            <a:rPr lang="en-US" sz="1100" b="1" dirty="0" smtClean="0">
              <a:latin typeface="Verdana" pitchFamily="34" charset="0"/>
            </a:rPr>
            <a:t> </a:t>
          </a:r>
          <a:r>
            <a:rPr lang="en-US" sz="1100" dirty="0" smtClean="0">
              <a:latin typeface="Verdana" pitchFamily="34" charset="0"/>
            </a:rPr>
            <a:t>self-management; guidebook; </a:t>
          </a:r>
          <a:r>
            <a:rPr lang="en-GB" sz="1100" dirty="0" smtClean="0">
              <a:latin typeface="Verdana" pitchFamily="34" charset="0"/>
            </a:rPr>
            <a:t>goal setting, exercise, weight loss, pain control</a:t>
          </a:r>
          <a:endParaRPr lang="en-GB" sz="1100" dirty="0"/>
        </a:p>
      </dgm:t>
    </dgm:pt>
    <dgm:pt modelId="{3E648769-5C23-4525-8F36-F1808BCEE30D}" type="parTrans" cxnId="{08F43E61-2D21-4018-B82C-44AEB0F52235}">
      <dgm:prSet/>
      <dgm:spPr/>
      <dgm:t>
        <a:bodyPr/>
        <a:lstStyle/>
        <a:p>
          <a:endParaRPr lang="en-GB"/>
        </a:p>
      </dgm:t>
    </dgm:pt>
    <dgm:pt modelId="{0E58EBE3-C36A-4DA8-818C-8E6E1C771BC1}" type="sibTrans" cxnId="{08F43E61-2D21-4018-B82C-44AEB0F52235}">
      <dgm:prSet/>
      <dgm:spPr/>
      <dgm:t>
        <a:bodyPr/>
        <a:lstStyle/>
        <a:p>
          <a:endParaRPr lang="en-GB"/>
        </a:p>
      </dgm:t>
    </dgm:pt>
    <dgm:pt modelId="{6DB8E0FD-D4D0-4183-9974-EB8C7B3A8505}">
      <dgm:prSet phldrT="[Text]" custT="1"/>
      <dgm:spPr>
        <a:solidFill>
          <a:srgbClr val="002060"/>
        </a:solidFill>
        <a:effectLst>
          <a:outerShdw blurRad="50800" dist="38100" dir="2700000" algn="tl" rotWithShape="0">
            <a:prstClr val="black">
              <a:alpha val="40000"/>
            </a:prstClr>
          </a:outerShdw>
        </a:effectLst>
      </dgm:spPr>
      <dgm:t>
        <a:bodyPr/>
        <a:lstStyle/>
        <a:p>
          <a:pPr algn="l"/>
          <a:r>
            <a:rPr lang="en-GB" sz="1100" b="1" dirty="0" smtClean="0">
              <a:latin typeface="Verdana" panose="020B0604030504040204" pitchFamily="34" charset="0"/>
              <a:ea typeface="Verdana" panose="020B0604030504040204" pitchFamily="34" charset="0"/>
              <a:cs typeface="Verdana" panose="020B0604030504040204" pitchFamily="34" charset="0"/>
            </a:rPr>
            <a:t>Patient</a:t>
          </a:r>
          <a:r>
            <a:rPr lang="en-GB" sz="1100" dirty="0" smtClean="0">
              <a:latin typeface="Verdana" panose="020B0604030504040204" pitchFamily="34" charset="0"/>
              <a:ea typeface="Verdana" panose="020B0604030504040204" pitchFamily="34" charset="0"/>
              <a:cs typeface="Verdana" panose="020B0604030504040204" pitchFamily="34" charset="0"/>
            </a:rPr>
            <a:t> presenting with joint pain 45 years and over</a:t>
          </a:r>
          <a:endParaRPr lang="en-GB" sz="1100" dirty="0">
            <a:latin typeface="Verdana" panose="020B0604030504040204" pitchFamily="34" charset="0"/>
            <a:ea typeface="Verdana" panose="020B0604030504040204" pitchFamily="34" charset="0"/>
            <a:cs typeface="Verdana" panose="020B0604030504040204" pitchFamily="34" charset="0"/>
          </a:endParaRPr>
        </a:p>
      </dgm:t>
    </dgm:pt>
    <dgm:pt modelId="{1C23A723-77B8-4599-8ED3-BF51F7F2908A}" type="parTrans" cxnId="{DECEB8EC-9050-42A1-A549-F63B26B23370}">
      <dgm:prSet/>
      <dgm:spPr/>
      <dgm:t>
        <a:bodyPr/>
        <a:lstStyle/>
        <a:p>
          <a:endParaRPr lang="en-GB"/>
        </a:p>
      </dgm:t>
    </dgm:pt>
    <dgm:pt modelId="{3B36ED28-DDE6-4A3C-B994-103A151B75A1}" type="sibTrans" cxnId="{DECEB8EC-9050-42A1-A549-F63B26B23370}">
      <dgm:prSet/>
      <dgm:spPr/>
      <dgm:t>
        <a:bodyPr/>
        <a:lstStyle/>
        <a:p>
          <a:endParaRPr lang="en-GB"/>
        </a:p>
      </dgm:t>
    </dgm:pt>
    <dgm:pt modelId="{4812753A-4FB4-4B5A-A365-375F1E148430}" type="pres">
      <dgm:prSet presAssocID="{D2B46A49-5F23-4536-B6CD-40907AB5169C}" presName="CompostProcess" presStyleCnt="0">
        <dgm:presLayoutVars>
          <dgm:dir/>
          <dgm:resizeHandles val="exact"/>
        </dgm:presLayoutVars>
      </dgm:prSet>
      <dgm:spPr/>
    </dgm:pt>
    <dgm:pt modelId="{B65835D1-A052-4C90-A1E9-AD6658E90D4A}" type="pres">
      <dgm:prSet presAssocID="{D2B46A49-5F23-4536-B6CD-40907AB5169C}" presName="arrow" presStyleLbl="bgShp" presStyleIdx="0" presStyleCnt="1" custLinFactNeighborX="-110" custLinFactNeighborY="23958"/>
      <dgm:spPr/>
    </dgm:pt>
    <dgm:pt modelId="{65B0EC28-3EB0-4542-94E2-859744D93DC1}" type="pres">
      <dgm:prSet presAssocID="{D2B46A49-5F23-4536-B6CD-40907AB5169C}" presName="linearProcess" presStyleCnt="0"/>
      <dgm:spPr/>
    </dgm:pt>
    <dgm:pt modelId="{7B9051D3-92A8-4A89-8250-71A9831377F8}" type="pres">
      <dgm:prSet presAssocID="{6DB8E0FD-D4D0-4183-9974-EB8C7B3A8505}" presName="textNode" presStyleLbl="node1" presStyleIdx="0" presStyleCnt="3">
        <dgm:presLayoutVars>
          <dgm:bulletEnabled val="1"/>
        </dgm:presLayoutVars>
      </dgm:prSet>
      <dgm:spPr/>
      <dgm:t>
        <a:bodyPr/>
        <a:lstStyle/>
        <a:p>
          <a:endParaRPr lang="en-GB"/>
        </a:p>
      </dgm:t>
    </dgm:pt>
    <dgm:pt modelId="{D4B6FCCE-65C4-4A77-AF81-C548A8F08514}" type="pres">
      <dgm:prSet presAssocID="{3B36ED28-DDE6-4A3C-B994-103A151B75A1}" presName="sibTrans" presStyleCnt="0"/>
      <dgm:spPr/>
    </dgm:pt>
    <dgm:pt modelId="{7F63BD9B-58B6-4E23-AF4A-1BD1DA56040B}" type="pres">
      <dgm:prSet presAssocID="{2EF06F6A-9A97-4025-B183-3DDCEE3C84BB}" presName="textNode" presStyleLbl="node1" presStyleIdx="1" presStyleCnt="3">
        <dgm:presLayoutVars>
          <dgm:bulletEnabled val="1"/>
        </dgm:presLayoutVars>
      </dgm:prSet>
      <dgm:spPr/>
      <dgm:t>
        <a:bodyPr/>
        <a:lstStyle/>
        <a:p>
          <a:endParaRPr lang="en-GB"/>
        </a:p>
      </dgm:t>
    </dgm:pt>
    <dgm:pt modelId="{EEA059CD-CD58-47B7-90AF-104E0DCABE0B}" type="pres">
      <dgm:prSet presAssocID="{3E7D2E43-FBA9-440B-A68D-BE77A572971D}" presName="sibTrans" presStyleCnt="0"/>
      <dgm:spPr/>
    </dgm:pt>
    <dgm:pt modelId="{9DA4DAF3-6AF2-4702-9719-D1CB6E165C5F}" type="pres">
      <dgm:prSet presAssocID="{77C129A5-3D61-4051-8ED5-F582E4B45617}" presName="textNode" presStyleLbl="node1" presStyleIdx="2" presStyleCnt="3">
        <dgm:presLayoutVars>
          <dgm:bulletEnabled val="1"/>
        </dgm:presLayoutVars>
      </dgm:prSet>
      <dgm:spPr/>
      <dgm:t>
        <a:bodyPr/>
        <a:lstStyle/>
        <a:p>
          <a:endParaRPr lang="en-GB"/>
        </a:p>
      </dgm:t>
    </dgm:pt>
  </dgm:ptLst>
  <dgm:cxnLst>
    <dgm:cxn modelId="{F55AC9B2-423A-42DE-A77C-74F00E691378}" type="presOf" srcId="{2EF06F6A-9A97-4025-B183-3DDCEE3C84BB}" destId="{7F63BD9B-58B6-4E23-AF4A-1BD1DA56040B}" srcOrd="0" destOrd="0" presId="urn:microsoft.com/office/officeart/2005/8/layout/hProcess9"/>
    <dgm:cxn modelId="{DECEB8EC-9050-42A1-A549-F63B26B23370}" srcId="{D2B46A49-5F23-4536-B6CD-40907AB5169C}" destId="{6DB8E0FD-D4D0-4183-9974-EB8C7B3A8505}" srcOrd="0" destOrd="0" parTransId="{1C23A723-77B8-4599-8ED3-BF51F7F2908A}" sibTransId="{3B36ED28-DDE6-4A3C-B994-103A151B75A1}"/>
    <dgm:cxn modelId="{A296A0C5-F7D4-400E-8939-5A97FC99E219}" srcId="{D2B46A49-5F23-4536-B6CD-40907AB5169C}" destId="{2EF06F6A-9A97-4025-B183-3DDCEE3C84BB}" srcOrd="1" destOrd="0" parTransId="{B0213BFD-0BAD-42C5-B12A-6226DF894AFC}" sibTransId="{3E7D2E43-FBA9-440B-A68D-BE77A572971D}"/>
    <dgm:cxn modelId="{4CDA3F56-3110-4FAB-AEB4-71F8A915C2C1}" type="presOf" srcId="{77C129A5-3D61-4051-8ED5-F582E4B45617}" destId="{9DA4DAF3-6AF2-4702-9719-D1CB6E165C5F}" srcOrd="0" destOrd="0" presId="urn:microsoft.com/office/officeart/2005/8/layout/hProcess9"/>
    <dgm:cxn modelId="{08F43E61-2D21-4018-B82C-44AEB0F52235}" srcId="{D2B46A49-5F23-4536-B6CD-40907AB5169C}" destId="{77C129A5-3D61-4051-8ED5-F582E4B45617}" srcOrd="2" destOrd="0" parTransId="{3E648769-5C23-4525-8F36-F1808BCEE30D}" sibTransId="{0E58EBE3-C36A-4DA8-818C-8E6E1C771BC1}"/>
    <dgm:cxn modelId="{DE426B40-2F1F-494F-9326-9F8F349ABE0C}" type="presOf" srcId="{D2B46A49-5F23-4536-B6CD-40907AB5169C}" destId="{4812753A-4FB4-4B5A-A365-375F1E148430}" srcOrd="0" destOrd="0" presId="urn:microsoft.com/office/officeart/2005/8/layout/hProcess9"/>
    <dgm:cxn modelId="{B7328545-4B58-4EAE-B4F0-5D16BDC9B747}" type="presOf" srcId="{6DB8E0FD-D4D0-4183-9974-EB8C7B3A8505}" destId="{7B9051D3-92A8-4A89-8250-71A9831377F8}" srcOrd="0" destOrd="0" presId="urn:microsoft.com/office/officeart/2005/8/layout/hProcess9"/>
    <dgm:cxn modelId="{F789CFC6-A253-4DF3-BEFE-6120B216FDD4}" type="presParOf" srcId="{4812753A-4FB4-4B5A-A365-375F1E148430}" destId="{B65835D1-A052-4C90-A1E9-AD6658E90D4A}" srcOrd="0" destOrd="0" presId="urn:microsoft.com/office/officeart/2005/8/layout/hProcess9"/>
    <dgm:cxn modelId="{D75AB013-BF07-4A53-97DE-7161CA154B08}" type="presParOf" srcId="{4812753A-4FB4-4B5A-A365-375F1E148430}" destId="{65B0EC28-3EB0-4542-94E2-859744D93DC1}" srcOrd="1" destOrd="0" presId="urn:microsoft.com/office/officeart/2005/8/layout/hProcess9"/>
    <dgm:cxn modelId="{1A11D9DC-B606-4F7C-A252-D43B47DE0A69}" type="presParOf" srcId="{65B0EC28-3EB0-4542-94E2-859744D93DC1}" destId="{7B9051D3-92A8-4A89-8250-71A9831377F8}" srcOrd="0" destOrd="0" presId="urn:microsoft.com/office/officeart/2005/8/layout/hProcess9"/>
    <dgm:cxn modelId="{9DB4BCE4-6866-4952-8A55-FE81C684A663}" type="presParOf" srcId="{65B0EC28-3EB0-4542-94E2-859744D93DC1}" destId="{D4B6FCCE-65C4-4A77-AF81-C548A8F08514}" srcOrd="1" destOrd="0" presId="urn:microsoft.com/office/officeart/2005/8/layout/hProcess9"/>
    <dgm:cxn modelId="{F392FECB-FF93-4148-ACDE-A530F1DFCDA1}" type="presParOf" srcId="{65B0EC28-3EB0-4542-94E2-859744D93DC1}" destId="{7F63BD9B-58B6-4E23-AF4A-1BD1DA56040B}" srcOrd="2" destOrd="0" presId="urn:microsoft.com/office/officeart/2005/8/layout/hProcess9"/>
    <dgm:cxn modelId="{A381C36E-01FE-4C25-AE9B-3CA8E6B7F596}" type="presParOf" srcId="{65B0EC28-3EB0-4542-94E2-859744D93DC1}" destId="{EEA059CD-CD58-47B7-90AF-104E0DCABE0B}" srcOrd="3" destOrd="0" presId="urn:microsoft.com/office/officeart/2005/8/layout/hProcess9"/>
    <dgm:cxn modelId="{DA596A81-937C-406D-9660-ACB7F2851C3B}" type="presParOf" srcId="{65B0EC28-3EB0-4542-94E2-859744D93DC1}" destId="{9DA4DAF3-6AF2-4702-9719-D1CB6E165C5F}"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2B46A49-5F23-4536-B6CD-40907AB5169C}" type="doc">
      <dgm:prSet loTypeId="urn:microsoft.com/office/officeart/2005/8/layout/hProcess9" loCatId="process" qsTypeId="urn:microsoft.com/office/officeart/2005/8/quickstyle/simple1" qsCatId="simple" csTypeId="urn:microsoft.com/office/officeart/2005/8/colors/accent1_2" csCatId="accent1" phldr="1"/>
      <dgm:spPr/>
    </dgm:pt>
    <dgm:pt modelId="{2EF06F6A-9A97-4025-B183-3DDCEE3C84BB}">
      <dgm:prSet phldrT="[Text]" custT="1"/>
      <dgm:spPr>
        <a:solidFill>
          <a:srgbClr val="002060"/>
        </a:solidFill>
        <a:effectLst>
          <a:outerShdw blurRad="50800" dist="38100" dir="2700000" algn="tl" rotWithShape="0">
            <a:prstClr val="black">
              <a:alpha val="40000"/>
            </a:prstClr>
          </a:outerShdw>
        </a:effectLst>
      </dgm:spPr>
      <dgm:t>
        <a:bodyPr/>
        <a:lstStyle/>
        <a:p>
          <a:pPr algn="l"/>
          <a:r>
            <a:rPr lang="en-GB" sz="1100" b="1" dirty="0" smtClean="0">
              <a:latin typeface="Verdana" panose="020B0604030504040204" pitchFamily="34" charset="0"/>
              <a:ea typeface="Verdana" panose="020B0604030504040204" pitchFamily="34" charset="0"/>
              <a:cs typeface="Verdana" panose="020B0604030504040204" pitchFamily="34" charset="0"/>
            </a:rPr>
            <a:t>GP </a:t>
          </a:r>
          <a:r>
            <a:rPr lang="en-GB" sz="1100" dirty="0" smtClean="0">
              <a:latin typeface="Verdana" panose="020B0604030504040204" pitchFamily="34" charset="0"/>
              <a:ea typeface="Verdana" panose="020B0604030504040204" pitchFamily="34" charset="0"/>
              <a:cs typeface="Verdana" panose="020B0604030504040204" pitchFamily="34" charset="0"/>
            </a:rPr>
            <a:t>makes, gives, explains diagnosis,  analgesia, promotes self-management, gives guidebook, refers to nurse</a:t>
          </a:r>
          <a:endParaRPr lang="en-GB" sz="1100" dirty="0">
            <a:latin typeface="Verdana" panose="020B0604030504040204" pitchFamily="34" charset="0"/>
            <a:ea typeface="Verdana" panose="020B0604030504040204" pitchFamily="34" charset="0"/>
            <a:cs typeface="Verdana" panose="020B0604030504040204" pitchFamily="34" charset="0"/>
          </a:endParaRPr>
        </a:p>
      </dgm:t>
    </dgm:pt>
    <dgm:pt modelId="{B0213BFD-0BAD-42C5-B12A-6226DF894AFC}" type="parTrans" cxnId="{A296A0C5-F7D4-400E-8939-5A97FC99E219}">
      <dgm:prSet/>
      <dgm:spPr/>
      <dgm:t>
        <a:bodyPr/>
        <a:lstStyle/>
        <a:p>
          <a:endParaRPr lang="en-GB"/>
        </a:p>
      </dgm:t>
    </dgm:pt>
    <dgm:pt modelId="{3E7D2E43-FBA9-440B-A68D-BE77A572971D}" type="sibTrans" cxnId="{A296A0C5-F7D4-400E-8939-5A97FC99E219}">
      <dgm:prSet/>
      <dgm:spPr/>
      <dgm:t>
        <a:bodyPr/>
        <a:lstStyle/>
        <a:p>
          <a:endParaRPr lang="en-GB"/>
        </a:p>
      </dgm:t>
    </dgm:pt>
    <dgm:pt modelId="{77C129A5-3D61-4051-8ED5-F582E4B45617}">
      <dgm:prSet phldrT="[Text]" custT="1"/>
      <dgm:spPr>
        <a:solidFill>
          <a:srgbClr val="002060"/>
        </a:solidFill>
        <a:effectLst>
          <a:outerShdw blurRad="50800" dist="38100" dir="2700000" algn="tl" rotWithShape="0">
            <a:prstClr val="black">
              <a:alpha val="40000"/>
            </a:prstClr>
          </a:outerShdw>
        </a:effectLst>
      </dgm:spPr>
      <dgm:t>
        <a:bodyPr/>
        <a:lstStyle/>
        <a:p>
          <a:pPr algn="l"/>
          <a:r>
            <a:rPr lang="en-US" sz="1100" b="1" dirty="0" smtClean="0">
              <a:latin typeface="Verdana" pitchFamily="34" charset="0"/>
            </a:rPr>
            <a:t>Practice Nurse </a:t>
          </a:r>
          <a:r>
            <a:rPr lang="en-US" sz="1100" b="0" dirty="0" smtClean="0">
              <a:latin typeface="Verdana" pitchFamily="34" charset="0"/>
            </a:rPr>
            <a:t>supports</a:t>
          </a:r>
          <a:r>
            <a:rPr lang="en-US" sz="1100" b="1" dirty="0" smtClean="0">
              <a:latin typeface="Verdana" pitchFamily="34" charset="0"/>
            </a:rPr>
            <a:t> </a:t>
          </a:r>
          <a:r>
            <a:rPr lang="en-US" sz="1100" dirty="0" smtClean="0">
              <a:latin typeface="Verdana" pitchFamily="34" charset="0"/>
            </a:rPr>
            <a:t>self-management; guidebook; </a:t>
          </a:r>
          <a:r>
            <a:rPr lang="en-GB" sz="1100" dirty="0" smtClean="0">
              <a:latin typeface="Verdana" pitchFamily="34" charset="0"/>
            </a:rPr>
            <a:t>goal setting, exercise, weight loss, pain control</a:t>
          </a:r>
          <a:endParaRPr lang="en-GB" sz="1100" dirty="0"/>
        </a:p>
      </dgm:t>
    </dgm:pt>
    <dgm:pt modelId="{3E648769-5C23-4525-8F36-F1808BCEE30D}" type="parTrans" cxnId="{08F43E61-2D21-4018-B82C-44AEB0F52235}">
      <dgm:prSet/>
      <dgm:spPr/>
      <dgm:t>
        <a:bodyPr/>
        <a:lstStyle/>
        <a:p>
          <a:endParaRPr lang="en-GB"/>
        </a:p>
      </dgm:t>
    </dgm:pt>
    <dgm:pt modelId="{0E58EBE3-C36A-4DA8-818C-8E6E1C771BC1}" type="sibTrans" cxnId="{08F43E61-2D21-4018-B82C-44AEB0F52235}">
      <dgm:prSet/>
      <dgm:spPr/>
      <dgm:t>
        <a:bodyPr/>
        <a:lstStyle/>
        <a:p>
          <a:endParaRPr lang="en-GB"/>
        </a:p>
      </dgm:t>
    </dgm:pt>
    <dgm:pt modelId="{6DB8E0FD-D4D0-4183-9974-EB8C7B3A8505}">
      <dgm:prSet phldrT="[Text]" custT="1"/>
      <dgm:spPr>
        <a:solidFill>
          <a:srgbClr val="002060"/>
        </a:solidFill>
        <a:effectLst>
          <a:outerShdw blurRad="50800" dist="38100" dir="2700000" algn="tl" rotWithShape="0">
            <a:prstClr val="black">
              <a:alpha val="40000"/>
            </a:prstClr>
          </a:outerShdw>
        </a:effectLst>
      </dgm:spPr>
      <dgm:t>
        <a:bodyPr/>
        <a:lstStyle/>
        <a:p>
          <a:pPr algn="l"/>
          <a:r>
            <a:rPr lang="en-GB" sz="1100" b="1" dirty="0" smtClean="0">
              <a:latin typeface="Verdana" panose="020B0604030504040204" pitchFamily="34" charset="0"/>
              <a:ea typeface="Verdana" panose="020B0604030504040204" pitchFamily="34" charset="0"/>
              <a:cs typeface="Verdana" panose="020B0604030504040204" pitchFamily="34" charset="0"/>
            </a:rPr>
            <a:t>Patient</a:t>
          </a:r>
          <a:r>
            <a:rPr lang="en-GB" sz="1100" dirty="0" smtClean="0">
              <a:latin typeface="Verdana" panose="020B0604030504040204" pitchFamily="34" charset="0"/>
              <a:ea typeface="Verdana" panose="020B0604030504040204" pitchFamily="34" charset="0"/>
              <a:cs typeface="Verdana" panose="020B0604030504040204" pitchFamily="34" charset="0"/>
            </a:rPr>
            <a:t> presenting with joint pain 45 years and over</a:t>
          </a:r>
          <a:endParaRPr lang="en-GB" sz="1100" dirty="0">
            <a:latin typeface="Verdana" panose="020B0604030504040204" pitchFamily="34" charset="0"/>
            <a:ea typeface="Verdana" panose="020B0604030504040204" pitchFamily="34" charset="0"/>
            <a:cs typeface="Verdana" panose="020B0604030504040204" pitchFamily="34" charset="0"/>
          </a:endParaRPr>
        </a:p>
      </dgm:t>
    </dgm:pt>
    <dgm:pt modelId="{1C23A723-77B8-4599-8ED3-BF51F7F2908A}" type="parTrans" cxnId="{DECEB8EC-9050-42A1-A549-F63B26B23370}">
      <dgm:prSet/>
      <dgm:spPr/>
      <dgm:t>
        <a:bodyPr/>
        <a:lstStyle/>
        <a:p>
          <a:endParaRPr lang="en-GB"/>
        </a:p>
      </dgm:t>
    </dgm:pt>
    <dgm:pt modelId="{3B36ED28-DDE6-4A3C-B994-103A151B75A1}" type="sibTrans" cxnId="{DECEB8EC-9050-42A1-A549-F63B26B23370}">
      <dgm:prSet/>
      <dgm:spPr/>
      <dgm:t>
        <a:bodyPr/>
        <a:lstStyle/>
        <a:p>
          <a:endParaRPr lang="en-GB"/>
        </a:p>
      </dgm:t>
    </dgm:pt>
    <dgm:pt modelId="{4812753A-4FB4-4B5A-A365-375F1E148430}" type="pres">
      <dgm:prSet presAssocID="{D2B46A49-5F23-4536-B6CD-40907AB5169C}" presName="CompostProcess" presStyleCnt="0">
        <dgm:presLayoutVars>
          <dgm:dir/>
          <dgm:resizeHandles val="exact"/>
        </dgm:presLayoutVars>
      </dgm:prSet>
      <dgm:spPr/>
    </dgm:pt>
    <dgm:pt modelId="{B65835D1-A052-4C90-A1E9-AD6658E90D4A}" type="pres">
      <dgm:prSet presAssocID="{D2B46A49-5F23-4536-B6CD-40907AB5169C}" presName="arrow" presStyleLbl="bgShp" presStyleIdx="0" presStyleCnt="1" custLinFactNeighborX="-110" custLinFactNeighborY="23958"/>
      <dgm:spPr/>
    </dgm:pt>
    <dgm:pt modelId="{65B0EC28-3EB0-4542-94E2-859744D93DC1}" type="pres">
      <dgm:prSet presAssocID="{D2B46A49-5F23-4536-B6CD-40907AB5169C}" presName="linearProcess" presStyleCnt="0"/>
      <dgm:spPr/>
    </dgm:pt>
    <dgm:pt modelId="{7B9051D3-92A8-4A89-8250-71A9831377F8}" type="pres">
      <dgm:prSet presAssocID="{6DB8E0FD-D4D0-4183-9974-EB8C7B3A8505}" presName="textNode" presStyleLbl="node1" presStyleIdx="0" presStyleCnt="3">
        <dgm:presLayoutVars>
          <dgm:bulletEnabled val="1"/>
        </dgm:presLayoutVars>
      </dgm:prSet>
      <dgm:spPr/>
      <dgm:t>
        <a:bodyPr/>
        <a:lstStyle/>
        <a:p>
          <a:endParaRPr lang="en-GB"/>
        </a:p>
      </dgm:t>
    </dgm:pt>
    <dgm:pt modelId="{D4B6FCCE-65C4-4A77-AF81-C548A8F08514}" type="pres">
      <dgm:prSet presAssocID="{3B36ED28-DDE6-4A3C-B994-103A151B75A1}" presName="sibTrans" presStyleCnt="0"/>
      <dgm:spPr/>
    </dgm:pt>
    <dgm:pt modelId="{7F63BD9B-58B6-4E23-AF4A-1BD1DA56040B}" type="pres">
      <dgm:prSet presAssocID="{2EF06F6A-9A97-4025-B183-3DDCEE3C84BB}" presName="textNode" presStyleLbl="node1" presStyleIdx="1" presStyleCnt="3">
        <dgm:presLayoutVars>
          <dgm:bulletEnabled val="1"/>
        </dgm:presLayoutVars>
      </dgm:prSet>
      <dgm:spPr/>
      <dgm:t>
        <a:bodyPr/>
        <a:lstStyle/>
        <a:p>
          <a:endParaRPr lang="en-GB"/>
        </a:p>
      </dgm:t>
    </dgm:pt>
    <dgm:pt modelId="{EEA059CD-CD58-47B7-90AF-104E0DCABE0B}" type="pres">
      <dgm:prSet presAssocID="{3E7D2E43-FBA9-440B-A68D-BE77A572971D}" presName="sibTrans" presStyleCnt="0"/>
      <dgm:spPr/>
    </dgm:pt>
    <dgm:pt modelId="{9DA4DAF3-6AF2-4702-9719-D1CB6E165C5F}" type="pres">
      <dgm:prSet presAssocID="{77C129A5-3D61-4051-8ED5-F582E4B45617}" presName="textNode" presStyleLbl="node1" presStyleIdx="2" presStyleCnt="3">
        <dgm:presLayoutVars>
          <dgm:bulletEnabled val="1"/>
        </dgm:presLayoutVars>
      </dgm:prSet>
      <dgm:spPr/>
      <dgm:t>
        <a:bodyPr/>
        <a:lstStyle/>
        <a:p>
          <a:endParaRPr lang="en-GB"/>
        </a:p>
      </dgm:t>
    </dgm:pt>
  </dgm:ptLst>
  <dgm:cxnLst>
    <dgm:cxn modelId="{DECEB8EC-9050-42A1-A549-F63B26B23370}" srcId="{D2B46A49-5F23-4536-B6CD-40907AB5169C}" destId="{6DB8E0FD-D4D0-4183-9974-EB8C7B3A8505}" srcOrd="0" destOrd="0" parTransId="{1C23A723-77B8-4599-8ED3-BF51F7F2908A}" sibTransId="{3B36ED28-DDE6-4A3C-B994-103A151B75A1}"/>
    <dgm:cxn modelId="{A296A0C5-F7D4-400E-8939-5A97FC99E219}" srcId="{D2B46A49-5F23-4536-B6CD-40907AB5169C}" destId="{2EF06F6A-9A97-4025-B183-3DDCEE3C84BB}" srcOrd="1" destOrd="0" parTransId="{B0213BFD-0BAD-42C5-B12A-6226DF894AFC}" sibTransId="{3E7D2E43-FBA9-440B-A68D-BE77A572971D}"/>
    <dgm:cxn modelId="{F9D6D177-E2E8-4319-B40D-BDC7CB2974EF}" type="presOf" srcId="{2EF06F6A-9A97-4025-B183-3DDCEE3C84BB}" destId="{7F63BD9B-58B6-4E23-AF4A-1BD1DA56040B}" srcOrd="0" destOrd="0" presId="urn:microsoft.com/office/officeart/2005/8/layout/hProcess9"/>
    <dgm:cxn modelId="{A75B08B3-B35C-45AA-AA69-A38E433FF1EF}" type="presOf" srcId="{77C129A5-3D61-4051-8ED5-F582E4B45617}" destId="{9DA4DAF3-6AF2-4702-9719-D1CB6E165C5F}" srcOrd="0" destOrd="0" presId="urn:microsoft.com/office/officeart/2005/8/layout/hProcess9"/>
    <dgm:cxn modelId="{08F43E61-2D21-4018-B82C-44AEB0F52235}" srcId="{D2B46A49-5F23-4536-B6CD-40907AB5169C}" destId="{77C129A5-3D61-4051-8ED5-F582E4B45617}" srcOrd="2" destOrd="0" parTransId="{3E648769-5C23-4525-8F36-F1808BCEE30D}" sibTransId="{0E58EBE3-C36A-4DA8-818C-8E6E1C771BC1}"/>
    <dgm:cxn modelId="{7E900EEA-98D4-4872-BA75-24E6248CF3DF}" type="presOf" srcId="{D2B46A49-5F23-4536-B6CD-40907AB5169C}" destId="{4812753A-4FB4-4B5A-A365-375F1E148430}" srcOrd="0" destOrd="0" presId="urn:microsoft.com/office/officeart/2005/8/layout/hProcess9"/>
    <dgm:cxn modelId="{5BE225A5-9EC7-49D9-8226-5F65BB0DE1E5}" type="presOf" srcId="{6DB8E0FD-D4D0-4183-9974-EB8C7B3A8505}" destId="{7B9051D3-92A8-4A89-8250-71A9831377F8}" srcOrd="0" destOrd="0" presId="urn:microsoft.com/office/officeart/2005/8/layout/hProcess9"/>
    <dgm:cxn modelId="{3B70F08C-EC3A-42E9-919E-8EE17B0AF60C}" type="presParOf" srcId="{4812753A-4FB4-4B5A-A365-375F1E148430}" destId="{B65835D1-A052-4C90-A1E9-AD6658E90D4A}" srcOrd="0" destOrd="0" presId="urn:microsoft.com/office/officeart/2005/8/layout/hProcess9"/>
    <dgm:cxn modelId="{64D223AA-76FE-4D38-B2E6-3F482AF32CBC}" type="presParOf" srcId="{4812753A-4FB4-4B5A-A365-375F1E148430}" destId="{65B0EC28-3EB0-4542-94E2-859744D93DC1}" srcOrd="1" destOrd="0" presId="urn:microsoft.com/office/officeart/2005/8/layout/hProcess9"/>
    <dgm:cxn modelId="{7A12F800-A78E-498A-AF9E-CA6A9A780CEB}" type="presParOf" srcId="{65B0EC28-3EB0-4542-94E2-859744D93DC1}" destId="{7B9051D3-92A8-4A89-8250-71A9831377F8}" srcOrd="0" destOrd="0" presId="urn:microsoft.com/office/officeart/2005/8/layout/hProcess9"/>
    <dgm:cxn modelId="{83B73F20-5C8A-4126-816B-ACCFE934769C}" type="presParOf" srcId="{65B0EC28-3EB0-4542-94E2-859744D93DC1}" destId="{D4B6FCCE-65C4-4A77-AF81-C548A8F08514}" srcOrd="1" destOrd="0" presId="urn:microsoft.com/office/officeart/2005/8/layout/hProcess9"/>
    <dgm:cxn modelId="{D795F7A4-BF91-4E6B-A53D-06527BB39C15}" type="presParOf" srcId="{65B0EC28-3EB0-4542-94E2-859744D93DC1}" destId="{7F63BD9B-58B6-4E23-AF4A-1BD1DA56040B}" srcOrd="2" destOrd="0" presId="urn:microsoft.com/office/officeart/2005/8/layout/hProcess9"/>
    <dgm:cxn modelId="{80F19C27-2A8D-4137-941D-21CA198F682B}" type="presParOf" srcId="{65B0EC28-3EB0-4542-94E2-859744D93DC1}" destId="{EEA059CD-CD58-47B7-90AF-104E0DCABE0B}" srcOrd="3" destOrd="0" presId="urn:microsoft.com/office/officeart/2005/8/layout/hProcess9"/>
    <dgm:cxn modelId="{3EE4E308-A7CA-4775-9F25-93840E78D9B4}" type="presParOf" srcId="{65B0EC28-3EB0-4542-94E2-859744D93DC1}" destId="{9DA4DAF3-6AF2-4702-9719-D1CB6E165C5F}"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EC99628-C292-4B41-BF71-D832992D6377}" type="doc">
      <dgm:prSet loTypeId="urn:microsoft.com/office/officeart/2008/layout/SquareAccentList" loCatId="list" qsTypeId="urn:microsoft.com/office/officeart/2005/8/quickstyle/simple1" qsCatId="simple" csTypeId="urn:microsoft.com/office/officeart/2005/8/colors/accent0_3" csCatId="mainScheme" phldr="1"/>
      <dgm:spPr/>
      <dgm:t>
        <a:bodyPr/>
        <a:lstStyle/>
        <a:p>
          <a:endParaRPr lang="en-GB"/>
        </a:p>
      </dgm:t>
    </dgm:pt>
    <dgm:pt modelId="{3529F6C7-211A-4130-9DDD-956FB348633C}">
      <dgm:prSet phldrT="[Text]"/>
      <dgm:spPr/>
      <dgm:t>
        <a:bodyPr/>
        <a:lstStyle/>
        <a:p>
          <a:endParaRPr lang="en-GB" dirty="0"/>
        </a:p>
      </dgm:t>
    </dgm:pt>
    <dgm:pt modelId="{CF56AAAC-0276-4495-B50B-DF5AB1E70C2A}" type="parTrans" cxnId="{B1710728-6DE4-484A-B7D1-5326177F0A9F}">
      <dgm:prSet/>
      <dgm:spPr/>
      <dgm:t>
        <a:bodyPr/>
        <a:lstStyle/>
        <a:p>
          <a:endParaRPr lang="en-GB"/>
        </a:p>
      </dgm:t>
    </dgm:pt>
    <dgm:pt modelId="{AC436671-472E-4FC0-866B-794337B2DFA5}" type="sibTrans" cxnId="{B1710728-6DE4-484A-B7D1-5326177F0A9F}">
      <dgm:prSet/>
      <dgm:spPr/>
      <dgm:t>
        <a:bodyPr/>
        <a:lstStyle/>
        <a:p>
          <a:endParaRPr lang="en-GB"/>
        </a:p>
      </dgm:t>
    </dgm:pt>
    <dgm:pt modelId="{44FB308F-0C69-4992-9337-20D36A647BB8}">
      <dgm:prSet phldrT="[Text]"/>
      <dgm:spPr/>
      <dgm:t>
        <a:bodyPr/>
        <a:lstStyle/>
        <a:p>
          <a:pPr algn="ctr"/>
          <a:r>
            <a:rPr lang="en-GB" dirty="0" smtClean="0"/>
            <a:t>GP and Nurse Training</a:t>
          </a:r>
          <a:endParaRPr lang="en-GB" dirty="0"/>
        </a:p>
      </dgm:t>
    </dgm:pt>
    <dgm:pt modelId="{3E14B945-16B9-4E44-8DD9-EBAD0477A8BD}" type="parTrans" cxnId="{005FF2CA-2DA3-4CBE-80B2-32B4751071B2}">
      <dgm:prSet/>
      <dgm:spPr/>
      <dgm:t>
        <a:bodyPr/>
        <a:lstStyle/>
        <a:p>
          <a:endParaRPr lang="en-GB"/>
        </a:p>
      </dgm:t>
    </dgm:pt>
    <dgm:pt modelId="{02948F9A-0247-4B11-8497-7A3455624750}" type="sibTrans" cxnId="{005FF2CA-2DA3-4CBE-80B2-32B4751071B2}">
      <dgm:prSet/>
      <dgm:spPr/>
      <dgm:t>
        <a:bodyPr/>
        <a:lstStyle/>
        <a:p>
          <a:endParaRPr lang="en-GB"/>
        </a:p>
      </dgm:t>
    </dgm:pt>
    <dgm:pt modelId="{860B426A-3681-4C7F-B19F-F7A1E0B75FBC}">
      <dgm:prSet phldrT="[Text]"/>
      <dgm:spPr/>
      <dgm:t>
        <a:bodyPr/>
        <a:lstStyle/>
        <a:p>
          <a:pPr algn="ctr"/>
          <a:r>
            <a:rPr lang="en-GB" dirty="0" smtClean="0"/>
            <a:t>Model OA Consultation</a:t>
          </a:r>
          <a:endParaRPr lang="en-GB" dirty="0"/>
        </a:p>
      </dgm:t>
    </dgm:pt>
    <dgm:pt modelId="{051A5A4E-93E4-422A-A312-FF152252A1E2}" type="parTrans" cxnId="{F639DADE-E758-4DE7-827E-ED70F9D55D30}">
      <dgm:prSet/>
      <dgm:spPr/>
      <dgm:t>
        <a:bodyPr/>
        <a:lstStyle/>
        <a:p>
          <a:endParaRPr lang="en-GB"/>
        </a:p>
      </dgm:t>
    </dgm:pt>
    <dgm:pt modelId="{16BB18B5-CD6B-4484-8953-1BD8CB9AAFB3}" type="sibTrans" cxnId="{F639DADE-E758-4DE7-827E-ED70F9D55D30}">
      <dgm:prSet/>
      <dgm:spPr/>
      <dgm:t>
        <a:bodyPr/>
        <a:lstStyle/>
        <a:p>
          <a:endParaRPr lang="en-GB"/>
        </a:p>
      </dgm:t>
    </dgm:pt>
    <dgm:pt modelId="{24389801-9A7E-4784-A335-D8708277FB9A}" type="pres">
      <dgm:prSet presAssocID="{CEC99628-C292-4B41-BF71-D832992D6377}" presName="layout" presStyleCnt="0">
        <dgm:presLayoutVars>
          <dgm:chMax/>
          <dgm:chPref/>
          <dgm:dir/>
          <dgm:resizeHandles/>
        </dgm:presLayoutVars>
      </dgm:prSet>
      <dgm:spPr/>
      <dgm:t>
        <a:bodyPr/>
        <a:lstStyle/>
        <a:p>
          <a:endParaRPr lang="en-GB"/>
        </a:p>
      </dgm:t>
    </dgm:pt>
    <dgm:pt modelId="{31AD5EB3-4795-4730-8DFD-21973A3C5659}" type="pres">
      <dgm:prSet presAssocID="{44FB308F-0C69-4992-9337-20D36A647BB8}" presName="root" presStyleCnt="0">
        <dgm:presLayoutVars>
          <dgm:chMax/>
          <dgm:chPref/>
        </dgm:presLayoutVars>
      </dgm:prSet>
      <dgm:spPr/>
    </dgm:pt>
    <dgm:pt modelId="{ABEBC8CD-07C9-4A6E-9D0D-8DCB645DD1BB}" type="pres">
      <dgm:prSet presAssocID="{44FB308F-0C69-4992-9337-20D36A647BB8}" presName="rootComposite" presStyleCnt="0">
        <dgm:presLayoutVars/>
      </dgm:prSet>
      <dgm:spPr/>
    </dgm:pt>
    <dgm:pt modelId="{A1A4A70A-2E13-4943-B09D-A15CB3C37320}" type="pres">
      <dgm:prSet presAssocID="{44FB308F-0C69-4992-9337-20D36A647BB8}" presName="ParentAccent" presStyleLbl="alignNode1" presStyleIdx="0" presStyleCnt="3"/>
      <dgm:spPr/>
    </dgm:pt>
    <dgm:pt modelId="{36211E72-181A-47EB-A4E7-F41296BA3F87}" type="pres">
      <dgm:prSet presAssocID="{44FB308F-0C69-4992-9337-20D36A647BB8}" presName="ParentSmallAccent" presStyleLbl="fgAcc1" presStyleIdx="0" presStyleCnt="3"/>
      <dgm:spPr/>
    </dgm:pt>
    <dgm:pt modelId="{D1EB3372-B542-4154-B754-A95C2B30419D}" type="pres">
      <dgm:prSet presAssocID="{44FB308F-0C69-4992-9337-20D36A647BB8}" presName="Parent" presStyleLbl="revTx" presStyleIdx="0" presStyleCnt="3">
        <dgm:presLayoutVars>
          <dgm:chMax/>
          <dgm:chPref val="4"/>
          <dgm:bulletEnabled val="1"/>
        </dgm:presLayoutVars>
      </dgm:prSet>
      <dgm:spPr/>
      <dgm:t>
        <a:bodyPr/>
        <a:lstStyle/>
        <a:p>
          <a:endParaRPr lang="en-GB"/>
        </a:p>
      </dgm:t>
    </dgm:pt>
    <dgm:pt modelId="{C10A99BA-08C2-483D-947A-D17AC1B20264}" type="pres">
      <dgm:prSet presAssocID="{44FB308F-0C69-4992-9337-20D36A647BB8}" presName="childShape" presStyleCnt="0">
        <dgm:presLayoutVars>
          <dgm:chMax val="0"/>
          <dgm:chPref val="0"/>
        </dgm:presLayoutVars>
      </dgm:prSet>
      <dgm:spPr/>
    </dgm:pt>
    <dgm:pt modelId="{BC61AE63-D03D-4181-8D13-060C6B389AF5}" type="pres">
      <dgm:prSet presAssocID="{860B426A-3681-4C7F-B19F-F7A1E0B75FBC}" presName="root" presStyleCnt="0">
        <dgm:presLayoutVars>
          <dgm:chMax/>
          <dgm:chPref/>
        </dgm:presLayoutVars>
      </dgm:prSet>
      <dgm:spPr/>
    </dgm:pt>
    <dgm:pt modelId="{83980F42-F2BB-41C4-A5CD-6B8CCF47D728}" type="pres">
      <dgm:prSet presAssocID="{860B426A-3681-4C7F-B19F-F7A1E0B75FBC}" presName="rootComposite" presStyleCnt="0">
        <dgm:presLayoutVars/>
      </dgm:prSet>
      <dgm:spPr/>
    </dgm:pt>
    <dgm:pt modelId="{5AC4B9F4-14FB-438C-894E-3E03129AB487}" type="pres">
      <dgm:prSet presAssocID="{860B426A-3681-4C7F-B19F-F7A1E0B75FBC}" presName="ParentAccent" presStyleLbl="alignNode1" presStyleIdx="1" presStyleCnt="3"/>
      <dgm:spPr/>
    </dgm:pt>
    <dgm:pt modelId="{7C0BD1F9-416D-4AD7-ACAE-4CD0AC1C93AA}" type="pres">
      <dgm:prSet presAssocID="{860B426A-3681-4C7F-B19F-F7A1E0B75FBC}" presName="ParentSmallAccent" presStyleLbl="fgAcc1" presStyleIdx="1" presStyleCnt="3"/>
      <dgm:spPr/>
    </dgm:pt>
    <dgm:pt modelId="{6B6DB7C9-0A68-4586-B7E8-0F3841AB788E}" type="pres">
      <dgm:prSet presAssocID="{860B426A-3681-4C7F-B19F-F7A1E0B75FBC}" presName="Parent" presStyleLbl="revTx" presStyleIdx="1" presStyleCnt="3">
        <dgm:presLayoutVars>
          <dgm:chMax/>
          <dgm:chPref val="4"/>
          <dgm:bulletEnabled val="1"/>
        </dgm:presLayoutVars>
      </dgm:prSet>
      <dgm:spPr/>
      <dgm:t>
        <a:bodyPr/>
        <a:lstStyle/>
        <a:p>
          <a:endParaRPr lang="en-GB"/>
        </a:p>
      </dgm:t>
    </dgm:pt>
    <dgm:pt modelId="{33586200-45F0-4017-ABF2-48913D72FF84}" type="pres">
      <dgm:prSet presAssocID="{860B426A-3681-4C7F-B19F-F7A1E0B75FBC}" presName="childShape" presStyleCnt="0">
        <dgm:presLayoutVars>
          <dgm:chMax val="0"/>
          <dgm:chPref val="0"/>
        </dgm:presLayoutVars>
      </dgm:prSet>
      <dgm:spPr/>
    </dgm:pt>
    <dgm:pt modelId="{DFA84026-30C5-489A-9F65-A551766F104F}" type="pres">
      <dgm:prSet presAssocID="{3529F6C7-211A-4130-9DDD-956FB348633C}" presName="root" presStyleCnt="0">
        <dgm:presLayoutVars>
          <dgm:chMax/>
          <dgm:chPref/>
        </dgm:presLayoutVars>
      </dgm:prSet>
      <dgm:spPr/>
    </dgm:pt>
    <dgm:pt modelId="{27DB2BEF-6CA7-45E3-AB4A-CA53B001C77D}" type="pres">
      <dgm:prSet presAssocID="{3529F6C7-211A-4130-9DDD-956FB348633C}" presName="rootComposite" presStyleCnt="0">
        <dgm:presLayoutVars/>
      </dgm:prSet>
      <dgm:spPr/>
    </dgm:pt>
    <dgm:pt modelId="{F7EB592E-58F4-46CD-9A4B-07C2E7EFDA7E}" type="pres">
      <dgm:prSet presAssocID="{3529F6C7-211A-4130-9DDD-956FB348633C}" presName="ParentAccent" presStyleLbl="alignNode1" presStyleIdx="2" presStyleCnt="3"/>
      <dgm:spPr/>
    </dgm:pt>
    <dgm:pt modelId="{AECA1986-2701-4378-BF85-9B5062D2230F}" type="pres">
      <dgm:prSet presAssocID="{3529F6C7-211A-4130-9DDD-956FB348633C}" presName="ParentSmallAccent" presStyleLbl="fgAcc1" presStyleIdx="2" presStyleCnt="3"/>
      <dgm:spPr/>
    </dgm:pt>
    <dgm:pt modelId="{FAF6AAEC-4938-460E-9167-899D3AF00028}" type="pres">
      <dgm:prSet presAssocID="{3529F6C7-211A-4130-9DDD-956FB348633C}" presName="Parent" presStyleLbl="revTx" presStyleIdx="2" presStyleCnt="3">
        <dgm:presLayoutVars>
          <dgm:chMax/>
          <dgm:chPref val="4"/>
          <dgm:bulletEnabled val="1"/>
        </dgm:presLayoutVars>
      </dgm:prSet>
      <dgm:spPr/>
      <dgm:t>
        <a:bodyPr/>
        <a:lstStyle/>
        <a:p>
          <a:endParaRPr lang="en-GB"/>
        </a:p>
      </dgm:t>
    </dgm:pt>
    <dgm:pt modelId="{8B6D7E27-5B46-4760-8065-A48F3F031A43}" type="pres">
      <dgm:prSet presAssocID="{3529F6C7-211A-4130-9DDD-956FB348633C}" presName="childShape" presStyleCnt="0">
        <dgm:presLayoutVars>
          <dgm:chMax val="0"/>
          <dgm:chPref val="0"/>
        </dgm:presLayoutVars>
      </dgm:prSet>
      <dgm:spPr/>
    </dgm:pt>
  </dgm:ptLst>
  <dgm:cxnLst>
    <dgm:cxn modelId="{2109CF02-28A8-4644-BEA2-F5962BBD66F9}" type="presOf" srcId="{CEC99628-C292-4B41-BF71-D832992D6377}" destId="{24389801-9A7E-4784-A335-D8708277FB9A}" srcOrd="0" destOrd="0" presId="urn:microsoft.com/office/officeart/2008/layout/SquareAccentList"/>
    <dgm:cxn modelId="{B1710728-6DE4-484A-B7D1-5326177F0A9F}" srcId="{CEC99628-C292-4B41-BF71-D832992D6377}" destId="{3529F6C7-211A-4130-9DDD-956FB348633C}" srcOrd="2" destOrd="0" parTransId="{CF56AAAC-0276-4495-B50B-DF5AB1E70C2A}" sibTransId="{AC436671-472E-4FC0-866B-794337B2DFA5}"/>
    <dgm:cxn modelId="{005FF2CA-2DA3-4CBE-80B2-32B4751071B2}" srcId="{CEC99628-C292-4B41-BF71-D832992D6377}" destId="{44FB308F-0C69-4992-9337-20D36A647BB8}" srcOrd="0" destOrd="0" parTransId="{3E14B945-16B9-4E44-8DD9-EBAD0477A8BD}" sibTransId="{02948F9A-0247-4B11-8497-7A3455624750}"/>
    <dgm:cxn modelId="{CF468718-C0DC-4129-A03D-8D02ED56DD1A}" type="presOf" srcId="{3529F6C7-211A-4130-9DDD-956FB348633C}" destId="{FAF6AAEC-4938-460E-9167-899D3AF00028}" srcOrd="0" destOrd="0" presId="urn:microsoft.com/office/officeart/2008/layout/SquareAccentList"/>
    <dgm:cxn modelId="{F639DADE-E758-4DE7-827E-ED70F9D55D30}" srcId="{CEC99628-C292-4B41-BF71-D832992D6377}" destId="{860B426A-3681-4C7F-B19F-F7A1E0B75FBC}" srcOrd="1" destOrd="0" parTransId="{051A5A4E-93E4-422A-A312-FF152252A1E2}" sibTransId="{16BB18B5-CD6B-4484-8953-1BD8CB9AAFB3}"/>
    <dgm:cxn modelId="{925C38A6-B07B-4D1B-8082-FA6AC1623A8B}" type="presOf" srcId="{44FB308F-0C69-4992-9337-20D36A647BB8}" destId="{D1EB3372-B542-4154-B754-A95C2B30419D}" srcOrd="0" destOrd="0" presId="urn:microsoft.com/office/officeart/2008/layout/SquareAccentList"/>
    <dgm:cxn modelId="{DE977E7C-4E6F-415F-A561-FE150CC5856D}" type="presOf" srcId="{860B426A-3681-4C7F-B19F-F7A1E0B75FBC}" destId="{6B6DB7C9-0A68-4586-B7E8-0F3841AB788E}" srcOrd="0" destOrd="0" presId="urn:microsoft.com/office/officeart/2008/layout/SquareAccentList"/>
    <dgm:cxn modelId="{41D14D8D-0424-4732-866F-58086BB59A4F}" type="presParOf" srcId="{24389801-9A7E-4784-A335-D8708277FB9A}" destId="{31AD5EB3-4795-4730-8DFD-21973A3C5659}" srcOrd="0" destOrd="0" presId="urn:microsoft.com/office/officeart/2008/layout/SquareAccentList"/>
    <dgm:cxn modelId="{680F8C00-BD15-4343-8DE7-E4EAC27A3BCE}" type="presParOf" srcId="{31AD5EB3-4795-4730-8DFD-21973A3C5659}" destId="{ABEBC8CD-07C9-4A6E-9D0D-8DCB645DD1BB}" srcOrd="0" destOrd="0" presId="urn:microsoft.com/office/officeart/2008/layout/SquareAccentList"/>
    <dgm:cxn modelId="{82636B29-8EA3-42D0-9324-1062117AE0FE}" type="presParOf" srcId="{ABEBC8CD-07C9-4A6E-9D0D-8DCB645DD1BB}" destId="{A1A4A70A-2E13-4943-B09D-A15CB3C37320}" srcOrd="0" destOrd="0" presId="urn:microsoft.com/office/officeart/2008/layout/SquareAccentList"/>
    <dgm:cxn modelId="{AA33468A-C106-4225-8E13-4C8E22805F23}" type="presParOf" srcId="{ABEBC8CD-07C9-4A6E-9D0D-8DCB645DD1BB}" destId="{36211E72-181A-47EB-A4E7-F41296BA3F87}" srcOrd="1" destOrd="0" presId="urn:microsoft.com/office/officeart/2008/layout/SquareAccentList"/>
    <dgm:cxn modelId="{EC102EB9-CE56-49BB-A54D-185DD5E8286D}" type="presParOf" srcId="{ABEBC8CD-07C9-4A6E-9D0D-8DCB645DD1BB}" destId="{D1EB3372-B542-4154-B754-A95C2B30419D}" srcOrd="2" destOrd="0" presId="urn:microsoft.com/office/officeart/2008/layout/SquareAccentList"/>
    <dgm:cxn modelId="{29BC3D32-D517-4E9E-932F-19AA62145228}" type="presParOf" srcId="{31AD5EB3-4795-4730-8DFD-21973A3C5659}" destId="{C10A99BA-08C2-483D-947A-D17AC1B20264}" srcOrd="1" destOrd="0" presId="urn:microsoft.com/office/officeart/2008/layout/SquareAccentList"/>
    <dgm:cxn modelId="{EF9C36B5-ADCB-4EDA-A764-7E88460642BA}" type="presParOf" srcId="{24389801-9A7E-4784-A335-D8708277FB9A}" destId="{BC61AE63-D03D-4181-8D13-060C6B389AF5}" srcOrd="1" destOrd="0" presId="urn:microsoft.com/office/officeart/2008/layout/SquareAccentList"/>
    <dgm:cxn modelId="{4C77CF8E-E222-4ECC-B896-6E11A546CB30}" type="presParOf" srcId="{BC61AE63-D03D-4181-8D13-060C6B389AF5}" destId="{83980F42-F2BB-41C4-A5CD-6B8CCF47D728}" srcOrd="0" destOrd="0" presId="urn:microsoft.com/office/officeart/2008/layout/SquareAccentList"/>
    <dgm:cxn modelId="{557CC39B-2483-45D6-B1B6-26D1103D932B}" type="presParOf" srcId="{83980F42-F2BB-41C4-A5CD-6B8CCF47D728}" destId="{5AC4B9F4-14FB-438C-894E-3E03129AB487}" srcOrd="0" destOrd="0" presId="urn:microsoft.com/office/officeart/2008/layout/SquareAccentList"/>
    <dgm:cxn modelId="{AE6869DD-BE46-4E15-8602-B2493C075155}" type="presParOf" srcId="{83980F42-F2BB-41C4-A5CD-6B8CCF47D728}" destId="{7C0BD1F9-416D-4AD7-ACAE-4CD0AC1C93AA}" srcOrd="1" destOrd="0" presId="urn:microsoft.com/office/officeart/2008/layout/SquareAccentList"/>
    <dgm:cxn modelId="{432B5C61-D0E3-4469-AD31-A739020EDB87}" type="presParOf" srcId="{83980F42-F2BB-41C4-A5CD-6B8CCF47D728}" destId="{6B6DB7C9-0A68-4586-B7E8-0F3841AB788E}" srcOrd="2" destOrd="0" presId="urn:microsoft.com/office/officeart/2008/layout/SquareAccentList"/>
    <dgm:cxn modelId="{2F6AE93E-AF62-4326-95DD-713BEFC7B35B}" type="presParOf" srcId="{BC61AE63-D03D-4181-8D13-060C6B389AF5}" destId="{33586200-45F0-4017-ABF2-48913D72FF84}" srcOrd="1" destOrd="0" presId="urn:microsoft.com/office/officeart/2008/layout/SquareAccentList"/>
    <dgm:cxn modelId="{2257534B-3BBF-4944-8932-7F76EE4096AE}" type="presParOf" srcId="{24389801-9A7E-4784-A335-D8708277FB9A}" destId="{DFA84026-30C5-489A-9F65-A551766F104F}" srcOrd="2" destOrd="0" presId="urn:microsoft.com/office/officeart/2008/layout/SquareAccentList"/>
    <dgm:cxn modelId="{85A44214-E884-4538-977A-0B033F7F6097}" type="presParOf" srcId="{DFA84026-30C5-489A-9F65-A551766F104F}" destId="{27DB2BEF-6CA7-45E3-AB4A-CA53B001C77D}" srcOrd="0" destOrd="0" presId="urn:microsoft.com/office/officeart/2008/layout/SquareAccentList"/>
    <dgm:cxn modelId="{CBDED012-AB5A-4726-9498-4876DEFF78FD}" type="presParOf" srcId="{27DB2BEF-6CA7-45E3-AB4A-CA53B001C77D}" destId="{F7EB592E-58F4-46CD-9A4B-07C2E7EFDA7E}" srcOrd="0" destOrd="0" presId="urn:microsoft.com/office/officeart/2008/layout/SquareAccentList"/>
    <dgm:cxn modelId="{65500EA8-3351-446F-9B21-0DB2F98121C2}" type="presParOf" srcId="{27DB2BEF-6CA7-45E3-AB4A-CA53B001C77D}" destId="{AECA1986-2701-4378-BF85-9B5062D2230F}" srcOrd="1" destOrd="0" presId="urn:microsoft.com/office/officeart/2008/layout/SquareAccentList"/>
    <dgm:cxn modelId="{FE3FFC18-D66B-4C59-A110-1E20EAFDD980}" type="presParOf" srcId="{27DB2BEF-6CA7-45E3-AB4A-CA53B001C77D}" destId="{FAF6AAEC-4938-460E-9167-899D3AF00028}" srcOrd="2" destOrd="0" presId="urn:microsoft.com/office/officeart/2008/layout/SquareAccentList"/>
    <dgm:cxn modelId="{E13960AA-FF03-4F54-9B54-7CE6826A1552}" type="presParOf" srcId="{DFA84026-30C5-489A-9F65-A551766F104F}" destId="{8B6D7E27-5B46-4760-8065-A48F3F031A43}"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194FDA-C8F3-436C-BD98-38C07F69857B}">
      <dsp:nvSpPr>
        <dsp:cNvPr id="0" name=""/>
        <dsp:cNvSpPr/>
      </dsp:nvSpPr>
      <dsp:spPr>
        <a:xfrm rot="5400000">
          <a:off x="-238782" y="239226"/>
          <a:ext cx="1591881" cy="1114316"/>
        </a:xfrm>
        <a:prstGeom prst="chevron">
          <a:avLst/>
        </a:prstGeom>
        <a:solidFill>
          <a:srgbClr val="002060"/>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smtClean="0"/>
            <a:t>8 General Practices</a:t>
          </a:r>
          <a:endParaRPr lang="en-GB" sz="1600" kern="1200" dirty="0"/>
        </a:p>
      </dsp:txBody>
      <dsp:txXfrm rot="-5400000">
        <a:off x="1" y="557601"/>
        <a:ext cx="1114316" cy="477565"/>
      </dsp:txXfrm>
    </dsp:sp>
    <dsp:sp modelId="{70A58E79-E597-46A4-9491-C84BE0B717A0}">
      <dsp:nvSpPr>
        <dsp:cNvPr id="0" name=""/>
        <dsp:cNvSpPr/>
      </dsp:nvSpPr>
      <dsp:spPr>
        <a:xfrm rot="5400000">
          <a:off x="4154597" y="-3039835"/>
          <a:ext cx="1034722" cy="7115283"/>
        </a:xfrm>
        <a:prstGeom prst="round2SameRect">
          <a:avLst/>
        </a:prstGeom>
        <a:solidFill>
          <a:schemeClr val="lt1">
            <a:alpha val="90000"/>
            <a:hueOff val="0"/>
            <a:satOff val="0"/>
            <a:lumOff val="0"/>
            <a:alphaOff val="0"/>
          </a:schemeClr>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GB" sz="1900" kern="1200" dirty="0" smtClean="0"/>
            <a:t>North West Midlands and South Cheshire</a:t>
          </a:r>
          <a:endParaRPr lang="en-GB" sz="1900" kern="1200" dirty="0"/>
        </a:p>
        <a:p>
          <a:pPr marL="171450" lvl="1" indent="-171450" algn="l" defTabSz="844550">
            <a:lnSpc>
              <a:spcPct val="90000"/>
            </a:lnSpc>
            <a:spcBef>
              <a:spcPct val="0"/>
            </a:spcBef>
            <a:spcAft>
              <a:spcPct val="15000"/>
            </a:spcAft>
            <a:buChar char="••"/>
          </a:pPr>
          <a:r>
            <a:rPr lang="en-GB" sz="1900" kern="1200" dirty="0" smtClean="0"/>
            <a:t>NIHR CRN Primary Care West Midlands, </a:t>
          </a:r>
          <a:r>
            <a:rPr lang="en-GB" sz="1900" kern="1200" dirty="0" err="1" smtClean="0"/>
            <a:t>Keele</a:t>
          </a:r>
          <a:r>
            <a:rPr lang="en-GB" sz="1900" kern="1200" dirty="0" smtClean="0"/>
            <a:t> CTU</a:t>
          </a:r>
          <a:endParaRPr lang="en-GB" sz="1900" kern="1200" dirty="0"/>
        </a:p>
        <a:p>
          <a:pPr marL="171450" lvl="1" indent="-171450" algn="l" defTabSz="844550">
            <a:lnSpc>
              <a:spcPct val="90000"/>
            </a:lnSpc>
            <a:spcBef>
              <a:spcPct val="0"/>
            </a:spcBef>
            <a:spcAft>
              <a:spcPct val="15000"/>
            </a:spcAft>
            <a:buChar char="••"/>
          </a:pPr>
          <a:r>
            <a:rPr lang="en-GB" sz="1900" kern="1200" dirty="0" smtClean="0"/>
            <a:t>OA Research Users Group [PPI]</a:t>
          </a:r>
          <a:endParaRPr lang="en-GB" sz="1900" kern="1200" dirty="0"/>
        </a:p>
      </dsp:txBody>
      <dsp:txXfrm rot="-5400000">
        <a:off x="1114317" y="50956"/>
        <a:ext cx="7064772" cy="933700"/>
      </dsp:txXfrm>
    </dsp:sp>
    <dsp:sp modelId="{CD031363-68C1-485C-85ED-F42CB7F1AA3F}">
      <dsp:nvSpPr>
        <dsp:cNvPr id="0" name=""/>
        <dsp:cNvSpPr/>
      </dsp:nvSpPr>
      <dsp:spPr>
        <a:xfrm rot="5400000">
          <a:off x="-238782" y="1636766"/>
          <a:ext cx="1591881" cy="1114316"/>
        </a:xfrm>
        <a:prstGeom prst="chevron">
          <a:avLst/>
        </a:prstGeom>
        <a:solidFill>
          <a:srgbClr val="002060"/>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smtClean="0"/>
            <a:t>Population survey</a:t>
          </a:r>
          <a:endParaRPr lang="en-GB" sz="1600" kern="1200" dirty="0"/>
        </a:p>
      </dsp:txBody>
      <dsp:txXfrm rot="-5400000">
        <a:off x="1" y="1955141"/>
        <a:ext cx="1114316" cy="477565"/>
      </dsp:txXfrm>
    </dsp:sp>
    <dsp:sp modelId="{2F889216-2226-4C44-A1D4-E7380C14E4C0}">
      <dsp:nvSpPr>
        <dsp:cNvPr id="0" name=""/>
        <dsp:cNvSpPr/>
      </dsp:nvSpPr>
      <dsp:spPr>
        <a:xfrm rot="5400000">
          <a:off x="4154597" y="-1642295"/>
          <a:ext cx="1034722" cy="7115283"/>
        </a:xfrm>
        <a:prstGeom prst="round2SameRect">
          <a:avLst/>
        </a:prstGeom>
        <a:solidFill>
          <a:schemeClr val="lt1">
            <a:alpha val="90000"/>
            <a:hueOff val="0"/>
            <a:satOff val="0"/>
            <a:lumOff val="0"/>
            <a:alphaOff val="0"/>
          </a:schemeClr>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GB" sz="1900" kern="1200" dirty="0" smtClean="0"/>
            <a:t>N=30,000 45 years and over</a:t>
          </a:r>
          <a:endParaRPr lang="en-GB" sz="1900" kern="1200" dirty="0"/>
        </a:p>
        <a:p>
          <a:pPr marL="171450" lvl="1" indent="-171450" algn="l" defTabSz="844550">
            <a:lnSpc>
              <a:spcPct val="90000"/>
            </a:lnSpc>
            <a:spcBef>
              <a:spcPct val="0"/>
            </a:spcBef>
            <a:spcAft>
              <a:spcPct val="15000"/>
            </a:spcAft>
            <a:buChar char="••"/>
          </a:pPr>
          <a:r>
            <a:rPr lang="en-GB" sz="1900" kern="1200" dirty="0" smtClean="0"/>
            <a:t>Consent to follow up</a:t>
          </a:r>
          <a:endParaRPr lang="en-GB" sz="1900" kern="1200" dirty="0"/>
        </a:p>
        <a:p>
          <a:pPr marL="171450" lvl="1" indent="-171450" algn="l" defTabSz="844550">
            <a:lnSpc>
              <a:spcPct val="90000"/>
            </a:lnSpc>
            <a:spcBef>
              <a:spcPct val="0"/>
            </a:spcBef>
            <a:spcAft>
              <a:spcPct val="15000"/>
            </a:spcAft>
            <a:buChar char="••"/>
          </a:pPr>
          <a:r>
            <a:rPr lang="en-GB" sz="1900" kern="1200" dirty="0" smtClean="0"/>
            <a:t>Permission for medical record review </a:t>
          </a:r>
          <a:endParaRPr lang="en-GB" sz="1900" kern="1200" dirty="0"/>
        </a:p>
      </dsp:txBody>
      <dsp:txXfrm rot="-5400000">
        <a:off x="1114317" y="1448496"/>
        <a:ext cx="7064772" cy="933700"/>
      </dsp:txXfrm>
    </dsp:sp>
    <dsp:sp modelId="{996517FC-F0CC-43ED-A1E8-A88C2542324E}">
      <dsp:nvSpPr>
        <dsp:cNvPr id="0" name=""/>
        <dsp:cNvSpPr/>
      </dsp:nvSpPr>
      <dsp:spPr>
        <a:xfrm rot="5400000">
          <a:off x="-238782" y="3034306"/>
          <a:ext cx="1591881" cy="1114316"/>
        </a:xfrm>
        <a:prstGeom prst="chevron">
          <a:avLst/>
        </a:prstGeom>
        <a:solidFill>
          <a:srgbClr val="002060"/>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smtClean="0"/>
            <a:t>Self reported joint pain</a:t>
          </a:r>
          <a:endParaRPr lang="en-GB" sz="1600" kern="1200" dirty="0"/>
        </a:p>
      </dsp:txBody>
      <dsp:txXfrm rot="-5400000">
        <a:off x="1" y="3352681"/>
        <a:ext cx="1114316" cy="477565"/>
      </dsp:txXfrm>
    </dsp:sp>
    <dsp:sp modelId="{47311E51-1FB1-4D4D-BF38-7DB33EFDA7AF}">
      <dsp:nvSpPr>
        <dsp:cNvPr id="0" name=""/>
        <dsp:cNvSpPr/>
      </dsp:nvSpPr>
      <dsp:spPr>
        <a:xfrm rot="5400000">
          <a:off x="4154597" y="-244755"/>
          <a:ext cx="1034722" cy="7115283"/>
        </a:xfrm>
        <a:prstGeom prst="round2SameRect">
          <a:avLst/>
        </a:prstGeom>
        <a:solidFill>
          <a:schemeClr val="lt1">
            <a:alpha val="90000"/>
            <a:hueOff val="0"/>
            <a:satOff val="0"/>
            <a:lumOff val="0"/>
            <a:alphaOff val="0"/>
          </a:schemeClr>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GB" sz="1900" kern="1200" dirty="0" smtClean="0"/>
            <a:t>Hip, Knee, Hand, Foot</a:t>
          </a:r>
          <a:endParaRPr lang="en-GB" sz="1900" kern="1200" dirty="0"/>
        </a:p>
        <a:p>
          <a:pPr marL="171450" lvl="1" indent="-171450" algn="l" defTabSz="844550">
            <a:lnSpc>
              <a:spcPct val="90000"/>
            </a:lnSpc>
            <a:spcBef>
              <a:spcPct val="0"/>
            </a:spcBef>
            <a:spcAft>
              <a:spcPct val="15000"/>
            </a:spcAft>
            <a:buChar char="••"/>
          </a:pPr>
          <a:r>
            <a:rPr lang="en-GB" sz="1900" kern="1200" dirty="0" smtClean="0"/>
            <a:t>Consultation for joint pain (OA or at risk of OA)</a:t>
          </a:r>
          <a:endParaRPr lang="en-GB" sz="1900" kern="1200" dirty="0"/>
        </a:p>
        <a:p>
          <a:pPr marL="171450" lvl="1" indent="-171450" algn="l" defTabSz="844550">
            <a:lnSpc>
              <a:spcPct val="90000"/>
            </a:lnSpc>
            <a:spcBef>
              <a:spcPct val="0"/>
            </a:spcBef>
            <a:spcAft>
              <a:spcPct val="15000"/>
            </a:spcAft>
            <a:buChar char="••"/>
          </a:pPr>
          <a:r>
            <a:rPr lang="en-GB" sz="1900" kern="1200" dirty="0" smtClean="0"/>
            <a:t>Uptake of core NICE recommendations</a:t>
          </a:r>
          <a:endParaRPr lang="en-GB" sz="1900" kern="1200" dirty="0"/>
        </a:p>
      </dsp:txBody>
      <dsp:txXfrm rot="-5400000">
        <a:off x="1114317" y="2846036"/>
        <a:ext cx="7064772" cy="9337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A4A70A-2E13-4943-B09D-A15CB3C37320}">
      <dsp:nvSpPr>
        <dsp:cNvPr id="0" name=""/>
        <dsp:cNvSpPr/>
      </dsp:nvSpPr>
      <dsp:spPr>
        <a:xfrm>
          <a:off x="1431" y="560860"/>
          <a:ext cx="2653785" cy="312210"/>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211E72-181A-47EB-A4E7-F41296BA3F87}">
      <dsp:nvSpPr>
        <dsp:cNvPr id="0" name=""/>
        <dsp:cNvSpPr/>
      </dsp:nvSpPr>
      <dsp:spPr>
        <a:xfrm>
          <a:off x="1431" y="678114"/>
          <a:ext cx="194956" cy="194956"/>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EB3372-B542-4154-B754-A95C2B30419D}">
      <dsp:nvSpPr>
        <dsp:cNvPr id="0" name=""/>
        <dsp:cNvSpPr/>
      </dsp:nvSpPr>
      <dsp:spPr>
        <a:xfrm>
          <a:off x="1431" y="0"/>
          <a:ext cx="2653785" cy="560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GB" sz="2100" kern="1200" dirty="0" smtClean="0"/>
            <a:t>GP and Nurse Training</a:t>
          </a:r>
          <a:endParaRPr lang="en-GB" sz="2100" kern="1200" dirty="0"/>
        </a:p>
      </dsp:txBody>
      <dsp:txXfrm>
        <a:off x="1431" y="0"/>
        <a:ext cx="2653785" cy="560860"/>
      </dsp:txXfrm>
    </dsp:sp>
    <dsp:sp modelId="{5AC4B9F4-14FB-438C-894E-3E03129AB487}">
      <dsp:nvSpPr>
        <dsp:cNvPr id="0" name=""/>
        <dsp:cNvSpPr/>
      </dsp:nvSpPr>
      <dsp:spPr>
        <a:xfrm>
          <a:off x="2787907" y="560860"/>
          <a:ext cx="2653785" cy="312210"/>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0BD1F9-416D-4AD7-ACAE-4CD0AC1C93AA}">
      <dsp:nvSpPr>
        <dsp:cNvPr id="0" name=""/>
        <dsp:cNvSpPr/>
      </dsp:nvSpPr>
      <dsp:spPr>
        <a:xfrm>
          <a:off x="2787907" y="678114"/>
          <a:ext cx="194956" cy="194956"/>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6DB7C9-0A68-4586-B7E8-0F3841AB788E}">
      <dsp:nvSpPr>
        <dsp:cNvPr id="0" name=""/>
        <dsp:cNvSpPr/>
      </dsp:nvSpPr>
      <dsp:spPr>
        <a:xfrm>
          <a:off x="2787907" y="0"/>
          <a:ext cx="2653785" cy="560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GB" sz="2100" kern="1200" dirty="0" smtClean="0"/>
            <a:t>Model OA consultation</a:t>
          </a:r>
          <a:endParaRPr lang="en-GB" sz="2100" kern="1200" dirty="0"/>
        </a:p>
      </dsp:txBody>
      <dsp:txXfrm>
        <a:off x="2787907" y="0"/>
        <a:ext cx="2653785" cy="560860"/>
      </dsp:txXfrm>
    </dsp:sp>
    <dsp:sp modelId="{F7EB592E-58F4-46CD-9A4B-07C2E7EFDA7E}">
      <dsp:nvSpPr>
        <dsp:cNvPr id="0" name=""/>
        <dsp:cNvSpPr/>
      </dsp:nvSpPr>
      <dsp:spPr>
        <a:xfrm>
          <a:off x="5574382" y="560860"/>
          <a:ext cx="2653785" cy="312210"/>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CA1986-2701-4378-BF85-9B5062D2230F}">
      <dsp:nvSpPr>
        <dsp:cNvPr id="0" name=""/>
        <dsp:cNvSpPr/>
      </dsp:nvSpPr>
      <dsp:spPr>
        <a:xfrm>
          <a:off x="5574382" y="678114"/>
          <a:ext cx="194956" cy="194956"/>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F6AAEC-4938-460E-9167-899D3AF00028}">
      <dsp:nvSpPr>
        <dsp:cNvPr id="0" name=""/>
        <dsp:cNvSpPr/>
      </dsp:nvSpPr>
      <dsp:spPr>
        <a:xfrm>
          <a:off x="5574382" y="0"/>
          <a:ext cx="2653785" cy="560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l" defTabSz="933450">
            <a:lnSpc>
              <a:spcPct val="90000"/>
            </a:lnSpc>
            <a:spcBef>
              <a:spcPct val="0"/>
            </a:spcBef>
            <a:spcAft>
              <a:spcPct val="35000"/>
            </a:spcAft>
          </a:pPr>
          <a:endParaRPr lang="en-GB" sz="2100" kern="1200" dirty="0"/>
        </a:p>
      </dsp:txBody>
      <dsp:txXfrm>
        <a:off x="5574382" y="0"/>
        <a:ext cx="2653785" cy="5608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5835D1-A052-4C90-A1E9-AD6658E90D4A}">
      <dsp:nvSpPr>
        <dsp:cNvPr id="0" name=""/>
        <dsp:cNvSpPr/>
      </dsp:nvSpPr>
      <dsp:spPr>
        <a:xfrm>
          <a:off x="205222" y="0"/>
          <a:ext cx="2325858" cy="141188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9051D3-92A8-4A89-8250-71A9831377F8}">
      <dsp:nvSpPr>
        <dsp:cNvPr id="0" name=""/>
        <dsp:cNvSpPr/>
      </dsp:nvSpPr>
      <dsp:spPr>
        <a:xfrm>
          <a:off x="2939" y="423564"/>
          <a:ext cx="880747" cy="564752"/>
        </a:xfrm>
        <a:prstGeom prst="roundRect">
          <a:avLst/>
        </a:prstGeom>
        <a:solidFill>
          <a:srgbClr val="002060"/>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GB" sz="800" kern="1200" dirty="0" smtClean="0"/>
            <a:t>Patient presenting with joint pain</a:t>
          </a:r>
          <a:endParaRPr lang="en-GB" sz="800" kern="1200" dirty="0"/>
        </a:p>
      </dsp:txBody>
      <dsp:txXfrm>
        <a:off x="30508" y="451133"/>
        <a:ext cx="825609" cy="509614"/>
      </dsp:txXfrm>
    </dsp:sp>
    <dsp:sp modelId="{7F63BD9B-58B6-4E23-AF4A-1BD1DA56040B}">
      <dsp:nvSpPr>
        <dsp:cNvPr id="0" name=""/>
        <dsp:cNvSpPr/>
      </dsp:nvSpPr>
      <dsp:spPr>
        <a:xfrm>
          <a:off x="927778" y="423564"/>
          <a:ext cx="880747" cy="564752"/>
        </a:xfrm>
        <a:prstGeom prst="roundRect">
          <a:avLst/>
        </a:prstGeom>
        <a:solidFill>
          <a:srgbClr val="002060"/>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GB" sz="800" kern="1200" dirty="0"/>
            <a:t>MOAC-1 first consultation with a GP</a:t>
          </a:r>
        </a:p>
      </dsp:txBody>
      <dsp:txXfrm>
        <a:off x="955347" y="451133"/>
        <a:ext cx="825609" cy="509614"/>
      </dsp:txXfrm>
    </dsp:sp>
    <dsp:sp modelId="{9DA4DAF3-6AF2-4702-9719-D1CB6E165C5F}">
      <dsp:nvSpPr>
        <dsp:cNvPr id="0" name=""/>
        <dsp:cNvSpPr/>
      </dsp:nvSpPr>
      <dsp:spPr>
        <a:xfrm>
          <a:off x="1852616" y="423564"/>
          <a:ext cx="880747" cy="564752"/>
        </a:xfrm>
        <a:prstGeom prst="roundRect">
          <a:avLst/>
        </a:prstGeom>
        <a:solidFill>
          <a:srgbClr val="002060"/>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GB" sz="800" kern="1200" dirty="0"/>
            <a:t>MOAC-2 follow up consultation(s) with a practice nurse</a:t>
          </a:r>
        </a:p>
      </dsp:txBody>
      <dsp:txXfrm>
        <a:off x="1880185" y="451133"/>
        <a:ext cx="825609" cy="5096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5835D1-A052-4C90-A1E9-AD6658E90D4A}">
      <dsp:nvSpPr>
        <dsp:cNvPr id="0" name=""/>
        <dsp:cNvSpPr/>
      </dsp:nvSpPr>
      <dsp:spPr>
        <a:xfrm>
          <a:off x="501327" y="0"/>
          <a:ext cx="5753439" cy="290854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9051D3-92A8-4A89-8250-71A9831377F8}">
      <dsp:nvSpPr>
        <dsp:cNvPr id="0" name=""/>
        <dsp:cNvSpPr/>
      </dsp:nvSpPr>
      <dsp:spPr>
        <a:xfrm>
          <a:off x="0" y="872562"/>
          <a:ext cx="2030625" cy="1163416"/>
        </a:xfrm>
        <a:prstGeom prst="roundRect">
          <a:avLst/>
        </a:prstGeom>
        <a:solidFill>
          <a:srgbClr val="002060"/>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n-GB" sz="1100" b="1" kern="1200" dirty="0" smtClean="0">
              <a:latin typeface="Verdana" panose="020B0604030504040204" pitchFamily="34" charset="0"/>
              <a:ea typeface="Verdana" panose="020B0604030504040204" pitchFamily="34" charset="0"/>
              <a:cs typeface="Verdana" panose="020B0604030504040204" pitchFamily="34" charset="0"/>
            </a:rPr>
            <a:t>Patient</a:t>
          </a:r>
          <a:r>
            <a:rPr lang="en-GB" sz="1100" kern="1200" dirty="0" smtClean="0">
              <a:latin typeface="Verdana" panose="020B0604030504040204" pitchFamily="34" charset="0"/>
              <a:ea typeface="Verdana" panose="020B0604030504040204" pitchFamily="34" charset="0"/>
              <a:cs typeface="Verdana" panose="020B0604030504040204" pitchFamily="34" charset="0"/>
            </a:rPr>
            <a:t> presenting with joint pain 45 years and over</a:t>
          </a:r>
          <a:endParaRPr lang="en-GB" sz="1100" kern="1200" dirty="0">
            <a:latin typeface="Verdana" panose="020B0604030504040204" pitchFamily="34" charset="0"/>
            <a:ea typeface="Verdana" panose="020B0604030504040204" pitchFamily="34" charset="0"/>
            <a:cs typeface="Verdana" panose="020B0604030504040204" pitchFamily="34" charset="0"/>
          </a:endParaRPr>
        </a:p>
      </dsp:txBody>
      <dsp:txXfrm>
        <a:off x="56793" y="929355"/>
        <a:ext cx="1917039" cy="1049830"/>
      </dsp:txXfrm>
    </dsp:sp>
    <dsp:sp modelId="{7F63BD9B-58B6-4E23-AF4A-1BD1DA56040B}">
      <dsp:nvSpPr>
        <dsp:cNvPr id="0" name=""/>
        <dsp:cNvSpPr/>
      </dsp:nvSpPr>
      <dsp:spPr>
        <a:xfrm>
          <a:off x="2369063" y="872562"/>
          <a:ext cx="2030625" cy="1163416"/>
        </a:xfrm>
        <a:prstGeom prst="roundRect">
          <a:avLst/>
        </a:prstGeom>
        <a:solidFill>
          <a:srgbClr val="002060"/>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n-GB" sz="1100" b="1" kern="1200" dirty="0" smtClean="0">
              <a:latin typeface="Verdana" panose="020B0604030504040204" pitchFamily="34" charset="0"/>
              <a:ea typeface="Verdana" panose="020B0604030504040204" pitchFamily="34" charset="0"/>
              <a:cs typeface="Verdana" panose="020B0604030504040204" pitchFamily="34" charset="0"/>
            </a:rPr>
            <a:t>GP </a:t>
          </a:r>
          <a:r>
            <a:rPr lang="en-GB" sz="1100" kern="1200" dirty="0" smtClean="0">
              <a:latin typeface="Verdana" panose="020B0604030504040204" pitchFamily="34" charset="0"/>
              <a:ea typeface="Verdana" panose="020B0604030504040204" pitchFamily="34" charset="0"/>
              <a:cs typeface="Verdana" panose="020B0604030504040204" pitchFamily="34" charset="0"/>
            </a:rPr>
            <a:t>makes, gives, explains diagnosis,  analgesia, promotes self-management, gives guidebook, refers to nurse</a:t>
          </a:r>
          <a:endParaRPr lang="en-GB" sz="1100" kern="1200" dirty="0">
            <a:latin typeface="Verdana" panose="020B0604030504040204" pitchFamily="34" charset="0"/>
            <a:ea typeface="Verdana" panose="020B0604030504040204" pitchFamily="34" charset="0"/>
            <a:cs typeface="Verdana" panose="020B0604030504040204" pitchFamily="34" charset="0"/>
          </a:endParaRPr>
        </a:p>
      </dsp:txBody>
      <dsp:txXfrm>
        <a:off x="2425856" y="929355"/>
        <a:ext cx="1917039" cy="1049830"/>
      </dsp:txXfrm>
    </dsp:sp>
    <dsp:sp modelId="{9DA4DAF3-6AF2-4702-9719-D1CB6E165C5F}">
      <dsp:nvSpPr>
        <dsp:cNvPr id="0" name=""/>
        <dsp:cNvSpPr/>
      </dsp:nvSpPr>
      <dsp:spPr>
        <a:xfrm>
          <a:off x="4738126" y="872562"/>
          <a:ext cx="2030625" cy="1163416"/>
        </a:xfrm>
        <a:prstGeom prst="roundRect">
          <a:avLst/>
        </a:prstGeom>
        <a:solidFill>
          <a:srgbClr val="002060"/>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n-US" sz="1100" b="1" kern="1200" dirty="0" smtClean="0">
              <a:latin typeface="Verdana" pitchFamily="34" charset="0"/>
            </a:rPr>
            <a:t>Practice Nurse </a:t>
          </a:r>
          <a:r>
            <a:rPr lang="en-US" sz="1100" b="0" kern="1200" dirty="0" smtClean="0">
              <a:latin typeface="Verdana" pitchFamily="34" charset="0"/>
            </a:rPr>
            <a:t>supports</a:t>
          </a:r>
          <a:r>
            <a:rPr lang="en-US" sz="1100" b="1" kern="1200" dirty="0" smtClean="0">
              <a:latin typeface="Verdana" pitchFamily="34" charset="0"/>
            </a:rPr>
            <a:t> </a:t>
          </a:r>
          <a:r>
            <a:rPr lang="en-US" sz="1100" kern="1200" dirty="0" smtClean="0">
              <a:latin typeface="Verdana" pitchFamily="34" charset="0"/>
            </a:rPr>
            <a:t>self-management; guidebook; </a:t>
          </a:r>
          <a:r>
            <a:rPr lang="en-GB" sz="1100" kern="1200" dirty="0" smtClean="0">
              <a:latin typeface="Verdana" pitchFamily="34" charset="0"/>
            </a:rPr>
            <a:t>goal setting, exercise, weight loss, pain control</a:t>
          </a:r>
          <a:endParaRPr lang="en-GB" sz="1100" kern="1200" dirty="0"/>
        </a:p>
      </dsp:txBody>
      <dsp:txXfrm>
        <a:off x="4794919" y="929355"/>
        <a:ext cx="1917039" cy="10498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5835D1-A052-4C90-A1E9-AD6658E90D4A}">
      <dsp:nvSpPr>
        <dsp:cNvPr id="0" name=""/>
        <dsp:cNvSpPr/>
      </dsp:nvSpPr>
      <dsp:spPr>
        <a:xfrm>
          <a:off x="501327" y="0"/>
          <a:ext cx="5753439" cy="290854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9051D3-92A8-4A89-8250-71A9831377F8}">
      <dsp:nvSpPr>
        <dsp:cNvPr id="0" name=""/>
        <dsp:cNvSpPr/>
      </dsp:nvSpPr>
      <dsp:spPr>
        <a:xfrm>
          <a:off x="0" y="872562"/>
          <a:ext cx="2030625" cy="1163416"/>
        </a:xfrm>
        <a:prstGeom prst="roundRect">
          <a:avLst/>
        </a:prstGeom>
        <a:solidFill>
          <a:srgbClr val="002060"/>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n-GB" sz="1100" b="1" kern="1200" dirty="0" smtClean="0">
              <a:latin typeface="Verdana" panose="020B0604030504040204" pitchFamily="34" charset="0"/>
              <a:ea typeface="Verdana" panose="020B0604030504040204" pitchFamily="34" charset="0"/>
              <a:cs typeface="Verdana" panose="020B0604030504040204" pitchFamily="34" charset="0"/>
            </a:rPr>
            <a:t>Patient</a:t>
          </a:r>
          <a:r>
            <a:rPr lang="en-GB" sz="1100" kern="1200" dirty="0" smtClean="0">
              <a:latin typeface="Verdana" panose="020B0604030504040204" pitchFamily="34" charset="0"/>
              <a:ea typeface="Verdana" panose="020B0604030504040204" pitchFamily="34" charset="0"/>
              <a:cs typeface="Verdana" panose="020B0604030504040204" pitchFamily="34" charset="0"/>
            </a:rPr>
            <a:t> presenting with joint pain 45 years and over</a:t>
          </a:r>
          <a:endParaRPr lang="en-GB" sz="1100" kern="1200" dirty="0">
            <a:latin typeface="Verdana" panose="020B0604030504040204" pitchFamily="34" charset="0"/>
            <a:ea typeface="Verdana" panose="020B0604030504040204" pitchFamily="34" charset="0"/>
            <a:cs typeface="Verdana" panose="020B0604030504040204" pitchFamily="34" charset="0"/>
          </a:endParaRPr>
        </a:p>
      </dsp:txBody>
      <dsp:txXfrm>
        <a:off x="56793" y="929355"/>
        <a:ext cx="1917039" cy="1049830"/>
      </dsp:txXfrm>
    </dsp:sp>
    <dsp:sp modelId="{7F63BD9B-58B6-4E23-AF4A-1BD1DA56040B}">
      <dsp:nvSpPr>
        <dsp:cNvPr id="0" name=""/>
        <dsp:cNvSpPr/>
      </dsp:nvSpPr>
      <dsp:spPr>
        <a:xfrm>
          <a:off x="2369063" y="872562"/>
          <a:ext cx="2030625" cy="1163416"/>
        </a:xfrm>
        <a:prstGeom prst="roundRect">
          <a:avLst/>
        </a:prstGeom>
        <a:solidFill>
          <a:srgbClr val="002060"/>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n-GB" sz="1100" b="1" kern="1200" dirty="0" smtClean="0">
              <a:latin typeface="Verdana" panose="020B0604030504040204" pitchFamily="34" charset="0"/>
              <a:ea typeface="Verdana" panose="020B0604030504040204" pitchFamily="34" charset="0"/>
              <a:cs typeface="Verdana" panose="020B0604030504040204" pitchFamily="34" charset="0"/>
            </a:rPr>
            <a:t>GP </a:t>
          </a:r>
          <a:r>
            <a:rPr lang="en-GB" sz="1100" kern="1200" dirty="0" smtClean="0">
              <a:latin typeface="Verdana" panose="020B0604030504040204" pitchFamily="34" charset="0"/>
              <a:ea typeface="Verdana" panose="020B0604030504040204" pitchFamily="34" charset="0"/>
              <a:cs typeface="Verdana" panose="020B0604030504040204" pitchFamily="34" charset="0"/>
            </a:rPr>
            <a:t>makes, gives, explains diagnosis,  analgesia, promotes self-management, gives guidebook, refers to nurse</a:t>
          </a:r>
          <a:endParaRPr lang="en-GB" sz="1100" kern="1200" dirty="0">
            <a:latin typeface="Verdana" panose="020B0604030504040204" pitchFamily="34" charset="0"/>
            <a:ea typeface="Verdana" panose="020B0604030504040204" pitchFamily="34" charset="0"/>
            <a:cs typeface="Verdana" panose="020B0604030504040204" pitchFamily="34" charset="0"/>
          </a:endParaRPr>
        </a:p>
      </dsp:txBody>
      <dsp:txXfrm>
        <a:off x="2425856" y="929355"/>
        <a:ext cx="1917039" cy="1049830"/>
      </dsp:txXfrm>
    </dsp:sp>
    <dsp:sp modelId="{9DA4DAF3-6AF2-4702-9719-D1CB6E165C5F}">
      <dsp:nvSpPr>
        <dsp:cNvPr id="0" name=""/>
        <dsp:cNvSpPr/>
      </dsp:nvSpPr>
      <dsp:spPr>
        <a:xfrm>
          <a:off x="4738126" y="872562"/>
          <a:ext cx="2030625" cy="1163416"/>
        </a:xfrm>
        <a:prstGeom prst="roundRect">
          <a:avLst/>
        </a:prstGeom>
        <a:solidFill>
          <a:srgbClr val="002060"/>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n-US" sz="1100" b="1" kern="1200" dirty="0" smtClean="0">
              <a:latin typeface="Verdana" pitchFamily="34" charset="0"/>
            </a:rPr>
            <a:t>Practice Nurse </a:t>
          </a:r>
          <a:r>
            <a:rPr lang="en-US" sz="1100" b="0" kern="1200" dirty="0" smtClean="0">
              <a:latin typeface="Verdana" pitchFamily="34" charset="0"/>
            </a:rPr>
            <a:t>supports</a:t>
          </a:r>
          <a:r>
            <a:rPr lang="en-US" sz="1100" b="1" kern="1200" dirty="0" smtClean="0">
              <a:latin typeface="Verdana" pitchFamily="34" charset="0"/>
            </a:rPr>
            <a:t> </a:t>
          </a:r>
          <a:r>
            <a:rPr lang="en-US" sz="1100" kern="1200" dirty="0" smtClean="0">
              <a:latin typeface="Verdana" pitchFamily="34" charset="0"/>
            </a:rPr>
            <a:t>self-management; guidebook; </a:t>
          </a:r>
          <a:r>
            <a:rPr lang="en-GB" sz="1100" kern="1200" dirty="0" smtClean="0">
              <a:latin typeface="Verdana" pitchFamily="34" charset="0"/>
            </a:rPr>
            <a:t>goal setting, exercise, weight loss, pain control</a:t>
          </a:r>
          <a:endParaRPr lang="en-GB" sz="1100" kern="1200" dirty="0"/>
        </a:p>
      </dsp:txBody>
      <dsp:txXfrm>
        <a:off x="4794919" y="929355"/>
        <a:ext cx="1917039" cy="10498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A4A70A-2E13-4943-B09D-A15CB3C37320}">
      <dsp:nvSpPr>
        <dsp:cNvPr id="0" name=""/>
        <dsp:cNvSpPr/>
      </dsp:nvSpPr>
      <dsp:spPr>
        <a:xfrm>
          <a:off x="1431" y="560860"/>
          <a:ext cx="2653785" cy="312210"/>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211E72-181A-47EB-A4E7-F41296BA3F87}">
      <dsp:nvSpPr>
        <dsp:cNvPr id="0" name=""/>
        <dsp:cNvSpPr/>
      </dsp:nvSpPr>
      <dsp:spPr>
        <a:xfrm>
          <a:off x="1431" y="678114"/>
          <a:ext cx="194956" cy="194956"/>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EB3372-B542-4154-B754-A95C2B30419D}">
      <dsp:nvSpPr>
        <dsp:cNvPr id="0" name=""/>
        <dsp:cNvSpPr/>
      </dsp:nvSpPr>
      <dsp:spPr>
        <a:xfrm>
          <a:off x="1431" y="0"/>
          <a:ext cx="2653785" cy="560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GB" sz="2100" kern="1200" dirty="0" smtClean="0"/>
            <a:t>GP and Nurse Training</a:t>
          </a:r>
          <a:endParaRPr lang="en-GB" sz="2100" kern="1200" dirty="0"/>
        </a:p>
      </dsp:txBody>
      <dsp:txXfrm>
        <a:off x="1431" y="0"/>
        <a:ext cx="2653785" cy="560860"/>
      </dsp:txXfrm>
    </dsp:sp>
    <dsp:sp modelId="{5AC4B9F4-14FB-438C-894E-3E03129AB487}">
      <dsp:nvSpPr>
        <dsp:cNvPr id="0" name=""/>
        <dsp:cNvSpPr/>
      </dsp:nvSpPr>
      <dsp:spPr>
        <a:xfrm>
          <a:off x="2787907" y="560860"/>
          <a:ext cx="2653785" cy="312210"/>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0BD1F9-416D-4AD7-ACAE-4CD0AC1C93AA}">
      <dsp:nvSpPr>
        <dsp:cNvPr id="0" name=""/>
        <dsp:cNvSpPr/>
      </dsp:nvSpPr>
      <dsp:spPr>
        <a:xfrm>
          <a:off x="2787907" y="678114"/>
          <a:ext cx="194956" cy="194956"/>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6DB7C9-0A68-4586-B7E8-0F3841AB788E}">
      <dsp:nvSpPr>
        <dsp:cNvPr id="0" name=""/>
        <dsp:cNvSpPr/>
      </dsp:nvSpPr>
      <dsp:spPr>
        <a:xfrm>
          <a:off x="2787907" y="0"/>
          <a:ext cx="2653785" cy="560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GB" sz="2100" kern="1200" dirty="0" smtClean="0"/>
            <a:t>Model OA Consultation</a:t>
          </a:r>
          <a:endParaRPr lang="en-GB" sz="2100" kern="1200" dirty="0"/>
        </a:p>
      </dsp:txBody>
      <dsp:txXfrm>
        <a:off x="2787907" y="0"/>
        <a:ext cx="2653785" cy="560860"/>
      </dsp:txXfrm>
    </dsp:sp>
    <dsp:sp modelId="{F7EB592E-58F4-46CD-9A4B-07C2E7EFDA7E}">
      <dsp:nvSpPr>
        <dsp:cNvPr id="0" name=""/>
        <dsp:cNvSpPr/>
      </dsp:nvSpPr>
      <dsp:spPr>
        <a:xfrm>
          <a:off x="5574382" y="560860"/>
          <a:ext cx="2653785" cy="312210"/>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CA1986-2701-4378-BF85-9B5062D2230F}">
      <dsp:nvSpPr>
        <dsp:cNvPr id="0" name=""/>
        <dsp:cNvSpPr/>
      </dsp:nvSpPr>
      <dsp:spPr>
        <a:xfrm>
          <a:off x="5574382" y="678114"/>
          <a:ext cx="194956" cy="194956"/>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F6AAEC-4938-460E-9167-899D3AF00028}">
      <dsp:nvSpPr>
        <dsp:cNvPr id="0" name=""/>
        <dsp:cNvSpPr/>
      </dsp:nvSpPr>
      <dsp:spPr>
        <a:xfrm>
          <a:off x="5574382" y="0"/>
          <a:ext cx="2653785" cy="560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l" defTabSz="933450">
            <a:lnSpc>
              <a:spcPct val="90000"/>
            </a:lnSpc>
            <a:spcBef>
              <a:spcPct val="0"/>
            </a:spcBef>
            <a:spcAft>
              <a:spcPct val="35000"/>
            </a:spcAft>
          </a:pPr>
          <a:endParaRPr lang="en-GB" sz="2100" kern="1200" dirty="0"/>
        </a:p>
      </dsp:txBody>
      <dsp:txXfrm>
        <a:off x="5574382" y="0"/>
        <a:ext cx="2653785" cy="56086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8250" y="0"/>
            <a:ext cx="2889250" cy="493713"/>
          </a:xfrm>
          <a:prstGeom prst="rect">
            <a:avLst/>
          </a:prstGeom>
        </p:spPr>
        <p:txBody>
          <a:bodyPr vert="horz" lIns="91440" tIns="45720" rIns="91440" bIns="45720" rtlCol="0"/>
          <a:lstStyle>
            <a:lvl1pPr algn="r">
              <a:defRPr sz="1200"/>
            </a:lvl1pPr>
          </a:lstStyle>
          <a:p>
            <a:fld id="{5586D7E5-127B-4AB2-A439-9DF525772725}" type="datetimeFigureOut">
              <a:rPr lang="en-GB" smtClean="0"/>
              <a:t>18/10/2018</a:t>
            </a:fld>
            <a:endParaRPr lang="en-GB"/>
          </a:p>
        </p:txBody>
      </p:sp>
      <p:sp>
        <p:nvSpPr>
          <p:cNvPr id="4" name="Footer Placeholder 3"/>
          <p:cNvSpPr>
            <a:spLocks noGrp="1"/>
          </p:cNvSpPr>
          <p:nvPr>
            <p:ph type="ftr" sz="quarter" idx="2"/>
          </p:nvPr>
        </p:nvSpPr>
        <p:spPr>
          <a:xfrm>
            <a:off x="0" y="9377363"/>
            <a:ext cx="2889250" cy="49371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8250" y="9377363"/>
            <a:ext cx="2889250" cy="493712"/>
          </a:xfrm>
          <a:prstGeom prst="rect">
            <a:avLst/>
          </a:prstGeom>
        </p:spPr>
        <p:txBody>
          <a:bodyPr vert="horz" lIns="91440" tIns="45720" rIns="91440" bIns="45720" rtlCol="0" anchor="b"/>
          <a:lstStyle>
            <a:lvl1pPr algn="r">
              <a:defRPr sz="1200"/>
            </a:lvl1pPr>
          </a:lstStyle>
          <a:p>
            <a:fld id="{2930A528-6958-4019-95F6-27740D92B899}" type="slidenum">
              <a:rPr lang="en-GB" smtClean="0"/>
              <a:t>‹#›</a:t>
            </a:fld>
            <a:endParaRPr lang="en-GB"/>
          </a:p>
        </p:txBody>
      </p:sp>
    </p:spTree>
    <p:extLst>
      <p:ext uri="{BB962C8B-B14F-4D97-AF65-F5344CB8AC3E}">
        <p14:creationId xmlns:p14="http://schemas.microsoft.com/office/powerpoint/2010/main" val="28077618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3633"/>
          </a:xfrm>
          <a:prstGeom prst="rect">
            <a:avLst/>
          </a:prstGeom>
        </p:spPr>
        <p:txBody>
          <a:bodyPr vert="horz" lIns="91440" tIns="45720" rIns="91440" bIns="45720" rtlCol="0"/>
          <a:lstStyle>
            <a:lvl1pPr algn="r">
              <a:defRPr sz="1200"/>
            </a:lvl1pPr>
          </a:lstStyle>
          <a:p>
            <a:fld id="{B5BC5093-B364-48F2-87C5-A601D841B0E8}" type="datetimeFigureOut">
              <a:rPr lang="en-GB" smtClean="0"/>
              <a:t>18/10/2018</a:t>
            </a:fld>
            <a:endParaRPr lang="en-GB"/>
          </a:p>
        </p:txBody>
      </p:sp>
      <p:sp>
        <p:nvSpPr>
          <p:cNvPr id="4" name="Slide Image Placeholder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689515"/>
            <a:ext cx="5335270" cy="444269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6"/>
            <a:ext cx="2889938" cy="49363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377316"/>
            <a:ext cx="2889938" cy="493633"/>
          </a:xfrm>
          <a:prstGeom prst="rect">
            <a:avLst/>
          </a:prstGeom>
        </p:spPr>
        <p:txBody>
          <a:bodyPr vert="horz" lIns="91440" tIns="45720" rIns="91440" bIns="45720" rtlCol="0" anchor="b"/>
          <a:lstStyle>
            <a:lvl1pPr algn="r">
              <a:defRPr sz="1200"/>
            </a:lvl1pPr>
          </a:lstStyle>
          <a:p>
            <a:fld id="{33A9B2FA-5F92-4382-935E-E080C83E0236}" type="slidenum">
              <a:rPr lang="en-GB" smtClean="0"/>
              <a:t>‹#›</a:t>
            </a:fld>
            <a:endParaRPr lang="en-GB"/>
          </a:p>
        </p:txBody>
      </p:sp>
    </p:spTree>
    <p:extLst>
      <p:ext uri="{BB962C8B-B14F-4D97-AF65-F5344CB8AC3E}">
        <p14:creationId xmlns:p14="http://schemas.microsoft.com/office/powerpoint/2010/main" val="2583153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pPr defTabSz="949323"/>
            <a:fld id="{427F8C71-6BE2-4B70-B00E-060E579303C3}" type="slidenum">
              <a:rPr lang="en-US" smtClean="0">
                <a:latin typeface="Times New Roman" pitchFamily="18" charset="0"/>
              </a:rPr>
              <a:pPr defTabSz="949323"/>
              <a:t>8</a:t>
            </a:fld>
            <a:endParaRPr lang="en-US" dirty="0" smtClean="0">
              <a:latin typeface="Times New Roman" pitchFamily="18"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endParaRPr lang="en-GB" dirty="0" smtClean="0">
              <a:latin typeface="Arial" pitchFamily="34" charset="0"/>
            </a:endParaRPr>
          </a:p>
        </p:txBody>
      </p:sp>
    </p:spTree>
    <p:extLst>
      <p:ext uri="{BB962C8B-B14F-4D97-AF65-F5344CB8AC3E}">
        <p14:creationId xmlns:p14="http://schemas.microsoft.com/office/powerpoint/2010/main" val="3420111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xfrm>
            <a:off x="865188" y="739775"/>
            <a:ext cx="4938712" cy="3703638"/>
          </a:xfrm>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t>Complex</a:t>
            </a:r>
            <a:r>
              <a:rPr lang="en-GB" baseline="0" dirty="0" smtClean="0"/>
              <a:t> not fully understood…explain OA changes…whole joint including surrounding musculature</a:t>
            </a:r>
            <a:endParaRPr lang="en-GB" dirty="0" smtClean="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7BF06FA-238A-4897-BBB7-5055A83272E7}" type="slidenum">
              <a:rPr lang="en-US"/>
              <a:pPr fontAlgn="base">
                <a:spcBef>
                  <a:spcPct val="0"/>
                </a:spcBef>
                <a:spcAft>
                  <a:spcPct val="0"/>
                </a:spcAft>
              </a:pPr>
              <a:t>27</a:t>
            </a:fld>
            <a:endParaRPr lang="en-US"/>
          </a:p>
        </p:txBody>
      </p:sp>
    </p:spTree>
    <p:extLst>
      <p:ext uri="{BB962C8B-B14F-4D97-AF65-F5344CB8AC3E}">
        <p14:creationId xmlns:p14="http://schemas.microsoft.com/office/powerpoint/2010/main" val="810262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xfrm>
            <a:off x="865188" y="739775"/>
            <a:ext cx="4938712" cy="3703638"/>
          </a:xfrm>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t>Many</a:t>
            </a:r>
            <a:r>
              <a:rPr lang="en-GB" baseline="0" dirty="0" smtClean="0"/>
              <a:t> aspects of OA are modifiable…</a:t>
            </a:r>
            <a:endParaRPr lang="en-GB" dirty="0" smtClean="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7BF06FA-238A-4897-BBB7-5055A83272E7}" type="slidenum">
              <a:rPr lang="en-US"/>
              <a:pPr fontAlgn="base">
                <a:spcBef>
                  <a:spcPct val="0"/>
                </a:spcBef>
                <a:spcAft>
                  <a:spcPct val="0"/>
                </a:spcAft>
              </a:pPr>
              <a:t>28</a:t>
            </a:fld>
            <a:endParaRPr lang="en-US"/>
          </a:p>
        </p:txBody>
      </p:sp>
    </p:spTree>
    <p:extLst>
      <p:ext uri="{BB962C8B-B14F-4D97-AF65-F5344CB8AC3E}">
        <p14:creationId xmlns:p14="http://schemas.microsoft.com/office/powerpoint/2010/main" val="3330174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Summary points re OA natural history</a:t>
            </a:r>
            <a:endParaRPr lang="en-GB" dirty="0"/>
          </a:p>
        </p:txBody>
      </p:sp>
      <p:sp>
        <p:nvSpPr>
          <p:cNvPr id="4" name="Slide Number Placeholder 3"/>
          <p:cNvSpPr>
            <a:spLocks noGrp="1"/>
          </p:cNvSpPr>
          <p:nvPr>
            <p:ph type="sldNum" sz="quarter" idx="10"/>
          </p:nvPr>
        </p:nvSpPr>
        <p:spPr/>
        <p:txBody>
          <a:bodyPr/>
          <a:lstStyle/>
          <a:p>
            <a:fld id="{33A9B2FA-5F92-4382-935E-E080C83E0236}" type="slidenum">
              <a:rPr lang="en-GB" smtClean="0"/>
              <a:t>29</a:t>
            </a:fld>
            <a:endParaRPr lang="en-GB"/>
          </a:p>
        </p:txBody>
      </p:sp>
    </p:spTree>
    <p:extLst>
      <p:ext uri="{BB962C8B-B14F-4D97-AF65-F5344CB8AC3E}">
        <p14:creationId xmlns:p14="http://schemas.microsoft.com/office/powerpoint/2010/main" val="3638855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z="1000" dirty="0" smtClean="0"/>
              <a:t>Figure shows the knee pain trajectories of 600 people aged 50 and over with knee pain who responded to a community survey. WOMAC pain is a measurement of pain on activity which sums the scores from five questions: no pain (0) to severe pain (4). Further details in abstract below. Similar pattern is seen in hip OA other than for hip OA there is a rapidly progressive group.</a:t>
            </a:r>
          </a:p>
          <a:p>
            <a:pPr>
              <a:spcBef>
                <a:spcPct val="0"/>
              </a:spcBef>
            </a:pPr>
            <a:endParaRPr lang="en-GB" sz="1000" dirty="0"/>
          </a:p>
          <a:p>
            <a:pPr>
              <a:spcBef>
                <a:spcPct val="0"/>
              </a:spcBef>
            </a:pPr>
            <a:r>
              <a:rPr lang="en-GB" sz="1000" dirty="0" smtClean="0"/>
              <a:t>Slide to illustrate that OA is not inevitably progressive, and in some pain improves over time, but for some there is severe ongoing pain.</a:t>
            </a:r>
          </a:p>
          <a:p>
            <a:pPr>
              <a:spcBef>
                <a:spcPct val="0"/>
              </a:spcBef>
            </a:pPr>
            <a:endParaRPr lang="en-GB" sz="1000" dirty="0"/>
          </a:p>
          <a:p>
            <a:pPr>
              <a:spcBef>
                <a:spcPct val="0"/>
              </a:spcBef>
            </a:pPr>
            <a:r>
              <a:rPr lang="en-GB" sz="800" dirty="0" smtClean="0"/>
              <a:t>Nicholls E, Thomas E, van der </a:t>
            </a:r>
            <a:r>
              <a:rPr lang="en-GB" sz="800" dirty="0" err="1" smtClean="0"/>
              <a:t>Windt</a:t>
            </a:r>
            <a:r>
              <a:rPr lang="en-GB" sz="800" dirty="0" smtClean="0"/>
              <a:t> DA, Croft PR, Peat G. Pain trajectory groups in persons with, or at high risk of, knee osteoarthritis: findings from the Knee Clinical Assessment Study and the Osteoarthritis Initiative. Osteoarthritis Cartilage. 2014 Dec;22(12):2041-50. doi:10.1016/j.joca.2014.09.026.</a:t>
            </a:r>
          </a:p>
          <a:p>
            <a:pPr>
              <a:spcBef>
                <a:spcPct val="0"/>
              </a:spcBef>
            </a:pPr>
            <a:endParaRPr lang="en-GB" sz="800" dirty="0" smtClean="0"/>
          </a:p>
          <a:p>
            <a:r>
              <a:rPr lang="en-GB" sz="800" b="1" i="0" kern="1200" cap="all" dirty="0" smtClean="0">
                <a:solidFill>
                  <a:schemeClr val="tx1"/>
                </a:solidFill>
                <a:effectLst/>
              </a:rPr>
              <a:t>OBJECTIVE:</a:t>
            </a:r>
          </a:p>
          <a:p>
            <a:r>
              <a:rPr lang="en-GB" sz="800" b="0" i="0" kern="1200" dirty="0" smtClean="0">
                <a:solidFill>
                  <a:schemeClr val="tx1"/>
                </a:solidFill>
                <a:effectLst/>
              </a:rPr>
              <a:t>The authors aimed to characterize distinct trajectories of knee pain in adults who had, or were at high risk of, knee osteoarthritis using data from two population-based cohorts.</a:t>
            </a:r>
          </a:p>
          <a:p>
            <a:r>
              <a:rPr lang="en-GB" sz="800" b="1" i="0" kern="1200" cap="all" dirty="0" smtClean="0">
                <a:solidFill>
                  <a:schemeClr val="tx1"/>
                </a:solidFill>
                <a:effectLst/>
              </a:rPr>
              <a:t>METHOD:</a:t>
            </a:r>
          </a:p>
          <a:p>
            <a:r>
              <a:rPr lang="en-GB" sz="800" b="0" i="0" kern="1200" dirty="0" smtClean="0">
                <a:solidFill>
                  <a:schemeClr val="tx1"/>
                </a:solidFill>
                <a:effectLst/>
              </a:rPr>
              <a:t>Latent class growth analysis was applied to measures of knee pain severity on activity obtained at 18-month intervals for up to 6 years between 2002 and 2009 from symptomatic participants aged over 50 years in the Knee Clinical Assessment Study (CAS-K) in the United Kingdom. The optimum latent class growth model from CAS-K was then tested for reproducibility in a matched sample of participants from the Osteoarthritis Initiative (OAI) in the United States.</a:t>
            </a:r>
          </a:p>
          <a:p>
            <a:r>
              <a:rPr lang="en-GB" sz="800" b="1" i="0" kern="1200" cap="all" dirty="0" smtClean="0">
                <a:solidFill>
                  <a:schemeClr val="tx1"/>
                </a:solidFill>
                <a:effectLst/>
              </a:rPr>
              <a:t>RESULTS:</a:t>
            </a:r>
          </a:p>
          <a:p>
            <a:r>
              <a:rPr lang="en-GB" sz="800" b="0" i="0" kern="1200" dirty="0" smtClean="0">
                <a:solidFill>
                  <a:schemeClr val="tx1"/>
                </a:solidFill>
                <a:effectLst/>
              </a:rPr>
              <a:t>A 5-class linear model produced interpretable trajectories in CAS-K with reasonable goodness of fit and which were labelled "Mild, non-progressive" (N = 201, 35%), "Progressive" (N = 162, 28%), "Moderate" (N = 124, 22%) "Improving" (N = 68, 12%), and "Severe, non-improving" (N = 15, 3%). We were able to reproduce "Mild, non-progressive", "Moderate", and "Severe, non-improving" classes in the matched sample of participants from the OAI, however, absence of a "Progressive" class and instability of the "Improving" classes in the OAI was observed.</a:t>
            </a:r>
          </a:p>
          <a:p>
            <a:r>
              <a:rPr lang="en-GB" sz="800" b="1" i="0" kern="1200" cap="all" dirty="0" smtClean="0">
                <a:solidFill>
                  <a:schemeClr val="tx1"/>
                </a:solidFill>
                <a:effectLst/>
              </a:rPr>
              <a:t>CONCLUSIONS:</a:t>
            </a:r>
          </a:p>
          <a:p>
            <a:r>
              <a:rPr lang="en-GB" sz="800" b="0" i="0" kern="1200" dirty="0" smtClean="0">
                <a:solidFill>
                  <a:schemeClr val="tx1"/>
                </a:solidFill>
                <a:effectLst/>
              </a:rPr>
              <a:t>Our findings strengthen the grounds for moving beyond a simple stereotype of osteoarthritis as "slowly progressive". Mild, non-progressive or improving symptom trajectories, although difficult to reproduce, can nevertheless represent a genuinely favourable prognosis for a sizeable minority.</a:t>
            </a:r>
          </a:p>
          <a:p>
            <a:r>
              <a:rPr lang="en-GB" sz="800" b="0" i="0" kern="1200" dirty="0" smtClean="0">
                <a:solidFill>
                  <a:schemeClr val="tx1"/>
                </a:solidFill>
                <a:effectLst/>
              </a:rPr>
              <a:t>Copyright © 2014 The Authors. Published by Elsevier Ltd.. All rights reserved.</a:t>
            </a:r>
          </a:p>
          <a:p>
            <a:pPr>
              <a:spcBef>
                <a:spcPct val="0"/>
              </a:spcBef>
            </a:pPr>
            <a:endParaRPr lang="en-GB" sz="1000" dirty="0" smtClean="0"/>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0E1847-D5C5-4072-840B-6D99E48750AC}" type="slidenum">
              <a:rPr lang="en-GB"/>
              <a:pPr fontAlgn="base">
                <a:spcBef>
                  <a:spcPct val="0"/>
                </a:spcBef>
                <a:spcAft>
                  <a:spcPct val="0"/>
                </a:spcAft>
              </a:pPr>
              <a:t>30</a:t>
            </a:fld>
            <a:endParaRPr lang="en-GB"/>
          </a:p>
        </p:txBody>
      </p:sp>
    </p:spTree>
    <p:extLst>
      <p:ext uri="{BB962C8B-B14F-4D97-AF65-F5344CB8AC3E}">
        <p14:creationId xmlns:p14="http://schemas.microsoft.com/office/powerpoint/2010/main" val="1656921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xfrm>
            <a:off x="865188" y="739775"/>
            <a:ext cx="4938712" cy="3703638"/>
          </a:xfrm>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What we have here is a true patient representation of living with a chronic condition. This was a real strip of paper scribbled on by a patient with diabetes who said ‘this is me’ the red slashes are when I see people with my LTC but the periods in between are when I need support to help myself. The NICE guidelines have given us a framework by which to offer this support. The areas for self management.</a:t>
            </a:r>
          </a:p>
        </p:txBody>
      </p:sp>
      <p:sp>
        <p:nvSpPr>
          <p:cNvPr id="808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14BDF12-FA6E-4CE3-AF8E-7272D3613DE8}" type="slidenum">
              <a:rPr lang="en-US"/>
              <a:pPr fontAlgn="base">
                <a:spcBef>
                  <a:spcPct val="0"/>
                </a:spcBef>
                <a:spcAft>
                  <a:spcPct val="0"/>
                </a:spcAft>
              </a:pPr>
              <a:t>31</a:t>
            </a:fld>
            <a:endParaRPr lang="en-US"/>
          </a:p>
        </p:txBody>
      </p:sp>
    </p:spTree>
    <p:extLst>
      <p:ext uri="{BB962C8B-B14F-4D97-AF65-F5344CB8AC3E}">
        <p14:creationId xmlns:p14="http://schemas.microsoft.com/office/powerpoint/2010/main" val="3351269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Refreshment and coffee break</a:t>
            </a:r>
            <a:endParaRPr lang="en-GB" dirty="0"/>
          </a:p>
        </p:txBody>
      </p:sp>
      <p:sp>
        <p:nvSpPr>
          <p:cNvPr id="4" name="Slide Number Placeholder 3"/>
          <p:cNvSpPr>
            <a:spLocks noGrp="1"/>
          </p:cNvSpPr>
          <p:nvPr>
            <p:ph type="sldNum" sz="quarter" idx="10"/>
          </p:nvPr>
        </p:nvSpPr>
        <p:spPr/>
        <p:txBody>
          <a:bodyPr/>
          <a:lstStyle/>
          <a:p>
            <a:fld id="{33A9B2FA-5F92-4382-935E-E080C83E0236}" type="slidenum">
              <a:rPr lang="en-GB" smtClean="0"/>
              <a:t>32</a:t>
            </a:fld>
            <a:endParaRPr lang="en-GB"/>
          </a:p>
        </p:txBody>
      </p:sp>
    </p:spTree>
    <p:extLst>
      <p:ext uri="{BB962C8B-B14F-4D97-AF65-F5344CB8AC3E}">
        <p14:creationId xmlns:p14="http://schemas.microsoft.com/office/powerpoint/2010/main" val="498401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A9B2FA-5F92-4382-935E-E080C83E0236}" type="slidenum">
              <a:rPr lang="en-GB" smtClean="0"/>
              <a:t>33</a:t>
            </a:fld>
            <a:endParaRPr lang="en-GB"/>
          </a:p>
        </p:txBody>
      </p:sp>
    </p:spTree>
    <p:extLst>
      <p:ext uri="{BB962C8B-B14F-4D97-AF65-F5344CB8AC3E}">
        <p14:creationId xmlns:p14="http://schemas.microsoft.com/office/powerpoint/2010/main" val="8039519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Wear flare repair, whole joint, positive messages regarding natural history and </a:t>
            </a:r>
            <a:r>
              <a:rPr lang="en-GB" dirty="0" err="1" smtClean="0"/>
              <a:t>rx</a:t>
            </a:r>
            <a:r>
              <a:rPr lang="en-GB" dirty="0" smtClean="0"/>
              <a:t> options… there are things we can do</a:t>
            </a:r>
          </a:p>
          <a:p>
            <a:endParaRPr lang="en-GB" dirty="0" smtClean="0"/>
          </a:p>
          <a:p>
            <a:r>
              <a:rPr lang="en-GB" dirty="0" smtClean="0"/>
              <a:t>Avoid…degenerate/ bone on bone/ joints of an</a:t>
            </a:r>
            <a:r>
              <a:rPr lang="en-GB" baseline="0" dirty="0" smtClean="0"/>
              <a:t> 80 year old </a:t>
            </a:r>
            <a:r>
              <a:rPr lang="en-GB" baseline="0" dirty="0" err="1" smtClean="0"/>
              <a:t>etc</a:t>
            </a:r>
            <a:r>
              <a:rPr lang="en-GB" baseline="0" dirty="0" smtClean="0"/>
              <a:t>   care with wear and tear and also with messages of avoidance</a:t>
            </a:r>
            <a:endParaRPr lang="en-GB" dirty="0"/>
          </a:p>
        </p:txBody>
      </p:sp>
      <p:sp>
        <p:nvSpPr>
          <p:cNvPr id="4" name="Slide Number Placeholder 3"/>
          <p:cNvSpPr>
            <a:spLocks noGrp="1"/>
          </p:cNvSpPr>
          <p:nvPr>
            <p:ph type="sldNum" sz="quarter" idx="10"/>
          </p:nvPr>
        </p:nvSpPr>
        <p:spPr/>
        <p:txBody>
          <a:bodyPr/>
          <a:lstStyle/>
          <a:p>
            <a:fld id="{33A9B2FA-5F92-4382-935E-E080C83E0236}" type="slidenum">
              <a:rPr lang="en-GB" smtClean="0"/>
              <a:t>34</a:t>
            </a:fld>
            <a:endParaRPr lang="en-GB"/>
          </a:p>
        </p:txBody>
      </p:sp>
    </p:spTree>
    <p:extLst>
      <p:ext uri="{BB962C8B-B14F-4D97-AF65-F5344CB8AC3E}">
        <p14:creationId xmlns:p14="http://schemas.microsoft.com/office/powerpoint/2010/main" val="803951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NICE Guidelines include provision of written information…</a:t>
            </a:r>
            <a:endParaRPr lang="en-GB" dirty="0"/>
          </a:p>
        </p:txBody>
      </p:sp>
      <p:sp>
        <p:nvSpPr>
          <p:cNvPr id="4" name="Slide Number Placeholder 3"/>
          <p:cNvSpPr>
            <a:spLocks noGrp="1"/>
          </p:cNvSpPr>
          <p:nvPr>
            <p:ph type="sldNum" sz="quarter" idx="10"/>
          </p:nvPr>
        </p:nvSpPr>
        <p:spPr/>
        <p:txBody>
          <a:bodyPr/>
          <a:lstStyle/>
          <a:p>
            <a:fld id="{CC1E9937-FB53-4127-814F-C8B82436328E}" type="slidenum">
              <a:rPr lang="en-GB" smtClean="0"/>
              <a:t>35</a:t>
            </a:fld>
            <a:endParaRPr lang="en-GB" dirty="0"/>
          </a:p>
        </p:txBody>
      </p:sp>
    </p:spTree>
    <p:extLst>
      <p:ext uri="{BB962C8B-B14F-4D97-AF65-F5344CB8AC3E}">
        <p14:creationId xmlns:p14="http://schemas.microsoft.com/office/powerpoint/2010/main" val="42326479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Wear flare and repair…active process of ongoing remodelling</a:t>
            </a:r>
          </a:p>
          <a:p>
            <a:r>
              <a:rPr lang="en-GB" dirty="0" smtClean="0"/>
              <a:t>Varied path with some progressing but many</a:t>
            </a:r>
            <a:r>
              <a:rPr lang="en-GB" baseline="0" dirty="0" smtClean="0"/>
              <a:t> staying ISQ, fluctuating and improving</a:t>
            </a:r>
          </a:p>
          <a:p>
            <a:r>
              <a:rPr lang="en-GB" baseline="0" dirty="0" smtClean="0"/>
              <a:t>Plenty of effective </a:t>
            </a:r>
            <a:r>
              <a:rPr lang="en-GB" baseline="0" dirty="0" err="1" smtClean="0"/>
              <a:t>rxs</a:t>
            </a:r>
            <a:r>
              <a:rPr lang="en-GB" baseline="0" dirty="0" smtClean="0"/>
              <a:t>…many together may have a additive effect</a:t>
            </a:r>
          </a:p>
          <a:p>
            <a:r>
              <a:rPr lang="en-GB" baseline="0" dirty="0" smtClean="0"/>
              <a:t>Some pts have notable x ray changes and no symptoms and some have minimal signs and marked pain</a:t>
            </a:r>
            <a:endParaRPr lang="en-GB" dirty="0"/>
          </a:p>
        </p:txBody>
      </p:sp>
      <p:sp>
        <p:nvSpPr>
          <p:cNvPr id="4" name="Slide Number Placeholder 3"/>
          <p:cNvSpPr>
            <a:spLocks noGrp="1"/>
          </p:cNvSpPr>
          <p:nvPr>
            <p:ph type="sldNum" sz="quarter" idx="10"/>
          </p:nvPr>
        </p:nvSpPr>
        <p:spPr/>
        <p:txBody>
          <a:bodyPr/>
          <a:lstStyle/>
          <a:p>
            <a:fld id="{33A9B2FA-5F92-4382-935E-E080C83E0236}" type="slidenum">
              <a:rPr lang="en-GB" smtClean="0"/>
              <a:t>36</a:t>
            </a:fld>
            <a:endParaRPr lang="en-GB"/>
          </a:p>
        </p:txBody>
      </p:sp>
    </p:spTree>
    <p:extLst>
      <p:ext uri="{BB962C8B-B14F-4D97-AF65-F5344CB8AC3E}">
        <p14:creationId xmlns:p14="http://schemas.microsoft.com/office/powerpoint/2010/main" val="2486089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1F8EFF-D0DC-45AA-9535-636CE03549C4}" type="slidenum">
              <a:rPr lang="en-GB" smtClean="0"/>
              <a:t>11</a:t>
            </a:fld>
            <a:endParaRPr lang="en-GB"/>
          </a:p>
        </p:txBody>
      </p:sp>
    </p:spTree>
    <p:extLst>
      <p:ext uri="{BB962C8B-B14F-4D97-AF65-F5344CB8AC3E}">
        <p14:creationId xmlns:p14="http://schemas.microsoft.com/office/powerpoint/2010/main" val="25915615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seems to be doctors’ preferred term</a:t>
            </a:r>
          </a:p>
          <a:p>
            <a:r>
              <a:rPr lang="en-GB" dirty="0" smtClean="0"/>
              <a:t>Possibly,</a:t>
            </a:r>
            <a:r>
              <a:rPr lang="en-GB" baseline="0" dirty="0" smtClean="0"/>
              <a:t> we intend it to be reassuring</a:t>
            </a:r>
          </a:p>
          <a:p>
            <a:r>
              <a:rPr lang="en-GB" baseline="0" dirty="0" smtClean="0"/>
              <a:t>The alternative “wear and repair” is probably a more accurate description</a:t>
            </a:r>
          </a:p>
          <a:p>
            <a:r>
              <a:rPr lang="en-GB" baseline="0" dirty="0" smtClean="0"/>
              <a:t>The guidelines and most useful patient information literature are labelled “Osteoarthritis” – shouldn’t we be open and honest?</a:t>
            </a:r>
            <a:endParaRPr lang="en-GB" dirty="0"/>
          </a:p>
        </p:txBody>
      </p:sp>
      <p:sp>
        <p:nvSpPr>
          <p:cNvPr id="4" name="Slide Number Placeholder 3"/>
          <p:cNvSpPr>
            <a:spLocks noGrp="1"/>
          </p:cNvSpPr>
          <p:nvPr>
            <p:ph type="sldNum" sz="quarter" idx="10"/>
          </p:nvPr>
        </p:nvSpPr>
        <p:spPr/>
        <p:txBody>
          <a:bodyPr/>
          <a:lstStyle/>
          <a:p>
            <a:fld id="{CC1E9937-FB53-4127-814F-C8B82436328E}" type="slidenum">
              <a:rPr lang="en-GB" smtClean="0"/>
              <a:t>37</a:t>
            </a:fld>
            <a:endParaRPr lang="en-GB" dirty="0"/>
          </a:p>
        </p:txBody>
      </p:sp>
    </p:spTree>
    <p:extLst>
      <p:ext uri="{BB962C8B-B14F-4D97-AF65-F5344CB8AC3E}">
        <p14:creationId xmlns:p14="http://schemas.microsoft.com/office/powerpoint/2010/main" val="26279701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Care with jargon/</a:t>
            </a:r>
            <a:r>
              <a:rPr lang="en-GB" baseline="0" dirty="0" smtClean="0"/>
              <a:t> language that may be unhelpful…aim to facilitate positive behaviour with your explanation.</a:t>
            </a:r>
            <a:endParaRPr lang="en-GB" dirty="0"/>
          </a:p>
        </p:txBody>
      </p:sp>
      <p:sp>
        <p:nvSpPr>
          <p:cNvPr id="4" name="Slide Number Placeholder 3"/>
          <p:cNvSpPr>
            <a:spLocks noGrp="1"/>
          </p:cNvSpPr>
          <p:nvPr>
            <p:ph type="sldNum" sz="quarter" idx="10"/>
          </p:nvPr>
        </p:nvSpPr>
        <p:spPr/>
        <p:txBody>
          <a:bodyPr/>
          <a:lstStyle/>
          <a:p>
            <a:fld id="{33A9B2FA-5F92-4382-935E-E080C83E0236}" type="slidenum">
              <a:rPr lang="en-GB" smtClean="0"/>
              <a:t>38</a:t>
            </a:fld>
            <a:endParaRPr lang="en-GB"/>
          </a:p>
        </p:txBody>
      </p:sp>
    </p:spTree>
    <p:extLst>
      <p:ext uri="{BB962C8B-B14F-4D97-AF65-F5344CB8AC3E}">
        <p14:creationId xmlns:p14="http://schemas.microsoft.com/office/powerpoint/2010/main" val="8039519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Lunch time</a:t>
            </a:r>
            <a:endParaRPr lang="en-GB" dirty="0"/>
          </a:p>
        </p:txBody>
      </p:sp>
      <p:sp>
        <p:nvSpPr>
          <p:cNvPr id="4" name="Slide Number Placeholder 3"/>
          <p:cNvSpPr>
            <a:spLocks noGrp="1"/>
          </p:cNvSpPr>
          <p:nvPr>
            <p:ph type="sldNum" sz="quarter" idx="10"/>
          </p:nvPr>
        </p:nvSpPr>
        <p:spPr/>
        <p:txBody>
          <a:bodyPr/>
          <a:lstStyle/>
          <a:p>
            <a:fld id="{33A9B2FA-5F92-4382-935E-E080C83E0236}" type="slidenum">
              <a:rPr lang="en-GB" smtClean="0"/>
              <a:t>39</a:t>
            </a:fld>
            <a:endParaRPr lang="en-GB"/>
          </a:p>
        </p:txBody>
      </p:sp>
    </p:spTree>
    <p:extLst>
      <p:ext uri="{BB962C8B-B14F-4D97-AF65-F5344CB8AC3E}">
        <p14:creationId xmlns:p14="http://schemas.microsoft.com/office/powerpoint/2010/main" val="18594296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Focus on core management</a:t>
            </a:r>
            <a:endParaRPr lang="en-GB" dirty="0"/>
          </a:p>
        </p:txBody>
      </p:sp>
      <p:sp>
        <p:nvSpPr>
          <p:cNvPr id="4" name="Slide Number Placeholder 3"/>
          <p:cNvSpPr>
            <a:spLocks noGrp="1"/>
          </p:cNvSpPr>
          <p:nvPr>
            <p:ph type="sldNum" sz="quarter" idx="10"/>
          </p:nvPr>
        </p:nvSpPr>
        <p:spPr/>
        <p:txBody>
          <a:bodyPr/>
          <a:lstStyle/>
          <a:p>
            <a:fld id="{33A9B2FA-5F92-4382-935E-E080C83E0236}" type="slidenum">
              <a:rPr lang="en-GB" smtClean="0"/>
              <a:t>41</a:t>
            </a:fld>
            <a:endParaRPr lang="en-GB"/>
          </a:p>
        </p:txBody>
      </p:sp>
    </p:spTree>
    <p:extLst>
      <p:ext uri="{BB962C8B-B14F-4D97-AF65-F5344CB8AC3E}">
        <p14:creationId xmlns:p14="http://schemas.microsoft.com/office/powerpoint/2010/main" val="17623289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what do you think are the barriers</a:t>
            </a:r>
            <a:r>
              <a:rPr lang="en-GB" baseline="0" dirty="0" smtClean="0"/>
              <a:t> to patients carrying out exercise?</a:t>
            </a:r>
          </a:p>
          <a:p>
            <a:endParaRPr lang="en-GB" baseline="0" dirty="0" smtClean="0"/>
          </a:p>
          <a:p>
            <a:r>
              <a:rPr lang="en-GB" baseline="0" dirty="0" smtClean="0"/>
              <a:t>…A number of researchers have sought the attitudes and beliefs of adults with joint pain to see what are some of the barriers to carrying out exercise with OA.   Some of the common reasons are…</a:t>
            </a:r>
            <a:endParaRPr lang="en-GB" dirty="0" smtClean="0"/>
          </a:p>
          <a:p>
            <a:endParaRPr lang="en-GB" dirty="0" smtClean="0"/>
          </a:p>
          <a:p>
            <a:r>
              <a:rPr lang="en-GB" dirty="0" smtClean="0"/>
              <a:t>Hendry et al 2006, Holden et al 2012, Dobson 2016 also capability and low Self</a:t>
            </a:r>
            <a:r>
              <a:rPr lang="en-GB" baseline="0" dirty="0" smtClean="0"/>
              <a:t> efficacy</a:t>
            </a:r>
            <a:r>
              <a:rPr lang="en-GB" dirty="0" smtClean="0"/>
              <a:t> beliefs</a:t>
            </a:r>
            <a:endParaRPr lang="en-GB" dirty="0"/>
          </a:p>
        </p:txBody>
      </p:sp>
      <p:sp>
        <p:nvSpPr>
          <p:cNvPr id="4" name="Slide Number Placeholder 3"/>
          <p:cNvSpPr>
            <a:spLocks noGrp="1"/>
          </p:cNvSpPr>
          <p:nvPr>
            <p:ph type="sldNum" sz="quarter" idx="10"/>
          </p:nvPr>
        </p:nvSpPr>
        <p:spPr/>
        <p:txBody>
          <a:bodyPr/>
          <a:lstStyle/>
          <a:p>
            <a:fld id="{33A9B2FA-5F92-4382-935E-E080C83E0236}" type="slidenum">
              <a:rPr lang="en-GB" smtClean="0"/>
              <a:t>42</a:t>
            </a:fld>
            <a:endParaRPr lang="en-GB"/>
          </a:p>
        </p:txBody>
      </p:sp>
    </p:spTree>
    <p:extLst>
      <p:ext uri="{BB962C8B-B14F-4D97-AF65-F5344CB8AC3E}">
        <p14:creationId xmlns:p14="http://schemas.microsoft.com/office/powerpoint/2010/main" val="40419566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Read…do</a:t>
            </a:r>
            <a:r>
              <a:rPr lang="en-GB" baseline="0" dirty="0" smtClean="0"/>
              <a:t> these concerns sound familiar to you?  Do we as physios ever reinforce these beliefs?</a:t>
            </a:r>
            <a:endParaRPr lang="en-GB" dirty="0"/>
          </a:p>
        </p:txBody>
      </p:sp>
      <p:sp>
        <p:nvSpPr>
          <p:cNvPr id="4" name="Slide Number Placeholder 3"/>
          <p:cNvSpPr>
            <a:spLocks noGrp="1"/>
          </p:cNvSpPr>
          <p:nvPr>
            <p:ph type="sldNum" sz="quarter" idx="10"/>
          </p:nvPr>
        </p:nvSpPr>
        <p:spPr/>
        <p:txBody>
          <a:bodyPr/>
          <a:lstStyle/>
          <a:p>
            <a:fld id="{33A9B2FA-5F92-4382-935E-E080C83E0236}" type="slidenum">
              <a:rPr lang="en-GB" smtClean="0"/>
              <a:t>43</a:t>
            </a:fld>
            <a:endParaRPr lang="en-GB"/>
          </a:p>
        </p:txBody>
      </p:sp>
    </p:spTree>
    <p:extLst>
      <p:ext uri="{BB962C8B-B14F-4D97-AF65-F5344CB8AC3E}">
        <p14:creationId xmlns:p14="http://schemas.microsoft.com/office/powerpoint/2010/main" val="4302478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another key barrier for some patients is the question “will exercise and activity worsen OA?”</a:t>
            </a:r>
          </a:p>
          <a:p>
            <a:endParaRPr lang="en-GB" dirty="0"/>
          </a:p>
        </p:txBody>
      </p:sp>
      <p:sp>
        <p:nvSpPr>
          <p:cNvPr id="4" name="Slide Number Placeholder 3"/>
          <p:cNvSpPr>
            <a:spLocks noGrp="1"/>
          </p:cNvSpPr>
          <p:nvPr>
            <p:ph type="sldNum" sz="quarter" idx="10"/>
          </p:nvPr>
        </p:nvSpPr>
        <p:spPr/>
        <p:txBody>
          <a:bodyPr/>
          <a:lstStyle/>
          <a:p>
            <a:fld id="{33A9B2FA-5F92-4382-935E-E080C83E0236}" type="slidenum">
              <a:rPr lang="en-GB" smtClean="0"/>
              <a:t>44</a:t>
            </a:fld>
            <a:endParaRPr lang="en-GB"/>
          </a:p>
        </p:txBody>
      </p:sp>
    </p:spTree>
    <p:extLst>
      <p:ext uri="{BB962C8B-B14F-4D97-AF65-F5344CB8AC3E}">
        <p14:creationId xmlns:p14="http://schemas.microsoft.com/office/powerpoint/2010/main" val="8039519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Well what do our best practice guidelines say…</a:t>
            </a:r>
          </a:p>
          <a:p>
            <a:r>
              <a:rPr lang="en-GB" dirty="0" smtClean="0"/>
              <a:t>Read verbatim</a:t>
            </a:r>
          </a:p>
          <a:p>
            <a:endParaRPr lang="en-GB" dirty="0" smtClean="0"/>
          </a:p>
          <a:p>
            <a:r>
              <a:rPr lang="en-GB" dirty="0" smtClean="0"/>
              <a:t>Does any</a:t>
            </a:r>
            <a:r>
              <a:rPr lang="en-GB" baseline="0" dirty="0" smtClean="0"/>
              <a:t> part of these recommendations sound surprising to you?</a:t>
            </a:r>
            <a:endParaRPr lang="en-GB" dirty="0"/>
          </a:p>
        </p:txBody>
      </p:sp>
      <p:sp>
        <p:nvSpPr>
          <p:cNvPr id="4" name="Slide Number Placeholder 3"/>
          <p:cNvSpPr>
            <a:spLocks noGrp="1"/>
          </p:cNvSpPr>
          <p:nvPr>
            <p:ph type="sldNum" sz="quarter" idx="10"/>
          </p:nvPr>
        </p:nvSpPr>
        <p:spPr/>
        <p:txBody>
          <a:bodyPr/>
          <a:lstStyle/>
          <a:p>
            <a:fld id="{33A9B2FA-5F92-4382-935E-E080C83E0236}" type="slidenum">
              <a:rPr lang="en-GB" smtClean="0"/>
              <a:t>45</a:t>
            </a:fld>
            <a:endParaRPr lang="en-GB"/>
          </a:p>
        </p:txBody>
      </p:sp>
    </p:spTree>
    <p:extLst>
      <p:ext uri="{BB962C8B-B14F-4D97-AF65-F5344CB8AC3E}">
        <p14:creationId xmlns:p14="http://schemas.microsoft.com/office/powerpoint/2010/main" val="12083334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consensus of</a:t>
            </a:r>
            <a:r>
              <a:rPr lang="en-GB" baseline="0" dirty="0" smtClean="0"/>
              <a:t> experts came to the conclusion that there are few contraindications to exercising with lower limb OA…unstable angina…</a:t>
            </a:r>
          </a:p>
          <a:p>
            <a:endParaRPr lang="en-GB" baseline="0" dirty="0" smtClean="0"/>
          </a:p>
          <a:p>
            <a:r>
              <a:rPr lang="en-GB" baseline="0" dirty="0" smtClean="0"/>
              <a:t>We also conducted a large systematic review of RCTs that investigated long term- exercise for older adults with knee pain attributed to OA.  We found no evidence of serious adverse events described as disabling or life threatening.   The most common moderate adverse event was falls in 6 of about 7,000 participants…there was no evidence of increased OA progression with exercise interventions or higher numbers of people undergoing TKR…most studies showed improvements in pain and function at a group level in the exercise group.</a:t>
            </a:r>
          </a:p>
          <a:p>
            <a:endParaRPr lang="en-GB" baseline="0" dirty="0" smtClean="0"/>
          </a:p>
          <a:p>
            <a:r>
              <a:rPr lang="en-GB" baseline="0" dirty="0" smtClean="0"/>
              <a:t>So for all those people who say they can not exercise because of their OA there are appropriate exercises that they can carry out.</a:t>
            </a:r>
            <a:endParaRPr lang="en-GB" dirty="0"/>
          </a:p>
        </p:txBody>
      </p:sp>
      <p:sp>
        <p:nvSpPr>
          <p:cNvPr id="4" name="Slide Number Placeholder 3"/>
          <p:cNvSpPr>
            <a:spLocks noGrp="1"/>
          </p:cNvSpPr>
          <p:nvPr>
            <p:ph type="sldNum" sz="quarter" idx="10"/>
          </p:nvPr>
        </p:nvSpPr>
        <p:spPr/>
        <p:txBody>
          <a:bodyPr/>
          <a:lstStyle/>
          <a:p>
            <a:fld id="{33A9B2FA-5F92-4382-935E-E080C83E0236}" type="slidenum">
              <a:rPr lang="en-GB" smtClean="0"/>
              <a:t>46</a:t>
            </a:fld>
            <a:endParaRPr lang="en-GB"/>
          </a:p>
        </p:txBody>
      </p:sp>
    </p:spTree>
    <p:extLst>
      <p:ext uri="{BB962C8B-B14F-4D97-AF65-F5344CB8AC3E}">
        <p14:creationId xmlns:p14="http://schemas.microsoft.com/office/powerpoint/2010/main" val="28877816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Pain/ function/</a:t>
            </a:r>
            <a:r>
              <a:rPr lang="en-GB" baseline="0" dirty="0" smtClean="0"/>
              <a:t> decreased risk of comorbidities / less adverse effects then other options </a:t>
            </a:r>
            <a:r>
              <a:rPr lang="en-GB" baseline="0" dirty="0" err="1" smtClean="0"/>
              <a:t>etc</a:t>
            </a:r>
            <a:endParaRPr lang="en-GB" dirty="0"/>
          </a:p>
        </p:txBody>
      </p:sp>
      <p:sp>
        <p:nvSpPr>
          <p:cNvPr id="4" name="Slide Number Placeholder 3"/>
          <p:cNvSpPr>
            <a:spLocks noGrp="1"/>
          </p:cNvSpPr>
          <p:nvPr>
            <p:ph type="sldNum" sz="quarter" idx="10"/>
          </p:nvPr>
        </p:nvSpPr>
        <p:spPr/>
        <p:txBody>
          <a:bodyPr/>
          <a:lstStyle/>
          <a:p>
            <a:fld id="{33A9B2FA-5F92-4382-935E-E080C83E0236}" type="slidenum">
              <a:rPr lang="en-GB" smtClean="0"/>
              <a:t>47</a:t>
            </a:fld>
            <a:endParaRPr lang="en-GB"/>
          </a:p>
        </p:txBody>
      </p:sp>
    </p:spTree>
    <p:extLst>
      <p:ext uri="{BB962C8B-B14F-4D97-AF65-F5344CB8AC3E}">
        <p14:creationId xmlns:p14="http://schemas.microsoft.com/office/powerpoint/2010/main" val="224547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7CACAD65-39F1-4DEA-9739-74D8EC6D88EB}" type="slidenum">
              <a:rPr lang="en-GB" smtClean="0"/>
              <a:t>13</a:t>
            </a:fld>
            <a:endParaRPr lang="en-GB"/>
          </a:p>
        </p:txBody>
      </p:sp>
    </p:spTree>
    <p:extLst>
      <p:ext uri="{BB962C8B-B14F-4D97-AF65-F5344CB8AC3E}">
        <p14:creationId xmlns:p14="http://schemas.microsoft.com/office/powerpoint/2010/main" val="4844129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Decreased pain/ improved function/ reduced risk of comorbidity/ less force through joints/ wellbeing</a:t>
            </a:r>
            <a:endParaRPr lang="en-GB" dirty="0"/>
          </a:p>
        </p:txBody>
      </p:sp>
      <p:sp>
        <p:nvSpPr>
          <p:cNvPr id="4" name="Slide Number Placeholder 3"/>
          <p:cNvSpPr>
            <a:spLocks noGrp="1"/>
          </p:cNvSpPr>
          <p:nvPr>
            <p:ph type="sldNum" sz="quarter" idx="10"/>
          </p:nvPr>
        </p:nvSpPr>
        <p:spPr/>
        <p:txBody>
          <a:bodyPr/>
          <a:lstStyle/>
          <a:p>
            <a:fld id="{33A9B2FA-5F92-4382-935E-E080C83E0236}" type="slidenum">
              <a:rPr lang="en-GB" smtClean="0"/>
              <a:t>48</a:t>
            </a:fld>
            <a:endParaRPr lang="en-GB"/>
          </a:p>
        </p:txBody>
      </p:sp>
    </p:spTree>
    <p:extLst>
      <p:ext uri="{BB962C8B-B14F-4D97-AF65-F5344CB8AC3E}">
        <p14:creationId xmlns:p14="http://schemas.microsoft.com/office/powerpoint/2010/main" val="20574803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See facilitation notes on slide</a:t>
            </a:r>
            <a:endParaRPr lang="en-GB" dirty="0"/>
          </a:p>
        </p:txBody>
      </p:sp>
      <p:sp>
        <p:nvSpPr>
          <p:cNvPr id="4" name="Slide Number Placeholder 3"/>
          <p:cNvSpPr>
            <a:spLocks noGrp="1"/>
          </p:cNvSpPr>
          <p:nvPr>
            <p:ph type="sldNum" sz="quarter" idx="10"/>
          </p:nvPr>
        </p:nvSpPr>
        <p:spPr/>
        <p:txBody>
          <a:bodyPr/>
          <a:lstStyle/>
          <a:p>
            <a:fld id="{33A9B2FA-5F92-4382-935E-E080C83E0236}" type="slidenum">
              <a:rPr lang="en-GB" smtClean="0"/>
              <a:t>49</a:t>
            </a:fld>
            <a:endParaRPr lang="en-GB"/>
          </a:p>
        </p:txBody>
      </p:sp>
    </p:spTree>
    <p:extLst>
      <p:ext uri="{BB962C8B-B14F-4D97-AF65-F5344CB8AC3E}">
        <p14:creationId xmlns:p14="http://schemas.microsoft.com/office/powerpoint/2010/main" val="23717879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how can we address some of the challenges in prescribing exercise in the presence</a:t>
            </a:r>
            <a:r>
              <a:rPr lang="en-GB" baseline="0" dirty="0" smtClean="0"/>
              <a:t> of pain?</a:t>
            </a:r>
          </a:p>
          <a:p>
            <a:endParaRPr lang="en-GB" baseline="0" dirty="0" smtClean="0"/>
          </a:p>
          <a:p>
            <a:r>
              <a:rPr lang="en-GB" dirty="0" smtClean="0"/>
              <a:t>We can</a:t>
            </a:r>
            <a:r>
              <a:rPr lang="en-GB" baseline="0" dirty="0" smtClean="0"/>
              <a:t> begin by offering reassurance and addressing any concerns the patient may have.  Explain that it is not unusual for patients with OA to get some increased pain with exercise…especially when commencing an new exercises.  Reassure them that this is normal and that pain is not necessarily a sign of harm or further tissue damage.  If joints have not moved fully for a while they may be painful when we stretch them whilst muscles can ache when we challenge them.  Give an example to normalise this.</a:t>
            </a:r>
          </a:p>
          <a:p>
            <a:endParaRPr lang="en-GB" baseline="0" dirty="0" smtClean="0"/>
          </a:p>
          <a:p>
            <a:r>
              <a:rPr lang="en-GB" baseline="0" dirty="0" smtClean="0"/>
              <a:t>We can also advise them regarding taking medication to allow them to commence exercise (such as topical NSAIDS or capsaicin) or on non pharmacological options such as hot packs or ice packs in a damp towel or TENS.  Some people find exercising in comfortable footwear helpful.  Give them advice on pacing their exercise and activity.  Work in short breaks and start slowly and build up gradually depending on their current ability.</a:t>
            </a:r>
            <a:endParaRPr lang="en-GB" dirty="0"/>
          </a:p>
        </p:txBody>
      </p:sp>
      <p:sp>
        <p:nvSpPr>
          <p:cNvPr id="4" name="Slide Number Placeholder 3"/>
          <p:cNvSpPr>
            <a:spLocks noGrp="1"/>
          </p:cNvSpPr>
          <p:nvPr>
            <p:ph type="sldNum" sz="quarter" idx="10"/>
          </p:nvPr>
        </p:nvSpPr>
        <p:spPr/>
        <p:txBody>
          <a:bodyPr/>
          <a:lstStyle/>
          <a:p>
            <a:fld id="{33A9B2FA-5F92-4382-935E-E080C83E0236}" type="slidenum">
              <a:rPr lang="en-GB" smtClean="0"/>
              <a:t>50</a:t>
            </a:fld>
            <a:endParaRPr lang="en-GB"/>
          </a:p>
        </p:txBody>
      </p:sp>
    </p:spTree>
    <p:extLst>
      <p:ext uri="{BB962C8B-B14F-4D97-AF65-F5344CB8AC3E}">
        <p14:creationId xmlns:p14="http://schemas.microsoft.com/office/powerpoint/2010/main" val="17043941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 might you elicit attitudes and beliefs about OA</a:t>
            </a:r>
            <a:r>
              <a:rPr lang="en-GB" baseline="0" dirty="0" smtClean="0"/>
              <a:t> and exercise?  What are the core components and what should come first? How can we elicit valued goals and willingness to change behaviour?</a:t>
            </a:r>
            <a:endParaRPr lang="en-GB" dirty="0"/>
          </a:p>
        </p:txBody>
      </p:sp>
      <p:sp>
        <p:nvSpPr>
          <p:cNvPr id="4" name="Slide Number Placeholder 3"/>
          <p:cNvSpPr>
            <a:spLocks noGrp="1"/>
          </p:cNvSpPr>
          <p:nvPr>
            <p:ph type="sldNum" sz="quarter" idx="10"/>
          </p:nvPr>
        </p:nvSpPr>
        <p:spPr/>
        <p:txBody>
          <a:bodyPr/>
          <a:lstStyle/>
          <a:p>
            <a:fld id="{33A9B2FA-5F92-4382-935E-E080C83E0236}" type="slidenum">
              <a:rPr lang="en-GB" smtClean="0"/>
              <a:t>51</a:t>
            </a:fld>
            <a:endParaRPr lang="en-GB"/>
          </a:p>
        </p:txBody>
      </p:sp>
    </p:spTree>
    <p:extLst>
      <p:ext uri="{BB962C8B-B14F-4D97-AF65-F5344CB8AC3E}">
        <p14:creationId xmlns:p14="http://schemas.microsoft.com/office/powerpoint/2010/main" val="31098971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NICE Guidelines include provision of written information </a:t>
            </a:r>
            <a:r>
              <a:rPr lang="en-GB" dirty="0" err="1" smtClean="0"/>
              <a:t>Keele</a:t>
            </a:r>
            <a:r>
              <a:rPr lang="en-GB" dirty="0" smtClean="0"/>
              <a:t> booklet and ARUK</a:t>
            </a:r>
            <a:endParaRPr lang="en-GB" dirty="0"/>
          </a:p>
        </p:txBody>
      </p:sp>
      <p:sp>
        <p:nvSpPr>
          <p:cNvPr id="4" name="Slide Number Placeholder 3"/>
          <p:cNvSpPr>
            <a:spLocks noGrp="1"/>
          </p:cNvSpPr>
          <p:nvPr>
            <p:ph type="sldNum" sz="quarter" idx="10"/>
          </p:nvPr>
        </p:nvSpPr>
        <p:spPr/>
        <p:txBody>
          <a:bodyPr/>
          <a:lstStyle/>
          <a:p>
            <a:fld id="{CC1E9937-FB53-4127-814F-C8B82436328E}" type="slidenum">
              <a:rPr lang="en-GB" smtClean="0"/>
              <a:t>52</a:t>
            </a:fld>
            <a:endParaRPr lang="en-GB" dirty="0"/>
          </a:p>
        </p:txBody>
      </p:sp>
    </p:spTree>
    <p:extLst>
      <p:ext uri="{BB962C8B-B14F-4D97-AF65-F5344CB8AC3E}">
        <p14:creationId xmlns:p14="http://schemas.microsoft.com/office/powerpoint/2010/main" val="42326479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One take home message from each participant</a:t>
            </a:r>
            <a:endParaRPr lang="en-GB" dirty="0"/>
          </a:p>
        </p:txBody>
      </p:sp>
      <p:sp>
        <p:nvSpPr>
          <p:cNvPr id="4" name="Slide Number Placeholder 3"/>
          <p:cNvSpPr>
            <a:spLocks noGrp="1"/>
          </p:cNvSpPr>
          <p:nvPr>
            <p:ph type="sldNum" sz="quarter" idx="10"/>
          </p:nvPr>
        </p:nvSpPr>
        <p:spPr/>
        <p:txBody>
          <a:bodyPr/>
          <a:lstStyle/>
          <a:p>
            <a:fld id="{33A9B2FA-5F92-4382-935E-E080C83E0236}" type="slidenum">
              <a:rPr lang="en-GB" smtClean="0"/>
              <a:t>53</a:t>
            </a:fld>
            <a:endParaRPr lang="en-GB"/>
          </a:p>
        </p:txBody>
      </p:sp>
    </p:spTree>
    <p:extLst>
      <p:ext uri="{BB962C8B-B14F-4D97-AF65-F5344CB8AC3E}">
        <p14:creationId xmlns:p14="http://schemas.microsoft.com/office/powerpoint/2010/main" val="31660686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Fill in form </a:t>
            </a:r>
            <a:r>
              <a:rPr lang="en-GB" baseline="0" dirty="0" smtClean="0"/>
              <a:t>    </a:t>
            </a:r>
            <a:r>
              <a:rPr lang="en-GB" dirty="0" smtClean="0"/>
              <a:t>? Further</a:t>
            </a:r>
            <a:r>
              <a:rPr lang="en-GB" baseline="0" dirty="0" smtClean="0"/>
              <a:t> implementation/ service discussions   </a:t>
            </a:r>
            <a:endParaRPr lang="en-GB" dirty="0"/>
          </a:p>
        </p:txBody>
      </p:sp>
      <p:sp>
        <p:nvSpPr>
          <p:cNvPr id="4" name="Slide Number Placeholder 3"/>
          <p:cNvSpPr>
            <a:spLocks noGrp="1"/>
          </p:cNvSpPr>
          <p:nvPr>
            <p:ph type="sldNum" sz="quarter" idx="10"/>
          </p:nvPr>
        </p:nvSpPr>
        <p:spPr/>
        <p:txBody>
          <a:bodyPr/>
          <a:lstStyle/>
          <a:p>
            <a:fld id="{33A9B2FA-5F92-4382-935E-E080C83E0236}" type="slidenum">
              <a:rPr lang="en-GB" smtClean="0"/>
              <a:t>54</a:t>
            </a:fld>
            <a:endParaRPr lang="en-GB"/>
          </a:p>
        </p:txBody>
      </p:sp>
    </p:spTree>
    <p:extLst>
      <p:ext uri="{BB962C8B-B14F-4D97-AF65-F5344CB8AC3E}">
        <p14:creationId xmlns:p14="http://schemas.microsoft.com/office/powerpoint/2010/main" val="33710061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Thanks for listening!</a:t>
            </a:r>
            <a:endParaRPr lang="en-GB" dirty="0"/>
          </a:p>
        </p:txBody>
      </p:sp>
      <p:sp>
        <p:nvSpPr>
          <p:cNvPr id="4" name="Slide Number Placeholder 3"/>
          <p:cNvSpPr>
            <a:spLocks noGrp="1"/>
          </p:cNvSpPr>
          <p:nvPr>
            <p:ph type="sldNum" sz="quarter" idx="10"/>
          </p:nvPr>
        </p:nvSpPr>
        <p:spPr/>
        <p:txBody>
          <a:bodyPr/>
          <a:lstStyle/>
          <a:p>
            <a:fld id="{2D312EF3-4AE1-401A-9210-34CC53EF0E18}" type="slidenum">
              <a:rPr lang="en-GB" smtClean="0"/>
              <a:t>55</a:t>
            </a:fld>
            <a:endParaRPr lang="en-GB"/>
          </a:p>
        </p:txBody>
      </p:sp>
    </p:spTree>
    <p:extLst>
      <p:ext uri="{BB962C8B-B14F-4D97-AF65-F5344CB8AC3E}">
        <p14:creationId xmlns:p14="http://schemas.microsoft.com/office/powerpoint/2010/main" val="1790470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779982" y="9378477"/>
            <a:ext cx="2889107" cy="494186"/>
          </a:xfrm>
          <a:prstGeom prst="rect">
            <a:avLst/>
          </a:prstGeom>
          <a:noFill/>
          <a:ln w="9525">
            <a:noFill/>
            <a:miter lim="800000"/>
            <a:headEnd/>
            <a:tailEnd/>
          </a:ln>
        </p:spPr>
        <p:txBody>
          <a:bodyPr lIns="94927" tIns="47464" rIns="94927" bIns="47464" anchor="b"/>
          <a:lstStyle/>
          <a:p>
            <a:pPr algn="r" defTabSz="949323"/>
            <a:fld id="{D1D6C053-6B0A-4D15-A566-DAB6CC8E085F}" type="slidenum">
              <a:rPr lang="en-US" sz="1200">
                <a:latin typeface="Times New Roman" pitchFamily="18" charset="0"/>
              </a:rPr>
              <a:pPr algn="r" defTabSz="949323"/>
              <a:t>19</a:t>
            </a:fld>
            <a:endParaRPr lang="en-US" sz="1200" dirty="0">
              <a:latin typeface="Times New Roman" pitchFamily="18" charset="0"/>
            </a:endParaRPr>
          </a:p>
        </p:txBody>
      </p:sp>
      <p:sp>
        <p:nvSpPr>
          <p:cNvPr id="40963" name="Rectangle 7"/>
          <p:cNvSpPr txBox="1">
            <a:spLocks noGrp="1" noChangeArrowheads="1"/>
          </p:cNvSpPr>
          <p:nvPr/>
        </p:nvSpPr>
        <p:spPr bwMode="auto">
          <a:xfrm>
            <a:off x="3779982" y="9378477"/>
            <a:ext cx="2889107" cy="494186"/>
          </a:xfrm>
          <a:prstGeom prst="rect">
            <a:avLst/>
          </a:prstGeom>
          <a:noFill/>
          <a:ln w="9525">
            <a:noFill/>
            <a:miter lim="800000"/>
            <a:headEnd/>
            <a:tailEnd/>
          </a:ln>
        </p:spPr>
        <p:txBody>
          <a:bodyPr lIns="94927" tIns="47464" rIns="94927" bIns="47464" anchor="b"/>
          <a:lstStyle/>
          <a:p>
            <a:pPr algn="r" defTabSz="949323"/>
            <a:fld id="{F1C6705D-7CF4-4264-9FBA-088DF6FB3C2F}" type="slidenum">
              <a:rPr lang="en-US" sz="1200">
                <a:latin typeface="Times New Roman" pitchFamily="18" charset="0"/>
              </a:rPr>
              <a:pPr algn="r" defTabSz="949323"/>
              <a:t>19</a:t>
            </a:fld>
            <a:endParaRPr lang="en-US" sz="1200" dirty="0">
              <a:latin typeface="Times New Roman" pitchFamily="18" charset="0"/>
            </a:endParaRPr>
          </a:p>
        </p:txBody>
      </p:sp>
      <p:sp>
        <p:nvSpPr>
          <p:cNvPr id="40964" name="Rectangle 2"/>
          <p:cNvSpPr>
            <a:spLocks noGrp="1" noRot="1" noChangeAspect="1" noChangeArrowheads="1" noTextEdit="1"/>
          </p:cNvSpPr>
          <p:nvPr>
            <p:ph type="sldImg"/>
          </p:nvPr>
        </p:nvSpPr>
        <p:spPr>
          <a:ln/>
        </p:spPr>
      </p:sp>
      <p:sp>
        <p:nvSpPr>
          <p:cNvPr id="40965" name="Rectangle 3"/>
          <p:cNvSpPr>
            <a:spLocks noGrp="1" noChangeArrowheads="1"/>
          </p:cNvSpPr>
          <p:nvPr>
            <p:ph type="body" idx="1"/>
          </p:nvPr>
        </p:nvSpPr>
        <p:spPr>
          <a:noFill/>
          <a:ln/>
        </p:spPr>
        <p:txBody>
          <a:bodyPr/>
          <a:lstStyle/>
          <a:p>
            <a:endParaRPr lang="en-GB" smtClean="0">
              <a:latin typeface="Arial" pitchFamily="34" charset="0"/>
            </a:endParaRPr>
          </a:p>
        </p:txBody>
      </p:sp>
    </p:spTree>
    <p:extLst>
      <p:ext uri="{BB962C8B-B14F-4D97-AF65-F5344CB8AC3E}">
        <p14:creationId xmlns:p14="http://schemas.microsoft.com/office/powerpoint/2010/main" val="3550046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xfrm>
            <a:off x="865188" y="739775"/>
            <a:ext cx="4938712" cy="3703638"/>
          </a:xfrm>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4EABED8-457A-4393-A2CB-CB809045C9B4}" type="slidenum">
              <a:rPr lang="en-GB"/>
              <a:pPr fontAlgn="base">
                <a:spcBef>
                  <a:spcPct val="0"/>
                </a:spcBef>
                <a:spcAft>
                  <a:spcPct val="0"/>
                </a:spcAft>
              </a:pPr>
              <a:t>21</a:t>
            </a:fld>
            <a:endParaRPr lang="en-GB"/>
          </a:p>
        </p:txBody>
      </p:sp>
    </p:spTree>
    <p:extLst>
      <p:ext uri="{BB962C8B-B14F-4D97-AF65-F5344CB8AC3E}">
        <p14:creationId xmlns:p14="http://schemas.microsoft.com/office/powerpoint/2010/main" val="3652594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looking at impact of OA on the person</a:t>
            </a:r>
          </a:p>
          <a:p>
            <a:r>
              <a:rPr lang="en-GB" dirty="0" smtClean="0"/>
              <a:t>…well…it is a major source of disability with lower limb OA associated with slower walking speeds and difficulty with stairs…</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Furthermore</a:t>
            </a:r>
            <a:r>
              <a:rPr lang="en-GB" sz="1200" kern="1200" baseline="0" dirty="0" smtClean="0">
                <a:solidFill>
                  <a:schemeClr val="tx1"/>
                </a:solidFill>
                <a:effectLst/>
                <a:latin typeface="+mn-lt"/>
                <a:ea typeface="+mn-ea"/>
                <a:cs typeface="+mn-cs"/>
              </a:rPr>
              <a:t> older adults with lower limb OA are more likely to fall which can be responsible for major health consequences such as hip fractures and premature death (Scott et al 2012, Marlene </a:t>
            </a:r>
            <a:r>
              <a:rPr lang="en-GB" sz="1200" kern="1200" baseline="0" dirty="0" err="1" smtClean="0">
                <a:solidFill>
                  <a:schemeClr val="tx1"/>
                </a:solidFill>
                <a:effectLst/>
                <a:latin typeface="+mn-lt"/>
                <a:ea typeface="+mn-ea"/>
                <a:cs typeface="+mn-cs"/>
              </a:rPr>
              <a:t>Fransen</a:t>
            </a:r>
            <a:r>
              <a:rPr lang="en-GB" sz="1200" kern="1200" baseline="0" dirty="0" smtClean="0">
                <a:solidFill>
                  <a:schemeClr val="tx1"/>
                </a:solidFill>
                <a:effectLst/>
                <a:latin typeface="+mn-lt"/>
                <a:ea typeface="+mn-ea"/>
                <a:cs typeface="+mn-cs"/>
              </a:rPr>
              <a:t> 2014)</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Perhaps linked to reduced mobility older adults with knee pain are more likely to have 4 or more comorbidities (</a:t>
            </a:r>
            <a:r>
              <a:rPr lang="en-GB" sz="1200" kern="1200" baseline="0" dirty="0" err="1" smtClean="0">
                <a:solidFill>
                  <a:schemeClr val="tx1"/>
                </a:solidFill>
                <a:effectLst/>
                <a:latin typeface="+mn-lt"/>
                <a:ea typeface="+mn-ea"/>
                <a:cs typeface="+mn-cs"/>
              </a:rPr>
              <a:t>Fransen</a:t>
            </a:r>
            <a:r>
              <a:rPr lang="en-GB" sz="1200" kern="1200" baseline="0" dirty="0" smtClean="0">
                <a:solidFill>
                  <a:schemeClr val="tx1"/>
                </a:solidFill>
                <a:effectLst/>
                <a:latin typeface="+mn-lt"/>
                <a:ea typeface="+mn-ea"/>
                <a:cs typeface="+mn-cs"/>
              </a:rPr>
              <a:t> et al 2014)…and reduced social participation (Ross </a:t>
            </a:r>
            <a:r>
              <a:rPr lang="en-GB" sz="1200" kern="1200" baseline="0" dirty="0" err="1" smtClean="0">
                <a:solidFill>
                  <a:schemeClr val="tx1"/>
                </a:solidFill>
                <a:effectLst/>
                <a:latin typeface="+mn-lt"/>
                <a:ea typeface="+mn-ea"/>
                <a:cs typeface="+mn-cs"/>
              </a:rPr>
              <a:t>Wilkie</a:t>
            </a:r>
            <a:r>
              <a:rPr lang="en-GB" sz="1200" kern="1200" baseline="0" dirty="0" smtClean="0">
                <a:solidFill>
                  <a:schemeClr val="tx1"/>
                </a:solidFill>
                <a:effectLst/>
                <a:latin typeface="+mn-lt"/>
                <a:ea typeface="+mn-ea"/>
                <a:cs typeface="+mn-cs"/>
              </a:rPr>
              <a:t> 2007).</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Considering mental health, OA is associated with lower quality of life and higher levels of depression.</a:t>
            </a:r>
            <a:endParaRPr lang="en-GB" dirty="0" smtClean="0"/>
          </a:p>
          <a:p>
            <a:endParaRPr lang="en-GB" dirty="0" smtClean="0"/>
          </a:p>
          <a:p>
            <a:r>
              <a:rPr lang="en-GB" dirty="0" smtClean="0"/>
              <a:t>…And that is before considering the economic cost of healthcare, days lost to work, and surgery.  The problem of knee pain in older adults is far reaching….</a:t>
            </a:r>
            <a:endParaRPr lang="en-GB" dirty="0"/>
          </a:p>
        </p:txBody>
      </p:sp>
      <p:sp>
        <p:nvSpPr>
          <p:cNvPr id="4" name="Slide Number Placeholder 3"/>
          <p:cNvSpPr>
            <a:spLocks noGrp="1"/>
          </p:cNvSpPr>
          <p:nvPr>
            <p:ph type="sldNum" sz="quarter" idx="10"/>
          </p:nvPr>
        </p:nvSpPr>
        <p:spPr/>
        <p:txBody>
          <a:bodyPr/>
          <a:lstStyle/>
          <a:p>
            <a:fld id="{F2BAFDD2-501F-4492-AEC0-344FFA9E764D}" type="slidenum">
              <a:rPr lang="en-GB" smtClean="0"/>
              <a:t>22</a:t>
            </a:fld>
            <a:endParaRPr lang="en-GB"/>
          </a:p>
        </p:txBody>
      </p:sp>
    </p:spTree>
    <p:extLst>
      <p:ext uri="{BB962C8B-B14F-4D97-AF65-F5344CB8AC3E}">
        <p14:creationId xmlns:p14="http://schemas.microsoft.com/office/powerpoint/2010/main" val="2433912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xfrm>
            <a:off x="865188" y="739775"/>
            <a:ext cx="4938712" cy="3703638"/>
          </a:xfrm>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8F9C17-C9DC-47F8-A981-6524D7B8B326}" type="slidenum">
              <a:rPr lang="en-US"/>
              <a:pPr fontAlgn="base">
                <a:spcBef>
                  <a:spcPct val="0"/>
                </a:spcBef>
                <a:spcAft>
                  <a:spcPct val="0"/>
                </a:spcAft>
              </a:pPr>
              <a:t>23</a:t>
            </a:fld>
            <a:endParaRPr lang="en-US"/>
          </a:p>
        </p:txBody>
      </p:sp>
    </p:spTree>
    <p:extLst>
      <p:ext uri="{BB962C8B-B14F-4D97-AF65-F5344CB8AC3E}">
        <p14:creationId xmlns:p14="http://schemas.microsoft.com/office/powerpoint/2010/main" val="1048509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xfrm>
            <a:off x="865188" y="739775"/>
            <a:ext cx="4938712" cy="3703638"/>
          </a:xfrm>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4FC0A6-5C80-4C52-B47D-4F17BE5EECC2}" type="slidenum">
              <a:rPr lang="en-GB"/>
              <a:pPr fontAlgn="base">
                <a:spcBef>
                  <a:spcPct val="0"/>
                </a:spcBef>
                <a:spcAft>
                  <a:spcPct val="0"/>
                </a:spcAft>
              </a:pPr>
              <a:t>25</a:t>
            </a:fld>
            <a:endParaRPr lang="en-GB"/>
          </a:p>
        </p:txBody>
      </p:sp>
    </p:spTree>
    <p:extLst>
      <p:ext uri="{BB962C8B-B14F-4D97-AF65-F5344CB8AC3E}">
        <p14:creationId xmlns:p14="http://schemas.microsoft.com/office/powerpoint/2010/main" val="2180343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Many factors combine to contribute to the onset of osteoarthritis and knee pain in older adults.   These are well summarised by </a:t>
            </a:r>
            <a:r>
              <a:rPr lang="en-GB" baseline="0" dirty="0" err="1" smtClean="0"/>
              <a:t>Melicia’s</a:t>
            </a:r>
            <a:r>
              <a:rPr lang="en-GB" baseline="0" dirty="0" smtClean="0"/>
              <a:t> systematic review  but in summary…</a:t>
            </a:r>
          </a:p>
          <a:p>
            <a:endParaRPr lang="en-GB" baseline="0" dirty="0" smtClean="0"/>
          </a:p>
          <a:p>
            <a:r>
              <a:rPr lang="en-GB" baseline="0" dirty="0" smtClean="0"/>
              <a:t>Common risk factors associated with knee arthritis onset include previous knee injury, increased BMI, knee mal alignment (both bow legs and knock knees), older age, female gender and some genetic factors.</a:t>
            </a:r>
          </a:p>
          <a:p>
            <a:endParaRPr lang="en-GB" baseline="0" dirty="0" smtClean="0"/>
          </a:p>
          <a:p>
            <a:endParaRPr lang="en-GB" baseline="0" dirty="0" smtClean="0"/>
          </a:p>
          <a:p>
            <a:r>
              <a:rPr lang="en-GB" baseline="0" dirty="0" smtClean="0"/>
              <a:t>However, risk factors for onset are not the same as factors for progression which have been less conclusive in the literature.  </a:t>
            </a:r>
          </a:p>
          <a:p>
            <a:endParaRPr lang="en-GB" baseline="0" dirty="0" smtClean="0"/>
          </a:p>
          <a:p>
            <a:r>
              <a:rPr lang="en-GB" baseline="0" dirty="0" smtClean="0"/>
              <a:t>Arthritis in multiple joints and knee </a:t>
            </a:r>
            <a:r>
              <a:rPr lang="en-GB" baseline="0" dirty="0" err="1" smtClean="0"/>
              <a:t>malalignment</a:t>
            </a:r>
            <a:r>
              <a:rPr lang="en-GB" baseline="0" dirty="0" smtClean="0"/>
              <a:t> are the only factors that have been consistently linked with condition progression.</a:t>
            </a:r>
          </a:p>
          <a:p>
            <a:endParaRPr lang="en-GB" baseline="0" dirty="0" smtClean="0"/>
          </a:p>
        </p:txBody>
      </p:sp>
      <p:sp>
        <p:nvSpPr>
          <p:cNvPr id="4" name="Slide Number Placeholder 3"/>
          <p:cNvSpPr>
            <a:spLocks noGrp="1"/>
          </p:cNvSpPr>
          <p:nvPr>
            <p:ph type="sldNum" sz="quarter" idx="10"/>
          </p:nvPr>
        </p:nvSpPr>
        <p:spPr/>
        <p:txBody>
          <a:bodyPr/>
          <a:lstStyle/>
          <a:p>
            <a:fld id="{C9F239AA-FCFB-4125-A6B3-A6C7DD6DB7D0}" type="slidenum">
              <a:rPr lang="en-GB" smtClean="0"/>
              <a:t>26</a:t>
            </a:fld>
            <a:endParaRPr lang="en-GB"/>
          </a:p>
        </p:txBody>
      </p:sp>
    </p:spTree>
    <p:extLst>
      <p:ext uri="{BB962C8B-B14F-4D97-AF65-F5344CB8AC3E}">
        <p14:creationId xmlns:p14="http://schemas.microsoft.com/office/powerpoint/2010/main" val="25903453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endParaRPr lang="en-GB"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1010" y="5198852"/>
            <a:ext cx="1022350" cy="1441450"/>
          </a:xfrm>
          <a:prstGeom prst="rect">
            <a:avLst/>
          </a:prstGeom>
        </p:spPr>
      </p:pic>
      <p:pic>
        <p:nvPicPr>
          <p:cNvPr id="9" name="Picture 8" descr="primary-care-logo-BLOC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5167" y="233350"/>
            <a:ext cx="2825750" cy="1100101"/>
          </a:xfrm>
          <a:prstGeom prst="rect">
            <a:avLst/>
          </a:prstGeom>
        </p:spPr>
      </p:pic>
      <p:sp>
        <p:nvSpPr>
          <p:cNvPr id="10" name="Rectangle 9"/>
          <p:cNvSpPr/>
          <p:nvPr userDrawn="1"/>
        </p:nvSpPr>
        <p:spPr>
          <a:xfrm>
            <a:off x="6804248" y="116632"/>
            <a:ext cx="2232248" cy="1216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60232" y="312799"/>
            <a:ext cx="2109005" cy="824484"/>
          </a:xfrm>
          <a:prstGeom prst="rect">
            <a:avLst/>
          </a:prstGeom>
        </p:spPr>
      </p:pic>
    </p:spTree>
    <p:extLst>
      <p:ext uri="{BB962C8B-B14F-4D97-AF65-F5344CB8AC3E}">
        <p14:creationId xmlns:p14="http://schemas.microsoft.com/office/powerpoint/2010/main" val="31355958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64962"/>
            <a:ext cx="8229600" cy="1143000"/>
          </a:xfrm>
          <a:prstGeom prst="rect">
            <a:avLst/>
          </a:prstGeom>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2090524"/>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ADB8152-4FE1-4A69-9C7C-84170546829D}" type="datetimeFigureOut">
              <a:rPr lang="en-GB" smtClean="0"/>
              <a:t>18/10/2018</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427EA54-FC0F-4062-8C25-0B3AD7C6F2A4}" type="slidenum">
              <a:rPr lang="en-GB" smtClean="0"/>
              <a:t>‹#›</a:t>
            </a:fld>
            <a:endParaRPr lang="en-GB"/>
          </a:p>
        </p:txBody>
      </p:sp>
    </p:spTree>
    <p:extLst>
      <p:ext uri="{BB962C8B-B14F-4D97-AF65-F5344CB8AC3E}">
        <p14:creationId xmlns:p14="http://schemas.microsoft.com/office/powerpoint/2010/main" val="613421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ADB8152-4FE1-4A69-9C7C-84170546829D}" type="datetimeFigureOut">
              <a:rPr lang="en-GB" smtClean="0"/>
              <a:t>18/10/2018</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427EA54-FC0F-4062-8C25-0B3AD7C6F2A4}" type="slidenum">
              <a:rPr lang="en-GB" smtClean="0"/>
              <a:t>‹#›</a:t>
            </a:fld>
            <a:endParaRPr lang="en-GB"/>
          </a:p>
        </p:txBody>
      </p:sp>
    </p:spTree>
    <p:extLst>
      <p:ext uri="{BB962C8B-B14F-4D97-AF65-F5344CB8AC3E}">
        <p14:creationId xmlns:p14="http://schemas.microsoft.com/office/powerpoint/2010/main" val="179460144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0"/>
            <a:ext cx="8229600" cy="1143000"/>
          </a:xfrm>
          <a:prstGeom prst="rect">
            <a:avLst/>
          </a:prstGeom>
        </p:spPr>
        <p:txBody>
          <a:bodyPr/>
          <a:lstStyle/>
          <a:p>
            <a:r>
              <a:rPr lang="en-GB" smtClean="0"/>
              <a:t>Click to edit Master title style</a:t>
            </a:r>
            <a:endParaRPr lang="en-GB"/>
          </a:p>
        </p:txBody>
      </p:sp>
      <p:sp>
        <p:nvSpPr>
          <p:cNvPr id="3" name="Content Placeholder 2"/>
          <p:cNvSpPr>
            <a:spLocks noGrp="1"/>
          </p:cNvSpPr>
          <p:nvPr>
            <p:ph idx="1"/>
          </p:nvPr>
        </p:nvSpPr>
        <p:spPr>
          <a:xfrm>
            <a:off x="457200" y="2209793"/>
            <a:ext cx="8229600" cy="4387560"/>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8948989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ADB8152-4FE1-4A69-9C7C-84170546829D}" type="datetimeFigureOut">
              <a:rPr lang="en-GB" smtClean="0"/>
              <a:t>18/10/2018</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427EA54-FC0F-4062-8C25-0B3AD7C6F2A4}" type="slidenum">
              <a:rPr lang="en-GB" smtClean="0"/>
              <a:t>‹#›</a:t>
            </a:fld>
            <a:endParaRPr lang="en-GB"/>
          </a:p>
        </p:txBody>
      </p:sp>
    </p:spTree>
    <p:extLst>
      <p:ext uri="{BB962C8B-B14F-4D97-AF65-F5344CB8AC3E}">
        <p14:creationId xmlns:p14="http://schemas.microsoft.com/office/powerpoint/2010/main" val="125907487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4962"/>
            <a:ext cx="8229600" cy="1143000"/>
          </a:xfrm>
          <a:prstGeom prst="rect">
            <a:avLst/>
          </a:prstGeom>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ADB8152-4FE1-4A69-9C7C-84170546829D}" type="datetimeFigureOut">
              <a:rPr lang="en-GB" smtClean="0"/>
              <a:t>18/10/2018</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427EA54-FC0F-4062-8C25-0B3AD7C6F2A4}" type="slidenum">
              <a:rPr lang="en-GB" smtClean="0"/>
              <a:t>‹#›</a:t>
            </a:fld>
            <a:endParaRPr lang="en-GB"/>
          </a:p>
        </p:txBody>
      </p:sp>
    </p:spTree>
    <p:extLst>
      <p:ext uri="{BB962C8B-B14F-4D97-AF65-F5344CB8AC3E}">
        <p14:creationId xmlns:p14="http://schemas.microsoft.com/office/powerpoint/2010/main" val="2972898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4962"/>
            <a:ext cx="8229600" cy="1143000"/>
          </a:xfrm>
          <a:prstGeom prst="rect">
            <a:avLst/>
          </a:prstGeo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ADB8152-4FE1-4A69-9C7C-84170546829D}" type="datetimeFigureOut">
              <a:rPr lang="en-GB" smtClean="0"/>
              <a:t>18/10/2018</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427EA54-FC0F-4062-8C25-0B3AD7C6F2A4}" type="slidenum">
              <a:rPr lang="en-GB" smtClean="0"/>
              <a:t>‹#›</a:t>
            </a:fld>
            <a:endParaRPr lang="en-GB"/>
          </a:p>
        </p:txBody>
      </p:sp>
    </p:spTree>
    <p:extLst>
      <p:ext uri="{BB962C8B-B14F-4D97-AF65-F5344CB8AC3E}">
        <p14:creationId xmlns:p14="http://schemas.microsoft.com/office/powerpoint/2010/main" val="130227637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845840"/>
            <a:ext cx="8229600" cy="1143000"/>
          </a:xfrm>
          <a:prstGeom prst="rect">
            <a:avLst/>
          </a:prstGeom>
        </p:spPr>
        <p:txBody>
          <a:bodyPr/>
          <a:lstStyle/>
          <a:p>
            <a:r>
              <a:rPr lang="en-GB"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ADB8152-4FE1-4A69-9C7C-84170546829D}" type="datetimeFigureOut">
              <a:rPr lang="en-GB" smtClean="0"/>
              <a:t>18/10/2018</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427EA54-FC0F-4062-8C25-0B3AD7C6F2A4}" type="slidenum">
              <a:rPr lang="en-GB" smtClean="0"/>
              <a:t>‹#›</a:t>
            </a:fld>
            <a:endParaRPr lang="en-GB"/>
          </a:p>
        </p:txBody>
      </p:sp>
    </p:spTree>
    <p:extLst>
      <p:ext uri="{BB962C8B-B14F-4D97-AF65-F5344CB8AC3E}">
        <p14:creationId xmlns:p14="http://schemas.microsoft.com/office/powerpoint/2010/main" val="333311902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ADB8152-4FE1-4A69-9C7C-84170546829D}" type="datetimeFigureOut">
              <a:rPr lang="en-GB" smtClean="0"/>
              <a:t>18/10/2018</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427EA54-FC0F-4062-8C25-0B3AD7C6F2A4}" type="slidenum">
              <a:rPr lang="en-GB" smtClean="0"/>
              <a:t>‹#›</a:t>
            </a:fld>
            <a:endParaRPr lang="en-GB"/>
          </a:p>
        </p:txBody>
      </p:sp>
    </p:spTree>
    <p:extLst>
      <p:ext uri="{BB962C8B-B14F-4D97-AF65-F5344CB8AC3E}">
        <p14:creationId xmlns:p14="http://schemas.microsoft.com/office/powerpoint/2010/main" val="295592321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ADB8152-4FE1-4A69-9C7C-84170546829D}" type="datetimeFigureOut">
              <a:rPr lang="en-GB" smtClean="0"/>
              <a:t>18/10/2018</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427EA54-FC0F-4062-8C25-0B3AD7C6F2A4}" type="slidenum">
              <a:rPr lang="en-GB" smtClean="0"/>
              <a:t>‹#›</a:t>
            </a:fld>
            <a:endParaRPr lang="en-GB"/>
          </a:p>
        </p:txBody>
      </p:sp>
    </p:spTree>
    <p:extLst>
      <p:ext uri="{BB962C8B-B14F-4D97-AF65-F5344CB8AC3E}">
        <p14:creationId xmlns:p14="http://schemas.microsoft.com/office/powerpoint/2010/main" val="315026488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ADB8152-4FE1-4A69-9C7C-84170546829D}" type="datetimeFigureOut">
              <a:rPr lang="en-GB" smtClean="0"/>
              <a:t>18/10/2018</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427EA54-FC0F-4062-8C25-0B3AD7C6F2A4}" type="slidenum">
              <a:rPr lang="en-GB" smtClean="0"/>
              <a:t>‹#›</a:t>
            </a:fld>
            <a:endParaRPr lang="en-GB"/>
          </a:p>
        </p:txBody>
      </p:sp>
    </p:spTree>
    <p:extLst>
      <p:ext uri="{BB962C8B-B14F-4D97-AF65-F5344CB8AC3E}">
        <p14:creationId xmlns:p14="http://schemas.microsoft.com/office/powerpoint/2010/main" val="80753003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418716" y="196054"/>
            <a:ext cx="1552754" cy="607026"/>
          </a:xfrm>
          <a:prstGeom prst="rect">
            <a:avLst/>
          </a:prstGeom>
        </p:spPr>
      </p:pic>
      <p:sp>
        <p:nvSpPr>
          <p:cNvPr id="8" name="Rectangle 2064"/>
          <p:cNvSpPr>
            <a:spLocks noGrp="1" noChangeArrowheads="1"/>
          </p:cNvSpPr>
          <p:nvPr>
            <p:ph type="title"/>
          </p:nvPr>
        </p:nvSpPr>
        <p:spPr bwMode="auto">
          <a:xfrm>
            <a:off x="685800" y="918881"/>
            <a:ext cx="7772400" cy="1143000"/>
          </a:xfrm>
          <a:prstGeom prst="rect">
            <a:avLst/>
          </a:prstGeom>
          <a:noFill/>
          <a:ln w="9525">
            <a:noFill/>
            <a:miter lim="800000"/>
            <a:headEnd/>
            <a:tailEnd/>
          </a:ln>
        </p:spPr>
        <p:txBody>
          <a:bodyPr vert="horz" wrap="square" lIns="89508" tIns="44754" rIns="89508" bIns="44754" numCol="1" anchor="ctr" anchorCtr="0" compatLnSpc="1">
            <a:prstTxWarp prst="textNoShape">
              <a:avLst/>
            </a:prstTxWarp>
          </a:bodyPr>
          <a:lstStyle/>
          <a:p>
            <a:pPr lvl="0"/>
            <a:r>
              <a:rPr lang="en-GB" smtClean="0"/>
              <a:t>Click to edit Master title style</a:t>
            </a:r>
            <a:endParaRPr lang="en-US" dirty="0" smtClean="0"/>
          </a:p>
        </p:txBody>
      </p:sp>
      <p:sp>
        <p:nvSpPr>
          <p:cNvPr id="9" name="Rectangle 2065"/>
          <p:cNvSpPr>
            <a:spLocks noGrp="1" noChangeArrowheads="1"/>
          </p:cNvSpPr>
          <p:nvPr>
            <p:ph type="body" idx="1"/>
          </p:nvPr>
        </p:nvSpPr>
        <p:spPr bwMode="auto">
          <a:xfrm>
            <a:off x="685800" y="2277034"/>
            <a:ext cx="7772400" cy="4114800"/>
          </a:xfrm>
          <a:prstGeom prst="rect">
            <a:avLst/>
          </a:prstGeom>
          <a:noFill/>
          <a:ln w="9525">
            <a:noFill/>
            <a:miter lim="800000"/>
            <a:headEnd/>
            <a:tailEnd/>
          </a:ln>
        </p:spPr>
        <p:txBody>
          <a:bodyPr vert="horz" wrap="square" lIns="89508" tIns="44754" rIns="89508" bIns="44754"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smtClean="0"/>
          </a:p>
        </p:txBody>
      </p:sp>
    </p:spTree>
    <p:extLst>
      <p:ext uri="{BB962C8B-B14F-4D97-AF65-F5344CB8AC3E}">
        <p14:creationId xmlns:p14="http://schemas.microsoft.com/office/powerpoint/2010/main" val="3354134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Layout" Target="../diagrams/layout5.xml"/><Relationship Id="rId7" Type="http://schemas.openxmlformats.org/officeDocument/2006/relationships/image" Target="../media/image17.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19.gif"/></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Layout" Target="../diagrams/layout6.xml"/><Relationship Id="rId7" Type="http://schemas.openxmlformats.org/officeDocument/2006/relationships/image" Target="../media/image20.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10" Type="http://schemas.openxmlformats.org/officeDocument/2006/relationships/image" Target="../media/image10.png"/><Relationship Id="rId4" Type="http://schemas.openxmlformats.org/officeDocument/2006/relationships/diagramQuickStyle" Target="../diagrams/quickStyle6.xml"/><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hyperlink" Target="https://www.nice.org.uk/guidance/qs87/chapter/quality-statement-7-core-treatments-before-referral-for-consideration-of-joint-surgery" TargetMode="External"/><Relationship Id="rId3" Type="http://schemas.openxmlformats.org/officeDocument/2006/relationships/hyperlink" Target="https://www.nice.org.uk/guidance/qs87/chapter/quality-statement-2-assessment-at-diagnosis" TargetMode="External"/><Relationship Id="rId7" Type="http://schemas.openxmlformats.org/officeDocument/2006/relationships/hyperlink" Target="https://www.nice.org.uk/guidance/qs87/chapter/quality-statement-6-timing-of-review" TargetMode="External"/><Relationship Id="rId2" Type="http://schemas.openxmlformats.org/officeDocument/2006/relationships/hyperlink" Target="https://www.nice.org.uk/guidance/qs87/chapter/quality-statement-1-diagnosis" TargetMode="External"/><Relationship Id="rId1" Type="http://schemas.openxmlformats.org/officeDocument/2006/relationships/slideLayout" Target="../slideLayouts/slideLayout2.xml"/><Relationship Id="rId6" Type="http://schemas.openxmlformats.org/officeDocument/2006/relationships/hyperlink" Target="https://www.nice.org.uk/guidance/qs87/chapter/quality-statement-5-weight-loss" TargetMode="External"/><Relationship Id="rId11" Type="http://schemas.openxmlformats.org/officeDocument/2006/relationships/image" Target="../media/image23.jpeg"/><Relationship Id="rId5" Type="http://schemas.openxmlformats.org/officeDocument/2006/relationships/hyperlink" Target="https://www.nice.org.uk/guidance/qs87/chapter/quality-statement-4-exercise" TargetMode="External"/><Relationship Id="rId10" Type="http://schemas.openxmlformats.org/officeDocument/2006/relationships/image" Target="../media/image22.png"/><Relationship Id="rId4" Type="http://schemas.openxmlformats.org/officeDocument/2006/relationships/hyperlink" Target="https://www.nice.org.uk/guidance/qs87/chapter/quality-statement-3-selfmanagement" TargetMode="External"/><Relationship Id="rId9" Type="http://schemas.openxmlformats.org/officeDocument/2006/relationships/hyperlink" Target="https://www.nice.org.uk/guidance/qs87/chapter/quality-statement-8-referral-for-consideration-of-joint-surgery"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gif"/><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7.png"/><Relationship Id="rId3" Type="http://schemas.openxmlformats.org/officeDocument/2006/relationships/image" Target="../media/image28.jpeg"/><Relationship Id="rId7" Type="http://schemas.openxmlformats.org/officeDocument/2006/relationships/image" Target="../media/image32.png"/><Relationship Id="rId12"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gif"/><Relationship Id="rId4" Type="http://schemas.openxmlformats.org/officeDocument/2006/relationships/image" Target="../media/image29.tiff"/><Relationship Id="rId9"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4.png"/><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8.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63.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image" Target="../media/image10.png"/><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9.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3568" y="1700808"/>
            <a:ext cx="8640960" cy="3168352"/>
          </a:xfrm>
        </p:spPr>
        <p:txBody>
          <a:bodyPr/>
          <a:lstStyle/>
          <a:p>
            <a:r>
              <a:rPr lang="en-GB" sz="5400" dirty="0" smtClean="0">
                <a:solidFill>
                  <a:srgbClr val="C00000"/>
                </a:solidFill>
              </a:rPr>
              <a:t>Supporting self-management of OA</a:t>
            </a:r>
            <a:br>
              <a:rPr lang="en-GB" sz="5400" dirty="0" smtClean="0">
                <a:solidFill>
                  <a:srgbClr val="C00000"/>
                </a:solidFill>
              </a:rPr>
            </a:br>
            <a:r>
              <a:rPr lang="en-GB" sz="5400" dirty="0" smtClean="0">
                <a:solidFill>
                  <a:srgbClr val="C00000"/>
                </a:solidFill>
              </a:rPr>
              <a:t>Physiotherapist workshop</a:t>
            </a:r>
            <a:endParaRPr lang="en-GB" sz="5400" dirty="0">
              <a:solidFill>
                <a:srgbClr val="C00000"/>
              </a:solidFill>
            </a:endParaRPr>
          </a:p>
        </p:txBody>
      </p:sp>
      <p:sp>
        <p:nvSpPr>
          <p:cNvPr id="3" name="Subtitle 2"/>
          <p:cNvSpPr>
            <a:spLocks noGrp="1"/>
          </p:cNvSpPr>
          <p:nvPr>
            <p:ph type="subTitle" idx="1"/>
          </p:nvPr>
        </p:nvSpPr>
        <p:spPr>
          <a:xfrm>
            <a:off x="1403648" y="4869160"/>
            <a:ext cx="6400800" cy="1512168"/>
          </a:xfrm>
        </p:spPr>
        <p:txBody>
          <a:bodyPr/>
          <a:lstStyle/>
          <a:p>
            <a:r>
              <a:rPr lang="en-GB" sz="2800" dirty="0" smtClean="0"/>
              <a:t>Dr Jonathan </a:t>
            </a:r>
            <a:r>
              <a:rPr lang="en-GB" sz="2800" dirty="0" err="1" smtClean="0"/>
              <a:t>Quicke</a:t>
            </a:r>
            <a:endParaRPr lang="en-GB" sz="2800" dirty="0" smtClean="0"/>
          </a:p>
          <a:p>
            <a:r>
              <a:rPr lang="en-GB" sz="2800" dirty="0" smtClean="0"/>
              <a:t>Professor </a:t>
            </a:r>
            <a:r>
              <a:rPr lang="en-GB" sz="2800" dirty="0" err="1" smtClean="0"/>
              <a:t>Krysia</a:t>
            </a:r>
            <a:r>
              <a:rPr lang="en-GB" sz="2800" dirty="0" smtClean="0"/>
              <a:t> </a:t>
            </a:r>
            <a:r>
              <a:rPr lang="en-GB" sz="2800" dirty="0" err="1" smtClean="0"/>
              <a:t>Dziedzic</a:t>
            </a:r>
            <a:endParaRPr lang="en-GB" sz="2800" dirty="0" smtClean="0"/>
          </a:p>
          <a:p>
            <a:r>
              <a:rPr lang="en-GB" sz="2800" dirty="0" smtClean="0"/>
              <a:t>Dr Vincent cooper</a:t>
            </a:r>
            <a:endParaRPr lang="en-GB" sz="2800" dirty="0"/>
          </a:p>
        </p:txBody>
      </p:sp>
      <p:sp>
        <p:nvSpPr>
          <p:cNvPr id="4" name="Rectangle 3"/>
          <p:cNvSpPr/>
          <p:nvPr/>
        </p:nvSpPr>
        <p:spPr>
          <a:xfrm>
            <a:off x="179512" y="5157192"/>
            <a:ext cx="1224136" cy="15841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260648"/>
            <a:ext cx="2520280" cy="1003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26623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rPr>
              <a:t>Summary</a:t>
            </a:r>
            <a:endParaRPr lang="en-US" dirty="0"/>
          </a:p>
        </p:txBody>
      </p:sp>
      <p:sp>
        <p:nvSpPr>
          <p:cNvPr id="3" name="Content Placeholder 2"/>
          <p:cNvSpPr>
            <a:spLocks noGrp="1"/>
          </p:cNvSpPr>
          <p:nvPr>
            <p:ph idx="1"/>
          </p:nvPr>
        </p:nvSpPr>
        <p:spPr/>
        <p:txBody>
          <a:bodyPr/>
          <a:lstStyle/>
          <a:p>
            <a:r>
              <a:rPr lang="en-GB" dirty="0" smtClean="0"/>
              <a:t>Model OA consultation</a:t>
            </a:r>
          </a:p>
          <a:p>
            <a:pPr lvl="1"/>
            <a:r>
              <a:rPr lang="en-GB" dirty="0" smtClean="0"/>
              <a:t>improves what’s important to patients </a:t>
            </a:r>
            <a:r>
              <a:rPr lang="en-GB" i="1" dirty="0" smtClean="0"/>
              <a:t>OA care</a:t>
            </a:r>
          </a:p>
          <a:p>
            <a:pPr lvl="1"/>
            <a:r>
              <a:rPr lang="en-GB" dirty="0" smtClean="0"/>
              <a:t>implements guidelines in </a:t>
            </a:r>
            <a:r>
              <a:rPr lang="en-GB" dirty="0"/>
              <a:t>primary </a:t>
            </a:r>
            <a:r>
              <a:rPr lang="en-GB" dirty="0" smtClean="0"/>
              <a:t>care</a:t>
            </a:r>
          </a:p>
          <a:p>
            <a:pPr lvl="2"/>
            <a:r>
              <a:rPr lang="en-GB" dirty="0" smtClean="0"/>
              <a:t>reduces </a:t>
            </a:r>
            <a:r>
              <a:rPr lang="en-GB" dirty="0"/>
              <a:t>NSAIDS and orthopaedic </a:t>
            </a:r>
            <a:r>
              <a:rPr lang="en-GB" dirty="0" smtClean="0"/>
              <a:t>visits</a:t>
            </a:r>
          </a:p>
          <a:p>
            <a:pPr lvl="1"/>
            <a:r>
              <a:rPr lang="en-GB" dirty="0"/>
              <a:t>n</a:t>
            </a:r>
            <a:r>
              <a:rPr lang="en-GB" dirty="0" smtClean="0"/>
              <a:t>o additional cost</a:t>
            </a:r>
          </a:p>
          <a:p>
            <a:r>
              <a:rPr lang="en-GB" dirty="0" smtClean="0"/>
              <a:t>Integrated GP and practice nurse consultation</a:t>
            </a:r>
          </a:p>
          <a:p>
            <a:pPr lvl="1"/>
            <a:r>
              <a:rPr lang="en-GB" dirty="0" smtClean="0"/>
              <a:t>support for self-management</a:t>
            </a:r>
          </a:p>
        </p:txBody>
      </p:sp>
    </p:spTree>
    <p:extLst>
      <p:ext uri="{BB962C8B-B14F-4D97-AF65-F5344CB8AC3E}">
        <p14:creationId xmlns:p14="http://schemas.microsoft.com/office/powerpoint/2010/main" val="22519515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rPr>
              <a:t>80 year old lady</a:t>
            </a:r>
            <a:endParaRPr lang="en-US" dirty="0">
              <a:solidFill>
                <a:srgbClr val="002060"/>
              </a:solidFill>
            </a:endParaRPr>
          </a:p>
        </p:txBody>
      </p:sp>
      <p:sp>
        <p:nvSpPr>
          <p:cNvPr id="3" name="Content Placeholder 2"/>
          <p:cNvSpPr>
            <a:spLocks noGrp="1"/>
          </p:cNvSpPr>
          <p:nvPr>
            <p:ph idx="1"/>
          </p:nvPr>
        </p:nvSpPr>
        <p:spPr>
          <a:xfrm>
            <a:off x="2411760" y="2204864"/>
            <a:ext cx="6059016" cy="4387560"/>
          </a:xfrm>
        </p:spPr>
        <p:txBody>
          <a:bodyPr/>
          <a:lstStyle/>
          <a:p>
            <a:pPr marL="0" indent="0">
              <a:buNone/>
            </a:pPr>
            <a:r>
              <a:rPr lang="en-GB" sz="2400" i="1" dirty="0" smtClean="0"/>
              <a:t>‘</a:t>
            </a:r>
            <a:r>
              <a:rPr lang="en-GB" sz="2000" i="1" dirty="0" smtClean="0"/>
              <a:t>She said her husband wouldn’t let her do anything. If the doorbell rang .. ‘sit there you mustn’t move you’ve got osteoarthritis’. When she came to me and I said I want to get you moving she was over the moon it was like a new lease of life..’</a:t>
            </a:r>
          </a:p>
          <a:p>
            <a:pPr marL="0" indent="0">
              <a:buNone/>
            </a:pPr>
            <a:endParaRPr lang="en-GB" sz="2000" i="1" dirty="0" smtClean="0"/>
          </a:p>
          <a:p>
            <a:pPr marL="0" indent="0">
              <a:buNone/>
            </a:pPr>
            <a:r>
              <a:rPr lang="en-GB" sz="2000" i="1" dirty="0" smtClean="0"/>
              <a:t>‘She’d got her guidebook - she used it quite a lot’</a:t>
            </a:r>
          </a:p>
          <a:p>
            <a:pPr marL="0" indent="0">
              <a:buNone/>
            </a:pPr>
            <a:r>
              <a:rPr lang="en-GB" sz="2000" i="1" dirty="0" smtClean="0"/>
              <a:t>‘At her final consultation she virtually skipped into the room. It was just brilliant to see her because she’d done so well.’</a:t>
            </a:r>
          </a:p>
          <a:p>
            <a:pPr marL="0" indent="0">
              <a:buNone/>
            </a:pPr>
            <a:endParaRPr lang="en-GB" sz="2000" i="1" dirty="0" smtClean="0"/>
          </a:p>
          <a:p>
            <a:pPr marL="0" indent="0">
              <a:buNone/>
            </a:pPr>
            <a:r>
              <a:rPr lang="en-GB" sz="2000" dirty="0" smtClean="0"/>
              <a:t>Julie Broad, Nurse Practitioner, Autumn Conference 2013</a:t>
            </a:r>
            <a:endParaRPr lang="en-US" sz="2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096" y="2492896"/>
            <a:ext cx="1577727" cy="2983408"/>
          </a:xfrm>
          <a:prstGeom prst="rect">
            <a:avLst/>
          </a:prstGeom>
        </p:spPr>
      </p:pic>
    </p:spTree>
    <p:extLst>
      <p:ext uri="{BB962C8B-B14F-4D97-AF65-F5344CB8AC3E}">
        <p14:creationId xmlns:p14="http://schemas.microsoft.com/office/powerpoint/2010/main" val="21617722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rPr>
              <a:t>80 year old lady</a:t>
            </a:r>
            <a:endParaRPr lang="en-US" dirty="0">
              <a:solidFill>
                <a:srgbClr val="002060"/>
              </a:solidFill>
            </a:endParaRPr>
          </a:p>
        </p:txBody>
      </p:sp>
      <p:sp>
        <p:nvSpPr>
          <p:cNvPr id="3" name="Content Placeholder 2"/>
          <p:cNvSpPr>
            <a:spLocks noGrp="1"/>
          </p:cNvSpPr>
          <p:nvPr>
            <p:ph idx="1"/>
          </p:nvPr>
        </p:nvSpPr>
        <p:spPr>
          <a:xfrm>
            <a:off x="2411760" y="2204864"/>
            <a:ext cx="6059016" cy="4387560"/>
          </a:xfrm>
        </p:spPr>
        <p:txBody>
          <a:bodyPr/>
          <a:lstStyle/>
          <a:p>
            <a:pPr marL="0" indent="0">
              <a:buNone/>
            </a:pPr>
            <a:r>
              <a:rPr lang="en-GB" sz="2400" i="1" dirty="0" smtClean="0"/>
              <a:t>‘</a:t>
            </a:r>
            <a:r>
              <a:rPr lang="en-GB" sz="2000" i="1" dirty="0" smtClean="0"/>
              <a:t>She said her husband wouldn’t let her do anything. If the doorbell rang .. ‘sit there you mustn’t move you’ve got osteoarthritis’. When she came to me and I said I want to get you moving she was over the moon it was like a new lease of life..’</a:t>
            </a:r>
          </a:p>
          <a:p>
            <a:pPr marL="0" indent="0">
              <a:buNone/>
            </a:pPr>
            <a:endParaRPr lang="en-GB" sz="2000" i="1" dirty="0" smtClean="0"/>
          </a:p>
          <a:p>
            <a:pPr marL="0" indent="0">
              <a:buNone/>
            </a:pPr>
            <a:r>
              <a:rPr lang="en-GB" sz="2000" i="1" dirty="0" smtClean="0"/>
              <a:t>‘She’d got her guidebook - she used it quite a lot’</a:t>
            </a:r>
          </a:p>
          <a:p>
            <a:pPr marL="0" indent="0">
              <a:buNone/>
            </a:pPr>
            <a:r>
              <a:rPr lang="en-GB" sz="2000" i="1" dirty="0" smtClean="0"/>
              <a:t>‘At her final consultation she virtually skipped into the room. It was just brilliant to see her because she’d done so well.’</a:t>
            </a:r>
          </a:p>
          <a:p>
            <a:pPr marL="0" indent="0">
              <a:buNone/>
            </a:pPr>
            <a:endParaRPr lang="en-GB" sz="2000" i="1" dirty="0" smtClean="0"/>
          </a:p>
          <a:p>
            <a:pPr marL="0" indent="0">
              <a:buNone/>
            </a:pPr>
            <a:r>
              <a:rPr lang="en-GB" sz="2000" dirty="0" smtClean="0"/>
              <a:t>Julie Broad, Nurse Practitioner, Autumn Conference 2013</a:t>
            </a:r>
            <a:endParaRPr lang="en-US"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2492896"/>
            <a:ext cx="1872208" cy="292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23525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GB" dirty="0" smtClean="0">
                <a:solidFill>
                  <a:srgbClr val="002060"/>
                </a:solidFill>
              </a:rPr>
              <a:t>MOSAICS Conference</a:t>
            </a:r>
            <a:endParaRPr lang="en-GB" dirty="0">
              <a:solidFill>
                <a:srgbClr val="002060"/>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2348880"/>
            <a:ext cx="5760640" cy="3087508"/>
          </a:xfrm>
          <a:prstGeom prst="rect">
            <a:avLst/>
          </a:prstGeom>
          <a:solidFill>
            <a:schemeClr val="bg1">
              <a:lumMod val="75000"/>
            </a:schemeClr>
          </a:solidFill>
          <a:ln>
            <a:noFill/>
          </a:ln>
          <a:effectLst/>
        </p:spPr>
      </p:pic>
    </p:spTree>
    <p:extLst>
      <p:ext uri="{BB962C8B-B14F-4D97-AF65-F5344CB8AC3E}">
        <p14:creationId xmlns:p14="http://schemas.microsoft.com/office/powerpoint/2010/main" val="33434794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rPr>
              <a:t>Shropshire CCG</a:t>
            </a:r>
            <a:endParaRPr lang="en-GB" dirty="0">
              <a:solidFill>
                <a:srgbClr val="002060"/>
              </a:solidFill>
            </a:endParaRPr>
          </a:p>
        </p:txBody>
      </p:sp>
      <p:sp>
        <p:nvSpPr>
          <p:cNvPr id="3" name="Content Placeholder 2"/>
          <p:cNvSpPr>
            <a:spLocks noGrp="1"/>
          </p:cNvSpPr>
          <p:nvPr>
            <p:ph idx="1"/>
          </p:nvPr>
        </p:nvSpPr>
        <p:spPr>
          <a:xfrm>
            <a:off x="507580" y="2201775"/>
            <a:ext cx="8229600" cy="4032449"/>
          </a:xfrm>
        </p:spPr>
        <p:txBody>
          <a:bodyPr/>
          <a:lstStyle/>
          <a:p>
            <a:pPr marL="0" indent="0">
              <a:buNone/>
            </a:pPr>
            <a:r>
              <a:rPr lang="en-SG" sz="2400" i="1" dirty="0" smtClean="0"/>
              <a:t>‘The </a:t>
            </a:r>
            <a:r>
              <a:rPr lang="en-SG" sz="2400" i="1" dirty="0"/>
              <a:t>MOSAICS study </a:t>
            </a:r>
            <a:r>
              <a:rPr lang="en-SG" sz="2400" i="1" dirty="0" smtClean="0"/>
              <a:t>generated </a:t>
            </a:r>
            <a:r>
              <a:rPr lang="en-SG" sz="2400" i="1" dirty="0"/>
              <a:t>grass roots interest and support, with GPs and practice nurses reporting greater confidence in managing OA and patients feeling that their joint problems are taken seriously</a:t>
            </a:r>
            <a:r>
              <a:rPr lang="en-SG" sz="2400" i="1" dirty="0" smtClean="0"/>
              <a:t>.’ </a:t>
            </a:r>
          </a:p>
          <a:p>
            <a:pPr marL="0" indent="0">
              <a:buNone/>
            </a:pPr>
            <a:r>
              <a:rPr lang="en-SG" sz="2400" i="1" dirty="0" smtClean="0"/>
              <a:t>‘In </a:t>
            </a:r>
            <a:r>
              <a:rPr lang="en-SG" sz="2400" i="1" dirty="0"/>
              <a:t>addition, the health professionals realised that the core management principles for OA are the same as those for other long-term conditions (LTCs) and that the knowledge and skills they developed were transferable across a range of LTCs</a:t>
            </a:r>
            <a:r>
              <a:rPr lang="en-SG" sz="2400" i="1" dirty="0" smtClean="0"/>
              <a:t>.’</a:t>
            </a:r>
            <a:endParaRPr lang="en-GB" sz="2400" i="1" dirty="0"/>
          </a:p>
          <a:p>
            <a:pPr marL="0" indent="0">
              <a:buNone/>
            </a:pPr>
            <a:endParaRPr lang="en-GB" sz="2400" dirty="0" smtClean="0">
              <a:solidFill>
                <a:srgbClr val="7030A0"/>
              </a:solidFill>
            </a:endParaRPr>
          </a:p>
          <a:p>
            <a:pPr marL="0" indent="0">
              <a:buNone/>
            </a:pPr>
            <a:endParaRPr lang="en-GB" sz="2400" dirty="0">
              <a:solidFill>
                <a:srgbClr val="7030A0"/>
              </a:solidFill>
            </a:endParaRPr>
          </a:p>
          <a:p>
            <a:pPr marL="0" indent="0" algn="r">
              <a:buNone/>
            </a:pPr>
            <a:r>
              <a:rPr lang="en-GB" sz="2000" dirty="0" smtClean="0">
                <a:solidFill>
                  <a:srgbClr val="7030A0"/>
                </a:solidFill>
              </a:rPr>
              <a:t>NHS England: OA Regional Innovation Fund</a:t>
            </a:r>
            <a:endParaRPr lang="en-GB" sz="2000" dirty="0">
              <a:solidFill>
                <a:srgbClr val="7030A0"/>
              </a:solidFill>
            </a:endParaRPr>
          </a:p>
        </p:txBody>
      </p:sp>
      <p:pic>
        <p:nvPicPr>
          <p:cNvPr id="5" name="Picture 2" descr="http://brynjohnson.files.wordpress.com/2010/03/puzzle-piec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141" y="5513252"/>
            <a:ext cx="1457362" cy="1001937"/>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bwMode="auto">
          <a:xfrm>
            <a:off x="3563888" y="5517232"/>
            <a:ext cx="5396136" cy="496989"/>
          </a:xfrm>
          <a:prstGeom prst="rect">
            <a:avLst/>
          </a:prstGeom>
          <a:noFill/>
          <a:ln w="9525">
            <a:noFill/>
            <a:miter lim="800000"/>
            <a:headEnd/>
            <a:tailEnd/>
          </a:ln>
        </p:spPr>
        <p:txBody>
          <a:bodyPr vert="horz" wrap="square" lIns="89508" tIns="44754" rIns="89508" bIns="44754" numCol="1" anchor="ctr" anchorCtr="0" compatLnSpc="1">
            <a:prstTxWarp prst="textNoShape">
              <a:avLst/>
            </a:prstTxWarp>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t/>
            </a:r>
            <a:br>
              <a:rPr lang="en-GB" b="1" dirty="0" smtClean="0"/>
            </a:br>
            <a:r>
              <a:rPr lang="en-GB" b="1" dirty="0" smtClean="0"/>
              <a:t/>
            </a:r>
            <a:br>
              <a:rPr lang="en-GB" b="1" dirty="0" smtClean="0"/>
            </a:br>
            <a:r>
              <a:rPr lang="en-GB" sz="4700" b="1" dirty="0" smtClean="0"/>
              <a:t>JIGSAW – Regional Innovation Fund</a:t>
            </a:r>
            <a:br>
              <a:rPr lang="en-GB" sz="4700" b="1" dirty="0" smtClean="0"/>
            </a:br>
            <a:r>
              <a:rPr lang="en-GB" sz="4700" dirty="0" smtClean="0"/>
              <a:t> Joint Implementation of Guidelines for </a:t>
            </a:r>
            <a:r>
              <a:rPr lang="en-GB" sz="4700" dirty="0" err="1" smtClean="0"/>
              <a:t>oSteoArthritis</a:t>
            </a:r>
            <a:r>
              <a:rPr lang="en-GB" sz="4700" dirty="0" smtClean="0"/>
              <a:t> in the West Midlands</a:t>
            </a:r>
            <a:r>
              <a:rPr lang="en-GB" sz="4700" b="1" dirty="0" smtClean="0"/>
              <a:t> </a:t>
            </a:r>
            <a:br>
              <a:rPr lang="en-GB" sz="4700" b="1" dirty="0" smtClean="0"/>
            </a:br>
            <a:endParaRPr lang="en-GB" sz="4700" dirty="0"/>
          </a:p>
        </p:txBody>
      </p:sp>
    </p:spTree>
    <p:extLst>
      <p:ext uri="{BB962C8B-B14F-4D97-AF65-F5344CB8AC3E}">
        <p14:creationId xmlns:p14="http://schemas.microsoft.com/office/powerpoint/2010/main" val="6794949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688633"/>
          </a:xfrm>
        </p:spPr>
        <p:txBody>
          <a:bodyPr/>
          <a:lstStyle/>
          <a:p>
            <a:pPr marL="0" indent="0">
              <a:buNone/>
            </a:pPr>
            <a:r>
              <a:rPr lang="en-GB" sz="4400" dirty="0" smtClean="0">
                <a:solidFill>
                  <a:srgbClr val="002060"/>
                </a:solidFill>
              </a:rPr>
              <a:t>JIGSAW pilot site</a:t>
            </a:r>
            <a:endParaRPr lang="en-GB" sz="2400" dirty="0" smtClean="0"/>
          </a:p>
          <a:p>
            <a:pPr marL="0" indent="0">
              <a:buNone/>
            </a:pPr>
            <a:endParaRPr lang="en-GB" sz="2400" dirty="0"/>
          </a:p>
          <a:p>
            <a:endParaRPr lang="en-GB" sz="2400" dirty="0" smtClean="0"/>
          </a:p>
          <a:p>
            <a:endParaRPr lang="en-GB" sz="2400" dirty="0"/>
          </a:p>
          <a:p>
            <a:endParaRPr lang="en-GB" sz="2400" dirty="0" smtClean="0"/>
          </a:p>
          <a:p>
            <a:pPr marL="0" indent="0">
              <a:buNone/>
            </a:pPr>
            <a:endParaRPr lang="en-GB" sz="2400" i="1" dirty="0" smtClean="0">
              <a:solidFill>
                <a:srgbClr val="002060"/>
              </a:solidFill>
            </a:endParaRPr>
          </a:p>
          <a:p>
            <a:endParaRPr lang="en-GB" sz="2400" dirty="0"/>
          </a:p>
          <a:p>
            <a:endParaRPr lang="en-GB" sz="2400" dirty="0" smtClean="0"/>
          </a:p>
          <a:p>
            <a:endParaRPr lang="en-GB" sz="2400" dirty="0"/>
          </a:p>
          <a:p>
            <a:endParaRPr lang="en-GB" sz="2400" dirty="0" smtClean="0"/>
          </a:p>
        </p:txBody>
      </p:sp>
      <p:graphicFrame>
        <p:nvGraphicFramePr>
          <p:cNvPr id="15" name="Diagram 14"/>
          <p:cNvGraphicFramePr/>
          <p:nvPr>
            <p:extLst/>
          </p:nvPr>
        </p:nvGraphicFramePr>
        <p:xfrm>
          <a:off x="157732" y="1298822"/>
          <a:ext cx="6768752" cy="29085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Rectangle 15"/>
          <p:cNvSpPr/>
          <p:nvPr/>
        </p:nvSpPr>
        <p:spPr>
          <a:xfrm>
            <a:off x="4894332" y="3903560"/>
            <a:ext cx="4091936" cy="923330"/>
          </a:xfrm>
          <a:prstGeom prst="rect">
            <a:avLst/>
          </a:prstGeom>
        </p:spPr>
        <p:txBody>
          <a:bodyPr wrap="square">
            <a:spAutoFit/>
          </a:bodyPr>
          <a:lstStyle/>
          <a:p>
            <a:pPr algn="ctr"/>
            <a:r>
              <a:rPr lang="en-GB" b="1" dirty="0"/>
              <a:t>J</a:t>
            </a:r>
            <a:r>
              <a:rPr lang="en-GB" dirty="0"/>
              <a:t>oint </a:t>
            </a:r>
            <a:r>
              <a:rPr lang="en-GB" b="1" dirty="0"/>
              <a:t>I</a:t>
            </a:r>
            <a:r>
              <a:rPr lang="en-GB" dirty="0"/>
              <a:t>mplementation of </a:t>
            </a:r>
            <a:r>
              <a:rPr lang="en-GB" b="1" dirty="0"/>
              <a:t>G</a:t>
            </a:r>
            <a:r>
              <a:rPr lang="en-GB" dirty="0"/>
              <a:t>uidelines for </a:t>
            </a:r>
            <a:r>
              <a:rPr lang="en-GB" dirty="0" err="1"/>
              <a:t>o</a:t>
            </a:r>
            <a:r>
              <a:rPr lang="en-GB" b="1" dirty="0" err="1"/>
              <a:t>S</a:t>
            </a:r>
            <a:r>
              <a:rPr lang="en-GB" dirty="0" err="1"/>
              <a:t>teo</a:t>
            </a:r>
            <a:r>
              <a:rPr lang="en-GB" b="1" dirty="0" err="1"/>
              <a:t>A</a:t>
            </a:r>
            <a:r>
              <a:rPr lang="en-GB" dirty="0" err="1"/>
              <a:t>rthritis</a:t>
            </a:r>
            <a:r>
              <a:rPr lang="en-GB" dirty="0"/>
              <a:t> in the </a:t>
            </a:r>
            <a:r>
              <a:rPr lang="en-GB" b="1" dirty="0"/>
              <a:t>W</a:t>
            </a:r>
            <a:r>
              <a:rPr lang="en-GB" dirty="0"/>
              <a:t>est </a:t>
            </a:r>
            <a:r>
              <a:rPr lang="en-GB" dirty="0" smtClean="0"/>
              <a:t>Midlands</a:t>
            </a:r>
            <a:r>
              <a:rPr lang="en-GB" b="1" dirty="0" smtClean="0"/>
              <a:t> </a:t>
            </a:r>
            <a:r>
              <a:rPr lang="en-GB" b="1" dirty="0"/>
              <a:t/>
            </a:r>
            <a:br>
              <a:rPr lang="en-GB" b="1" dirty="0"/>
            </a:br>
            <a:r>
              <a:rPr lang="en-GB" b="1" dirty="0" smtClean="0"/>
              <a:t>JIGSAW</a:t>
            </a:r>
            <a:endParaRPr lang="en-GB" dirty="0"/>
          </a:p>
        </p:txBody>
      </p:sp>
      <p:pic>
        <p:nvPicPr>
          <p:cNvPr id="17" name="Picture 16"/>
          <p:cNvPicPr>
            <a:picLocks noChangeAspect="1"/>
          </p:cNvPicPr>
          <p:nvPr/>
        </p:nvPicPr>
        <p:blipFill>
          <a:blip r:embed="rId7"/>
          <a:stretch>
            <a:fillRect/>
          </a:stretch>
        </p:blipFill>
        <p:spPr>
          <a:xfrm>
            <a:off x="5555030" y="4826890"/>
            <a:ext cx="2742907" cy="1872208"/>
          </a:xfrm>
          <a:prstGeom prst="rect">
            <a:avLst/>
          </a:prstGeom>
        </p:spPr>
      </p:pic>
      <p:pic>
        <p:nvPicPr>
          <p:cNvPr id="20" name="Content Placeholder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bwMode="auto">
          <a:xfrm>
            <a:off x="3309980" y="4467482"/>
            <a:ext cx="2088232" cy="1872208"/>
          </a:xfrm>
          <a:prstGeom prst="rect">
            <a:avLst/>
          </a:prstGeom>
          <a:noFill/>
          <a:ln w="9525">
            <a:noFill/>
            <a:miter lim="800000"/>
            <a:headEnd/>
            <a:tailEnd/>
          </a:ln>
        </p:spPr>
      </p:pic>
      <p:pic>
        <p:nvPicPr>
          <p:cNvPr id="8" name="Picture 2" descr="http://www.shropshireconferences.co.uk/files/images/shropshire-uk-map.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4087031"/>
            <a:ext cx="2523337" cy="2510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0932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rPr>
              <a:t>Key innovations</a:t>
            </a:r>
            <a:endParaRPr lang="en-GB" dirty="0">
              <a:solidFill>
                <a:srgbClr val="002060"/>
              </a:solidFill>
            </a:endParaRPr>
          </a:p>
        </p:txBody>
      </p:sp>
      <p:graphicFrame>
        <p:nvGraphicFramePr>
          <p:cNvPr id="4" name="Content Placeholder 3"/>
          <p:cNvGraphicFramePr>
            <a:graphicFrameLocks noGrp="1"/>
          </p:cNvGraphicFramePr>
          <p:nvPr>
            <p:ph idx="1"/>
            <p:extLst/>
          </p:nvPr>
        </p:nvGraphicFramePr>
        <p:xfrm>
          <a:off x="457200" y="2209800"/>
          <a:ext cx="8229600" cy="4387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323528" y="2996952"/>
            <a:ext cx="8568952" cy="15841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p:cNvGrpSpPr/>
          <p:nvPr/>
        </p:nvGrpSpPr>
        <p:grpSpPr>
          <a:xfrm>
            <a:off x="6012160" y="2204864"/>
            <a:ext cx="2653785" cy="560860"/>
            <a:chOff x="2787907" y="0"/>
            <a:chExt cx="2653785" cy="560860"/>
          </a:xfrm>
        </p:grpSpPr>
        <p:sp>
          <p:nvSpPr>
            <p:cNvPr id="12" name="Rectangle 11"/>
            <p:cNvSpPr/>
            <p:nvPr/>
          </p:nvSpPr>
          <p:spPr>
            <a:xfrm>
              <a:off x="2787907" y="0"/>
              <a:ext cx="2653785" cy="560860"/>
            </a:xfrm>
            <a:prstGeom prst="rect">
              <a:avLst/>
            </a:pr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sp>
        <p:sp>
          <p:nvSpPr>
            <p:cNvPr id="13" name="Rectangle 12"/>
            <p:cNvSpPr/>
            <p:nvPr/>
          </p:nvSpPr>
          <p:spPr>
            <a:xfrm>
              <a:off x="2787907" y="0"/>
              <a:ext cx="2653785" cy="56086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GB" sz="2100" kern="1200" dirty="0" err="1" smtClean="0"/>
                <a:t>Keele</a:t>
              </a:r>
              <a:r>
                <a:rPr lang="en-GB" sz="2100" kern="1200" dirty="0" smtClean="0"/>
                <a:t> OA Guidebook</a:t>
              </a:r>
              <a:endParaRPr lang="en-GB" sz="2100" kern="1200" dirty="0"/>
            </a:p>
          </p:txBody>
        </p:sp>
      </p:grpSp>
      <p:pic>
        <p:nvPicPr>
          <p:cNvPr id="14" name="Picture 13"/>
          <p:cNvPicPr>
            <a:picLocks noChangeAspect="1"/>
          </p:cNvPicPr>
          <p:nvPr/>
        </p:nvPicPr>
        <p:blipFill>
          <a:blip r:embed="rId7"/>
          <a:stretch>
            <a:fillRect/>
          </a:stretch>
        </p:blipFill>
        <p:spPr>
          <a:xfrm>
            <a:off x="6228097" y="3251530"/>
            <a:ext cx="2221910" cy="3024336"/>
          </a:xfrm>
          <a:prstGeom prst="rect">
            <a:avLst/>
          </a:prstGeom>
        </p:spPr>
      </p:pic>
      <p:pic>
        <p:nvPicPr>
          <p:cNvPr id="5" name="Picture 4"/>
          <p:cNvPicPr>
            <a:picLocks noChangeAspect="1"/>
          </p:cNvPicPr>
          <p:nvPr/>
        </p:nvPicPr>
        <p:blipFill>
          <a:blip r:embed="rId8"/>
          <a:stretch>
            <a:fillRect/>
          </a:stretch>
        </p:blipFill>
        <p:spPr>
          <a:xfrm>
            <a:off x="3384058" y="3338738"/>
            <a:ext cx="2595684" cy="2408129"/>
          </a:xfrm>
          <a:prstGeom prst="rect">
            <a:avLst/>
          </a:prstGeom>
        </p:spPr>
      </p:pic>
      <p:pic>
        <p:nvPicPr>
          <p:cNvPr id="15" name="Picture 2"/>
          <p:cNvPicPr>
            <a:picLocks noChangeAspect="1" noChangeArrowheads="1"/>
          </p:cNvPicPr>
          <p:nvPr/>
        </p:nvPicPr>
        <p:blipFill>
          <a:blip r:embed="rId9" cstate="print"/>
          <a:srcRect/>
          <a:stretch>
            <a:fillRect/>
          </a:stretch>
        </p:blipFill>
        <p:spPr bwMode="auto">
          <a:xfrm>
            <a:off x="1020434" y="3145984"/>
            <a:ext cx="1656184" cy="1419737"/>
          </a:xfrm>
          <a:prstGeom prst="rect">
            <a:avLst/>
          </a:prstGeom>
          <a:noFill/>
          <a:ln w="9525">
            <a:noFill/>
            <a:miter lim="800000"/>
            <a:headEnd/>
            <a:tailEnd/>
          </a:ln>
        </p:spPr>
      </p:pic>
      <p:pic>
        <p:nvPicPr>
          <p:cNvPr id="1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20434" y="4755513"/>
            <a:ext cx="1656184" cy="137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05410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5856" y="764704"/>
            <a:ext cx="5616624" cy="1152128"/>
          </a:xfrm>
        </p:spPr>
        <p:txBody>
          <a:bodyPr/>
          <a:lstStyle/>
          <a:p>
            <a:r>
              <a:rPr lang="en-GB" sz="1600" dirty="0" smtClean="0">
                <a:solidFill>
                  <a:srgbClr val="002060"/>
                </a:solidFill>
                <a:hlinkClick r:id="rId2"/>
              </a:rPr>
              <a:t>Statement </a:t>
            </a:r>
            <a:r>
              <a:rPr lang="en-GB" sz="1600" dirty="0">
                <a:solidFill>
                  <a:srgbClr val="002060"/>
                </a:solidFill>
                <a:hlinkClick r:id="rId2"/>
              </a:rPr>
              <a:t>1</a:t>
            </a:r>
            <a:r>
              <a:rPr lang="en-GB" sz="1600" dirty="0">
                <a:solidFill>
                  <a:srgbClr val="002060"/>
                </a:solidFill>
              </a:rPr>
              <a:t>. </a:t>
            </a:r>
            <a:r>
              <a:rPr lang="en-GB" sz="1600" dirty="0"/>
              <a:t>Adults aged 45 or over are diagnosed with </a:t>
            </a:r>
            <a:r>
              <a:rPr lang="en-GB" sz="1600" dirty="0" smtClean="0"/>
              <a:t>OA </a:t>
            </a:r>
            <a:r>
              <a:rPr lang="en-GB" sz="1600" dirty="0"/>
              <a:t>clinically without investigations if they have activity‑related joint pain and any morning joint stiffness lasts no longer than 30 minutes.</a:t>
            </a:r>
          </a:p>
          <a:p>
            <a:r>
              <a:rPr lang="en-GB" sz="1600" dirty="0">
                <a:hlinkClick r:id="rId3"/>
              </a:rPr>
              <a:t>Statement 2</a:t>
            </a:r>
            <a:r>
              <a:rPr lang="en-GB" sz="1600" dirty="0"/>
              <a:t>. Adults newly diagnosed with </a:t>
            </a:r>
            <a:r>
              <a:rPr lang="en-GB" sz="1600" dirty="0" smtClean="0"/>
              <a:t>OA </a:t>
            </a:r>
            <a:r>
              <a:rPr lang="en-GB" sz="1600" dirty="0"/>
              <a:t>have an assessment that includes pain, impact on daily activities and quality of life.</a:t>
            </a:r>
          </a:p>
          <a:p>
            <a:r>
              <a:rPr lang="en-GB" sz="1600" dirty="0">
                <a:hlinkClick r:id="rId4"/>
              </a:rPr>
              <a:t>Statement 3</a:t>
            </a:r>
            <a:r>
              <a:rPr lang="en-GB" sz="1600" dirty="0"/>
              <a:t>. Adults with </a:t>
            </a:r>
            <a:r>
              <a:rPr lang="en-GB" sz="1600" dirty="0" smtClean="0"/>
              <a:t>OA </a:t>
            </a:r>
            <a:r>
              <a:rPr lang="en-GB" sz="1600" dirty="0"/>
              <a:t>participate in developing a self‑management plan that directs them to any support they may need.</a:t>
            </a:r>
          </a:p>
          <a:p>
            <a:r>
              <a:rPr lang="en-GB" sz="1600" dirty="0">
                <a:hlinkClick r:id="rId5"/>
              </a:rPr>
              <a:t>Statement 4</a:t>
            </a:r>
            <a:r>
              <a:rPr lang="en-GB" sz="1600" dirty="0"/>
              <a:t>. Adults with </a:t>
            </a:r>
            <a:r>
              <a:rPr lang="en-GB" sz="1600" dirty="0" smtClean="0"/>
              <a:t>OA </a:t>
            </a:r>
            <a:r>
              <a:rPr lang="en-GB" sz="1600" dirty="0"/>
              <a:t>are advised to participate in muscle strengthening and aerobic exercise.</a:t>
            </a:r>
          </a:p>
          <a:p>
            <a:r>
              <a:rPr lang="en-GB" sz="1600" dirty="0">
                <a:hlinkClick r:id="rId6"/>
              </a:rPr>
              <a:t>Statement 5</a:t>
            </a:r>
            <a:r>
              <a:rPr lang="en-GB" sz="1600" dirty="0"/>
              <a:t>. Adults with </a:t>
            </a:r>
            <a:r>
              <a:rPr lang="en-GB" sz="1600" dirty="0" smtClean="0"/>
              <a:t>OA </a:t>
            </a:r>
            <a:r>
              <a:rPr lang="en-GB" sz="1600" dirty="0"/>
              <a:t>who are overweight or obese are offered support to lose weight.</a:t>
            </a:r>
          </a:p>
          <a:p>
            <a:r>
              <a:rPr lang="en-GB" sz="1600" dirty="0">
                <a:hlinkClick r:id="rId7"/>
              </a:rPr>
              <a:t>Statement 6</a:t>
            </a:r>
            <a:r>
              <a:rPr lang="en-GB" sz="1600" dirty="0"/>
              <a:t>. Adults with </a:t>
            </a:r>
            <a:r>
              <a:rPr lang="en-GB" sz="1600" dirty="0" smtClean="0"/>
              <a:t>OA </a:t>
            </a:r>
            <a:r>
              <a:rPr lang="en-GB" sz="1600" dirty="0"/>
              <a:t>discuss and agree the timing of their next review with their primary healthcare team.</a:t>
            </a:r>
          </a:p>
          <a:p>
            <a:r>
              <a:rPr lang="en-GB" sz="1600" dirty="0">
                <a:hlinkClick r:id="rId8"/>
              </a:rPr>
              <a:t>Statement 7</a:t>
            </a:r>
            <a:r>
              <a:rPr lang="en-GB" sz="1600" dirty="0"/>
              <a:t>. Adults with </a:t>
            </a:r>
            <a:r>
              <a:rPr lang="en-GB" sz="1600" dirty="0" smtClean="0"/>
              <a:t>OA </a:t>
            </a:r>
            <a:r>
              <a:rPr lang="en-GB" sz="1600" dirty="0"/>
              <a:t>are supported with non‑surgical core treatments for at least 3 months before any referral for consideration of joint surgery.</a:t>
            </a:r>
          </a:p>
          <a:p>
            <a:r>
              <a:rPr lang="en-GB" sz="1600" dirty="0">
                <a:hlinkClick r:id="rId9"/>
              </a:rPr>
              <a:t>Statement 8</a:t>
            </a:r>
            <a:r>
              <a:rPr lang="en-GB" sz="1600" dirty="0"/>
              <a:t>. Healthcare professionals do not use scoring tools to identify which adults with </a:t>
            </a:r>
            <a:r>
              <a:rPr lang="en-GB" sz="1600" dirty="0" smtClean="0"/>
              <a:t>OA </a:t>
            </a:r>
            <a:r>
              <a:rPr lang="en-GB" sz="1600" dirty="0"/>
              <a:t>are eligible for referral for consideration of joint surgery</a:t>
            </a:r>
          </a:p>
          <a:p>
            <a:pPr marL="0" indent="0">
              <a:buNone/>
            </a:pPr>
            <a:endParaRPr lang="en-GB" sz="2400" dirty="0" smtClean="0"/>
          </a:p>
          <a:p>
            <a:pPr marL="0" indent="0">
              <a:buNone/>
            </a:pPr>
            <a:endParaRPr lang="en-GB" sz="2400" i="1" dirty="0" smtClean="0">
              <a:solidFill>
                <a:srgbClr val="002060"/>
              </a:solidFill>
            </a:endParaRPr>
          </a:p>
          <a:p>
            <a:endParaRPr lang="en-GB" sz="2400" dirty="0"/>
          </a:p>
          <a:p>
            <a:endParaRPr lang="en-GB" sz="2400" dirty="0" smtClean="0"/>
          </a:p>
          <a:p>
            <a:endParaRPr lang="en-GB" sz="2400" dirty="0"/>
          </a:p>
          <a:p>
            <a:endParaRPr lang="en-GB" sz="2400" dirty="0" smtClean="0"/>
          </a:p>
        </p:txBody>
      </p:sp>
      <p:pic>
        <p:nvPicPr>
          <p:cNvPr id="2" name="Picture 1"/>
          <p:cNvPicPr>
            <a:picLocks noChangeAspect="1"/>
          </p:cNvPicPr>
          <p:nvPr/>
        </p:nvPicPr>
        <p:blipFill>
          <a:blip r:embed="rId10"/>
          <a:stretch>
            <a:fillRect/>
          </a:stretch>
        </p:blipFill>
        <p:spPr>
          <a:xfrm>
            <a:off x="179512" y="108416"/>
            <a:ext cx="2232248" cy="580905"/>
          </a:xfrm>
          <a:prstGeom prst="rect">
            <a:avLst/>
          </a:prstGeom>
        </p:spPr>
      </p:pic>
      <p:sp>
        <p:nvSpPr>
          <p:cNvPr id="11" name="Rectangle 10"/>
          <p:cNvSpPr/>
          <p:nvPr/>
        </p:nvSpPr>
        <p:spPr>
          <a:xfrm>
            <a:off x="3563888" y="118373"/>
            <a:ext cx="2685351" cy="646331"/>
          </a:xfrm>
          <a:prstGeom prst="rect">
            <a:avLst/>
          </a:prstGeom>
        </p:spPr>
        <p:txBody>
          <a:bodyPr wrap="none">
            <a:spAutoFit/>
          </a:bodyPr>
          <a:lstStyle/>
          <a:p>
            <a:r>
              <a:rPr lang="en-GB" dirty="0" smtClean="0">
                <a:solidFill>
                  <a:srgbClr val="4A4A4A"/>
                </a:solidFill>
                <a:latin typeface="Lato"/>
              </a:rPr>
              <a:t>Quality Standard </a:t>
            </a:r>
            <a:r>
              <a:rPr lang="en-GB" dirty="0">
                <a:solidFill>
                  <a:srgbClr val="4A4A4A"/>
                </a:solidFill>
                <a:latin typeface="Lato"/>
              </a:rPr>
              <a:t>[QS87</a:t>
            </a:r>
            <a:r>
              <a:rPr lang="en-GB" dirty="0" smtClean="0">
                <a:solidFill>
                  <a:srgbClr val="4A4A4A"/>
                </a:solidFill>
                <a:latin typeface="Lato"/>
              </a:rPr>
              <a:t>]</a:t>
            </a:r>
          </a:p>
          <a:p>
            <a:r>
              <a:rPr lang="en-GB" b="0" i="0" dirty="0" smtClean="0">
                <a:solidFill>
                  <a:srgbClr val="4A4A4A"/>
                </a:solidFill>
                <a:effectLst/>
                <a:latin typeface="Lato"/>
              </a:rPr>
              <a:t>June 2015</a:t>
            </a:r>
            <a:endParaRPr lang="en-GB" b="0" i="0" dirty="0">
              <a:solidFill>
                <a:srgbClr val="4A4A4A"/>
              </a:solidFill>
              <a:effectLst/>
              <a:latin typeface="Lato"/>
            </a:endParaRPr>
          </a:p>
        </p:txBody>
      </p:sp>
      <p:pic>
        <p:nvPicPr>
          <p:cNvPr id="7" name="Picture Placeholder 4"/>
          <p:cNvPicPr>
            <a:picLocks noChangeAspect="1"/>
          </p:cNvPicPr>
          <p:nvPr/>
        </p:nvPicPr>
        <p:blipFill rotWithShape="1">
          <a:blip r:embed="rId11" cstate="print">
            <a:extLst>
              <a:ext uri="{28A0092B-C50C-407E-A947-70E740481C1C}">
                <a14:useLocalDpi xmlns:a14="http://schemas.microsoft.com/office/drawing/2010/main" val="0"/>
              </a:ext>
            </a:extLst>
          </a:blip>
          <a:srcRect l="969" t="3862" r="13823" b="39497"/>
          <a:stretch/>
        </p:blipFill>
        <p:spPr bwMode="auto">
          <a:xfrm>
            <a:off x="203176" y="2708920"/>
            <a:ext cx="2952329" cy="1584176"/>
          </a:xfrm>
          <a:prstGeom prst="rect">
            <a:avLst/>
          </a:prstGeom>
          <a:noFill/>
          <a:ln w="9525">
            <a:noFill/>
            <a:miter lim="800000"/>
            <a:headEnd/>
            <a:tailEnd/>
          </a:ln>
        </p:spPr>
      </p:pic>
    </p:spTree>
    <p:extLst>
      <p:ext uri="{BB962C8B-B14F-4D97-AF65-F5344CB8AC3E}">
        <p14:creationId xmlns:p14="http://schemas.microsoft.com/office/powerpoint/2010/main" val="26830997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a:p>
            <a:endParaRPr lang="en-GB" dirty="0"/>
          </a:p>
        </p:txBody>
      </p:sp>
      <p:pic>
        <p:nvPicPr>
          <p:cNvPr id="8"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46394" y="889684"/>
            <a:ext cx="5112568" cy="4040632"/>
          </a:xfrm>
          <a:prstGeom prst="rect">
            <a:avLst/>
          </a:prstGeom>
          <a:noFill/>
          <a:ln w="9525">
            <a:noFill/>
            <a:miter lim="800000"/>
            <a:headEnd/>
            <a:tailEnd/>
          </a:ln>
        </p:spPr>
      </p:pic>
      <p:sp>
        <p:nvSpPr>
          <p:cNvPr id="10" name="Title 1"/>
          <p:cNvSpPr>
            <a:spLocks noGrp="1"/>
          </p:cNvSpPr>
          <p:nvPr>
            <p:ph type="title"/>
          </p:nvPr>
        </p:nvSpPr>
        <p:spPr>
          <a:xfrm>
            <a:off x="611560" y="5708761"/>
            <a:ext cx="7560840" cy="748668"/>
          </a:xfrm>
        </p:spPr>
        <p:txBody>
          <a:bodyPr/>
          <a:lstStyle/>
          <a:p>
            <a:pPr algn="l"/>
            <a:r>
              <a:rPr lang="en-GB" sz="1600" dirty="0" err="1" smtClean="0"/>
              <a:t>Østerås</a:t>
            </a:r>
            <a:r>
              <a:rPr lang="en-GB" sz="1600" dirty="0" smtClean="0"/>
              <a:t> N, et </a:t>
            </a:r>
            <a:r>
              <a:rPr lang="en-GB" sz="1600" dirty="0"/>
              <a:t>al Self-reported </a:t>
            </a:r>
            <a:r>
              <a:rPr lang="en-GB" sz="1600" dirty="0" smtClean="0"/>
              <a:t>quality care </a:t>
            </a:r>
            <a:r>
              <a:rPr lang="en-GB" sz="1600" dirty="0"/>
              <a:t>for knee osteoarthritis: comparisons across Denmark, Norway, Portugal </a:t>
            </a:r>
            <a:r>
              <a:rPr lang="en-GB" sz="1600" dirty="0" smtClean="0"/>
              <a:t>and the </a:t>
            </a:r>
            <a:r>
              <a:rPr lang="en-GB" sz="1600" dirty="0"/>
              <a:t>UK. RMD Open. 2015 Oct 20;1(1):e000136.</a:t>
            </a:r>
            <a:r>
              <a:rPr lang="en-GB" sz="1600" i="1" baseline="30000" dirty="0" smtClean="0"/>
              <a:t/>
            </a:r>
            <a:br>
              <a:rPr lang="en-GB" sz="1600" i="1" baseline="30000" dirty="0" smtClean="0"/>
            </a:br>
            <a:endParaRPr lang="en-GB" sz="1600" b="1" i="1" dirty="0"/>
          </a:p>
        </p:txBody>
      </p:sp>
      <p:pic>
        <p:nvPicPr>
          <p:cNvPr id="5" name="Picture 4"/>
          <p:cNvPicPr>
            <a:picLocks noChangeAspect="1"/>
          </p:cNvPicPr>
          <p:nvPr/>
        </p:nvPicPr>
        <p:blipFill>
          <a:blip r:embed="rId3"/>
          <a:stretch>
            <a:fillRect/>
          </a:stretch>
        </p:blipFill>
        <p:spPr>
          <a:xfrm>
            <a:off x="3667853" y="2047341"/>
            <a:ext cx="2091109" cy="1725318"/>
          </a:xfrm>
          <a:prstGeom prst="rect">
            <a:avLst/>
          </a:prstGeom>
        </p:spPr>
      </p:pic>
      <p:pic>
        <p:nvPicPr>
          <p:cNvPr id="6" name="Picture 5"/>
          <p:cNvPicPr>
            <a:picLocks noChangeAspect="1"/>
          </p:cNvPicPr>
          <p:nvPr/>
        </p:nvPicPr>
        <p:blipFill>
          <a:blip r:embed="rId4"/>
          <a:stretch>
            <a:fillRect/>
          </a:stretch>
        </p:blipFill>
        <p:spPr>
          <a:xfrm>
            <a:off x="6277826" y="1774405"/>
            <a:ext cx="2520280" cy="1119234"/>
          </a:xfrm>
          <a:prstGeom prst="rect">
            <a:avLst/>
          </a:prstGeom>
        </p:spPr>
      </p:pic>
      <p:pic>
        <p:nvPicPr>
          <p:cNvPr id="2" name="Picture 1"/>
          <p:cNvPicPr>
            <a:picLocks noChangeAspect="1"/>
          </p:cNvPicPr>
          <p:nvPr/>
        </p:nvPicPr>
        <p:blipFill>
          <a:blip r:embed="rId5"/>
          <a:stretch>
            <a:fillRect/>
          </a:stretch>
        </p:blipFill>
        <p:spPr>
          <a:xfrm>
            <a:off x="6330693" y="3258298"/>
            <a:ext cx="2411760" cy="827571"/>
          </a:xfrm>
          <a:prstGeom prst="rect">
            <a:avLst/>
          </a:prstGeom>
        </p:spPr>
      </p:pic>
    </p:spTree>
    <p:extLst>
      <p:ext uri="{BB962C8B-B14F-4D97-AF65-F5344CB8AC3E}">
        <p14:creationId xmlns:p14="http://schemas.microsoft.com/office/powerpoint/2010/main" val="31208505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814176" y="4518248"/>
            <a:ext cx="7772400" cy="1143000"/>
          </a:xfrm>
        </p:spPr>
        <p:txBody>
          <a:bodyPr/>
          <a:lstStyle/>
          <a:p>
            <a:r>
              <a:rPr lang="en-GB" sz="1800" dirty="0" smtClean="0"/>
              <a:t/>
            </a:r>
            <a:br>
              <a:rPr lang="en-GB" sz="1800" dirty="0" smtClean="0"/>
            </a:br>
            <a:r>
              <a:rPr lang="en-GB" sz="1400" dirty="0" smtClean="0"/>
              <a:t>This presentation presents independent research funded by the National Institute for Health Research (NIHR) under its Programme Grants for Applied Research Programme (Grant Reference Number: RP-PG-0407-10386.) The views expressed are those of the author(s) and not necessarily those of the NHS, the NIHR or the Department of Health. </a:t>
            </a:r>
            <a:r>
              <a:rPr lang="en-US" sz="1400" dirty="0" smtClean="0"/>
              <a:t>KD is part </a:t>
            </a:r>
            <a:r>
              <a:rPr lang="en-US" sz="1400" dirty="0"/>
              <a:t>funded by the National Institute for Health Research (NIHR) Collaborations for Leadership in Applied Research and Care West </a:t>
            </a:r>
            <a:r>
              <a:rPr lang="en-US" sz="1400" dirty="0" smtClean="0"/>
              <a:t>Midlands and by </a:t>
            </a:r>
            <a:r>
              <a:rPr lang="en-GB" sz="1400" dirty="0"/>
              <a:t>a Knowledge Mobilisation Research Fellowship (KMRF-2014-03-002) from the </a:t>
            </a:r>
            <a:r>
              <a:rPr lang="en-GB" sz="1400" dirty="0" smtClean="0"/>
              <a:t>NIHR.</a:t>
            </a:r>
            <a:r>
              <a:rPr lang="en-US" sz="1800" dirty="0" smtClean="0"/>
              <a:t/>
            </a:r>
            <a:br>
              <a:rPr lang="en-US" sz="1800" dirty="0" smtClean="0"/>
            </a:br>
            <a:r>
              <a:rPr lang="en-US" sz="1800" dirty="0" smtClean="0"/>
              <a:t/>
            </a:r>
            <a:br>
              <a:rPr lang="en-US" sz="1800" dirty="0" smtClean="0"/>
            </a:br>
            <a:r>
              <a:rPr lang="en-GB" sz="1400" dirty="0" smtClean="0"/>
              <a:t>Acknowledgements: NIHR CRN Primary Care West Midlands, Arthritis Research UK, Arthritis Care, Primary Care Consortium Board, the OA Research Users </a:t>
            </a:r>
            <a:r>
              <a:rPr lang="en-GB" sz="1400" dirty="0"/>
              <a:t>G</a:t>
            </a:r>
            <a:r>
              <a:rPr lang="en-GB" sz="1400" dirty="0" smtClean="0"/>
              <a:t>roup, the network, nursing, health informatics and administrative staff at the Arthritis Research UK Primary Care Centre, the participating general practices and NHS managers, the MOSAICS &amp; JIGSAW teams and funders, our European collaborators</a:t>
            </a:r>
            <a:br>
              <a:rPr lang="en-GB" sz="1400" dirty="0" smtClean="0"/>
            </a:br>
            <a:r>
              <a:rPr lang="en-GB" dirty="0" smtClean="0"/>
              <a:t/>
            </a:r>
            <a:br>
              <a:rPr lang="en-GB" dirty="0" smtClean="0"/>
            </a:br>
            <a:endParaRPr lang="en-GB" dirty="0" smtClean="0"/>
          </a:p>
        </p:txBody>
      </p:sp>
      <p:pic>
        <p:nvPicPr>
          <p:cNvPr id="26632" name="Picture 9" descr="C:\Documents and Settings\pra38\Desktop\Arthritis_Research_UK\Arthritis_Research_UK.jpg"/>
          <p:cNvPicPr>
            <a:picLocks noChangeAspect="1" noChangeArrowheads="1"/>
          </p:cNvPicPr>
          <p:nvPr/>
        </p:nvPicPr>
        <p:blipFill>
          <a:blip r:embed="rId3" cstate="print"/>
          <a:srcRect/>
          <a:stretch>
            <a:fillRect/>
          </a:stretch>
        </p:blipFill>
        <p:spPr bwMode="auto">
          <a:xfrm>
            <a:off x="611560" y="5973987"/>
            <a:ext cx="1716341" cy="723812"/>
          </a:xfrm>
          <a:prstGeom prst="rect">
            <a:avLst/>
          </a:prstGeom>
          <a:noFill/>
          <a:ln w="9525">
            <a:noFill/>
            <a:miter lim="800000"/>
            <a:headEnd/>
            <a:tailEnd/>
          </a:ln>
        </p:spPr>
      </p:pic>
      <p:pic>
        <p:nvPicPr>
          <p:cNvPr id="7170" name="Picture 2" descr="C:\Users\pra35\Downloads\TIFF - NIHR Blue.tif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90432" y="5973987"/>
            <a:ext cx="1440159" cy="65875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www.peoplemattersnetwork.com/iic/cssiic/images/clahrc/clahrc_ic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216" y="1824888"/>
            <a:ext cx="1058968" cy="114548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7290432" y="2250076"/>
            <a:ext cx="1296144" cy="461665"/>
          </a:xfrm>
          <a:prstGeom prst="rect">
            <a:avLst/>
          </a:prstGeom>
        </p:spPr>
        <p:txBody>
          <a:bodyPr wrap="square">
            <a:spAutoFit/>
          </a:bodyPr>
          <a:lstStyle/>
          <a:p>
            <a:pPr lvl="0" eaLnBrk="0" fontAlgn="base" hangingPunct="0">
              <a:spcBef>
                <a:spcPct val="0"/>
              </a:spcBef>
              <a:spcAft>
                <a:spcPct val="0"/>
              </a:spcAft>
            </a:pPr>
            <a:r>
              <a:rPr lang="en-US" altLang="en-US" sz="1200" b="1" dirty="0">
                <a:solidFill>
                  <a:srgbClr val="333333"/>
                </a:solidFill>
                <a:latin typeface="Arial" panose="020B0604020202020204" pitchFamily="34" charset="0"/>
                <a:cs typeface="Arial" panose="020B0604020202020204" pitchFamily="34" charset="0"/>
              </a:rPr>
              <a:t>CLAHRC </a:t>
            </a:r>
            <a:endParaRPr lang="en-US" altLang="en-US" sz="1200" b="1" dirty="0" smtClean="0">
              <a:solidFill>
                <a:srgbClr val="333333"/>
              </a:solidFill>
              <a:latin typeface="Arial" panose="020B0604020202020204" pitchFamily="34" charset="0"/>
              <a:cs typeface="Arial" panose="020B0604020202020204" pitchFamily="34" charset="0"/>
            </a:endParaRPr>
          </a:p>
          <a:p>
            <a:pPr lvl="0" eaLnBrk="0" fontAlgn="base" hangingPunct="0">
              <a:spcBef>
                <a:spcPct val="0"/>
              </a:spcBef>
              <a:spcAft>
                <a:spcPct val="0"/>
              </a:spcAft>
            </a:pPr>
            <a:r>
              <a:rPr lang="en-US" altLang="en-US" sz="1200" b="1" dirty="0" smtClean="0">
                <a:solidFill>
                  <a:srgbClr val="333333"/>
                </a:solidFill>
                <a:latin typeface="Arial" panose="020B0604020202020204" pitchFamily="34" charset="0"/>
                <a:cs typeface="Arial" panose="020B0604020202020204" pitchFamily="34" charset="0"/>
              </a:rPr>
              <a:t>West </a:t>
            </a:r>
            <a:r>
              <a:rPr lang="en-US" altLang="en-US" sz="1200" b="1" dirty="0">
                <a:solidFill>
                  <a:srgbClr val="333333"/>
                </a:solidFill>
                <a:latin typeface="Arial" panose="020B0604020202020204" pitchFamily="34" charset="0"/>
                <a:cs typeface="Arial" panose="020B0604020202020204" pitchFamily="34" charset="0"/>
              </a:rPr>
              <a:t>Midlands</a:t>
            </a:r>
            <a:endParaRPr lang="en-US" altLang="en-US" sz="1200" dirty="0">
              <a:solidFill>
                <a:srgbClr val="333333"/>
              </a:solidFill>
              <a:latin typeface="Arial" panose="020B0604020202020204" pitchFamily="34" charset="0"/>
              <a:cs typeface="Arial" panose="020B0604020202020204" pitchFamily="34" charset="0"/>
            </a:endParaRPr>
          </a:p>
        </p:txBody>
      </p:sp>
      <p:pic>
        <p:nvPicPr>
          <p:cNvPr id="1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3398" y="1831784"/>
            <a:ext cx="2108562" cy="129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6" name="Picture 8" descr="http://wmahsn.org/static/img/wmahsn_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7591" y="5869123"/>
            <a:ext cx="2663029" cy="828676"/>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4"/>
          <p:cNvSpPr txBox="1">
            <a:spLocks/>
          </p:cNvSpPr>
          <p:nvPr/>
        </p:nvSpPr>
        <p:spPr>
          <a:xfrm>
            <a:off x="457200" y="84584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solidFill>
                  <a:srgbClr val="002060"/>
                </a:solidFill>
              </a:rPr>
              <a:t>Acknowledgements</a:t>
            </a:r>
            <a:endParaRPr lang="en-GB" dirty="0">
              <a:solidFill>
                <a:srgbClr val="002060"/>
              </a:solidFill>
            </a:endParaRPr>
          </a:p>
        </p:txBody>
      </p:sp>
      <p:sp>
        <p:nvSpPr>
          <p:cNvPr id="12" name="TextBox 11"/>
          <p:cNvSpPr txBox="1"/>
          <p:nvPr/>
        </p:nvSpPr>
        <p:spPr>
          <a:xfrm>
            <a:off x="4058419" y="2103018"/>
            <a:ext cx="2347309" cy="830997"/>
          </a:xfrm>
          <a:prstGeom prst="rect">
            <a:avLst/>
          </a:prstGeom>
          <a:noFill/>
        </p:spPr>
        <p:txBody>
          <a:bodyPr wrap="none" rtlCol="0">
            <a:spAutoFit/>
          </a:bodyPr>
          <a:lstStyle/>
          <a:p>
            <a:r>
              <a:rPr lang="en-GB" sz="1600" dirty="0"/>
              <a:t>Regional Innovation Fund </a:t>
            </a:r>
            <a:endParaRPr lang="en-GB" sz="1600" dirty="0" smtClean="0"/>
          </a:p>
          <a:p>
            <a:pPr algn="ctr"/>
            <a:r>
              <a:rPr lang="en-GB" sz="1600" dirty="0" smtClean="0"/>
              <a:t>NHS </a:t>
            </a:r>
            <a:r>
              <a:rPr lang="en-GB" sz="1600" dirty="0"/>
              <a:t>England</a:t>
            </a:r>
            <a:br>
              <a:rPr lang="en-GB" sz="1600" dirty="0"/>
            </a:br>
            <a:r>
              <a:rPr lang="en-GB" sz="1600" dirty="0" smtClean="0"/>
              <a:t>Shropshire CCG</a:t>
            </a:r>
            <a:endParaRPr lang="en-GB" sz="1600" dirty="0"/>
          </a:p>
        </p:txBody>
      </p:sp>
      <p:pic>
        <p:nvPicPr>
          <p:cNvPr id="13" name="Picture 12"/>
          <p:cNvPicPr>
            <a:picLocks noChangeAspect="1"/>
          </p:cNvPicPr>
          <p:nvPr/>
        </p:nvPicPr>
        <p:blipFill>
          <a:blip r:embed="rId8"/>
          <a:stretch>
            <a:fillRect/>
          </a:stretch>
        </p:blipFill>
        <p:spPr>
          <a:xfrm>
            <a:off x="6101299" y="6120909"/>
            <a:ext cx="1028700" cy="504825"/>
          </a:xfrm>
          <a:prstGeom prst="rect">
            <a:avLst/>
          </a:prstGeom>
        </p:spPr>
      </p:pic>
      <p:pic>
        <p:nvPicPr>
          <p:cNvPr id="17" name="Content Placeholder 4"/>
          <p:cNvPicPr>
            <a:picLocks noChangeAspect="1"/>
          </p:cNvPicPr>
          <p:nvPr/>
        </p:nvPicPr>
        <p:blipFill>
          <a:blip r:embed="rId9"/>
          <a:stretch>
            <a:fillRect/>
          </a:stretch>
        </p:blipFill>
        <p:spPr>
          <a:xfrm>
            <a:off x="2554329" y="2216192"/>
            <a:ext cx="1393603" cy="495549"/>
          </a:xfrm>
          <a:prstGeom prst="rect">
            <a:avLst/>
          </a:prstGeom>
        </p:spPr>
      </p:pic>
      <p:pic>
        <p:nvPicPr>
          <p:cNvPr id="18" name="Picture 17" descr="ac2.gif"/>
          <p:cNvPicPr>
            <a:picLocks noChangeAspect="1"/>
          </p:cNvPicPr>
          <p:nvPr/>
        </p:nvPicPr>
        <p:blipFill>
          <a:blip r:embed="rId10" cstate="print"/>
          <a:stretch>
            <a:fillRect/>
          </a:stretch>
        </p:blipFill>
        <p:spPr>
          <a:xfrm>
            <a:off x="611560" y="1090490"/>
            <a:ext cx="864096" cy="513942"/>
          </a:xfrm>
          <a:prstGeom prst="rect">
            <a:avLst/>
          </a:prstGeom>
        </p:spPr>
      </p:pic>
      <p:pic>
        <p:nvPicPr>
          <p:cNvPr id="19"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66198" y="1148789"/>
            <a:ext cx="1888625" cy="258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9"/>
          <p:cNvPicPr>
            <a:picLocks noChangeAspect="1"/>
          </p:cNvPicPr>
          <p:nvPr/>
        </p:nvPicPr>
        <p:blipFill>
          <a:blip r:embed="rId12"/>
          <a:stretch>
            <a:fillRect/>
          </a:stretch>
        </p:blipFill>
        <p:spPr>
          <a:xfrm>
            <a:off x="179512" y="108416"/>
            <a:ext cx="2232248" cy="580905"/>
          </a:xfrm>
          <a:prstGeom prst="rect">
            <a:avLst/>
          </a:prstGeom>
        </p:spPr>
      </p:pic>
      <p:pic>
        <p:nvPicPr>
          <p:cNvPr id="21" name="Picture 20"/>
          <p:cNvPicPr>
            <a:picLocks noChangeAspect="1"/>
          </p:cNvPicPr>
          <p:nvPr/>
        </p:nvPicPr>
        <p:blipFill>
          <a:blip r:embed="rId13"/>
          <a:stretch>
            <a:fillRect/>
          </a:stretch>
        </p:blipFill>
        <p:spPr>
          <a:xfrm>
            <a:off x="4103948" y="67444"/>
            <a:ext cx="936104" cy="778396"/>
          </a:xfrm>
          <a:prstGeom prst="rect">
            <a:avLst/>
          </a:prstGeom>
        </p:spPr>
      </p:pic>
    </p:spTree>
    <p:extLst>
      <p:ext uri="{BB962C8B-B14F-4D97-AF65-F5344CB8AC3E}">
        <p14:creationId xmlns:p14="http://schemas.microsoft.com/office/powerpoint/2010/main" val="17541725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3568" y="1700808"/>
            <a:ext cx="8640960" cy="3168352"/>
          </a:xfrm>
        </p:spPr>
        <p:txBody>
          <a:bodyPr/>
          <a:lstStyle/>
          <a:p>
            <a:r>
              <a:rPr lang="en-GB" sz="5400" dirty="0" smtClean="0">
                <a:solidFill>
                  <a:srgbClr val="C00000"/>
                </a:solidFill>
              </a:rPr>
              <a:t>Introducing the MOSAICS trial and JIGSAW</a:t>
            </a:r>
            <a:endParaRPr lang="en-GB" sz="5400" dirty="0">
              <a:solidFill>
                <a:srgbClr val="C00000"/>
              </a:solidFill>
            </a:endParaRPr>
          </a:p>
        </p:txBody>
      </p:sp>
      <p:sp>
        <p:nvSpPr>
          <p:cNvPr id="3" name="Subtitle 2"/>
          <p:cNvSpPr>
            <a:spLocks noGrp="1"/>
          </p:cNvSpPr>
          <p:nvPr>
            <p:ph type="subTitle" idx="1"/>
          </p:nvPr>
        </p:nvSpPr>
        <p:spPr>
          <a:xfrm>
            <a:off x="1403648" y="4869160"/>
            <a:ext cx="6400800" cy="1512168"/>
          </a:xfrm>
        </p:spPr>
        <p:txBody>
          <a:bodyPr/>
          <a:lstStyle/>
          <a:p>
            <a:r>
              <a:rPr lang="en-GB" sz="2800" dirty="0" smtClean="0"/>
              <a:t>Professor </a:t>
            </a:r>
            <a:r>
              <a:rPr lang="en-GB" sz="2800" dirty="0" err="1" smtClean="0"/>
              <a:t>Krysia</a:t>
            </a:r>
            <a:r>
              <a:rPr lang="en-GB" sz="2800" dirty="0" smtClean="0"/>
              <a:t> </a:t>
            </a:r>
            <a:r>
              <a:rPr lang="en-GB" sz="2800" dirty="0" err="1" smtClean="0"/>
              <a:t>Dziedzic</a:t>
            </a:r>
            <a:endParaRPr lang="en-GB" sz="2800" dirty="0" smtClean="0"/>
          </a:p>
        </p:txBody>
      </p:sp>
      <p:sp>
        <p:nvSpPr>
          <p:cNvPr id="4" name="Rectangle 3"/>
          <p:cNvSpPr/>
          <p:nvPr/>
        </p:nvSpPr>
        <p:spPr>
          <a:xfrm>
            <a:off x="179512" y="5157192"/>
            <a:ext cx="1224136" cy="15841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260648"/>
            <a:ext cx="2520280" cy="1003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91072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3568" y="1700808"/>
            <a:ext cx="8640960" cy="3168352"/>
          </a:xfrm>
        </p:spPr>
        <p:txBody>
          <a:bodyPr/>
          <a:lstStyle/>
          <a:p>
            <a:r>
              <a:rPr lang="en-GB" sz="5400" dirty="0" smtClean="0">
                <a:solidFill>
                  <a:srgbClr val="C00000"/>
                </a:solidFill>
              </a:rPr>
              <a:t>Supporting self-management of OA</a:t>
            </a:r>
            <a:br>
              <a:rPr lang="en-GB" sz="5400" dirty="0" smtClean="0">
                <a:solidFill>
                  <a:srgbClr val="C00000"/>
                </a:solidFill>
              </a:rPr>
            </a:br>
            <a:r>
              <a:rPr lang="en-GB" sz="5400" dirty="0" smtClean="0">
                <a:solidFill>
                  <a:srgbClr val="C00000"/>
                </a:solidFill>
              </a:rPr>
              <a:t>Physiotherapist workshop</a:t>
            </a:r>
            <a:endParaRPr lang="en-GB" sz="5400" dirty="0">
              <a:solidFill>
                <a:srgbClr val="C00000"/>
              </a:solidFill>
            </a:endParaRPr>
          </a:p>
        </p:txBody>
      </p:sp>
      <p:sp>
        <p:nvSpPr>
          <p:cNvPr id="3" name="Subtitle 2"/>
          <p:cNvSpPr>
            <a:spLocks noGrp="1"/>
          </p:cNvSpPr>
          <p:nvPr>
            <p:ph type="subTitle" idx="1"/>
          </p:nvPr>
        </p:nvSpPr>
        <p:spPr>
          <a:xfrm>
            <a:off x="1403648" y="4869160"/>
            <a:ext cx="6400800" cy="1512168"/>
          </a:xfrm>
        </p:spPr>
        <p:txBody>
          <a:bodyPr/>
          <a:lstStyle/>
          <a:p>
            <a:r>
              <a:rPr lang="en-GB" sz="2800" dirty="0" smtClean="0"/>
              <a:t>Dr Jonathan </a:t>
            </a:r>
            <a:r>
              <a:rPr lang="en-GB" sz="2800" dirty="0" err="1" smtClean="0"/>
              <a:t>Quicke</a:t>
            </a:r>
            <a:endParaRPr lang="en-GB" sz="2800" dirty="0" smtClean="0"/>
          </a:p>
          <a:p>
            <a:r>
              <a:rPr lang="en-GB" sz="2800" dirty="0" smtClean="0"/>
              <a:t>Professor </a:t>
            </a:r>
            <a:r>
              <a:rPr lang="en-GB" sz="2800" dirty="0" err="1" smtClean="0"/>
              <a:t>Krysia</a:t>
            </a:r>
            <a:r>
              <a:rPr lang="en-GB" sz="2800" dirty="0" smtClean="0"/>
              <a:t> </a:t>
            </a:r>
            <a:r>
              <a:rPr lang="en-GB" sz="2800" dirty="0" err="1" smtClean="0"/>
              <a:t>Dziedzic</a:t>
            </a:r>
            <a:endParaRPr lang="en-GB" sz="2800" dirty="0" smtClean="0"/>
          </a:p>
          <a:p>
            <a:r>
              <a:rPr lang="en-GB" sz="2800" dirty="0" smtClean="0"/>
              <a:t>Dr Vincent cooper</a:t>
            </a:r>
            <a:endParaRPr lang="en-GB" sz="2800" dirty="0"/>
          </a:p>
        </p:txBody>
      </p:sp>
      <p:sp>
        <p:nvSpPr>
          <p:cNvPr id="4" name="Rectangle 3"/>
          <p:cNvSpPr/>
          <p:nvPr/>
        </p:nvSpPr>
        <p:spPr>
          <a:xfrm>
            <a:off x="179512" y="5157192"/>
            <a:ext cx="1224136" cy="15841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260648"/>
            <a:ext cx="2520280" cy="1003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07073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3"/>
          <p:cNvSpPr>
            <a:spLocks noGrp="1"/>
          </p:cNvSpPr>
          <p:nvPr>
            <p:ph type="title"/>
          </p:nvPr>
        </p:nvSpPr>
        <p:spPr>
          <a:xfrm>
            <a:off x="683568" y="764704"/>
            <a:ext cx="7886700" cy="1325563"/>
          </a:xfrm>
        </p:spPr>
        <p:txBody>
          <a:bodyPr/>
          <a:lstStyle/>
          <a:p>
            <a:pPr algn="ctr"/>
            <a:r>
              <a:rPr lang="en-GB" b="1" dirty="0" smtClean="0">
                <a:solidFill>
                  <a:schemeClr val="tx2"/>
                </a:solidFill>
                <a:latin typeface="Arial" charset="0"/>
                <a:cs typeface="Arial" charset="0"/>
              </a:rPr>
              <a:t>Focus on a person you know </a:t>
            </a:r>
            <a:br>
              <a:rPr lang="en-GB" b="1" dirty="0" smtClean="0">
                <a:solidFill>
                  <a:schemeClr val="tx2"/>
                </a:solidFill>
                <a:latin typeface="Arial" charset="0"/>
                <a:cs typeface="Arial" charset="0"/>
              </a:rPr>
            </a:br>
            <a:r>
              <a:rPr lang="en-GB" sz="2400" b="1" dirty="0" smtClean="0">
                <a:solidFill>
                  <a:srgbClr val="C00000"/>
                </a:solidFill>
                <a:latin typeface="Arial" charset="0"/>
                <a:cs typeface="Arial" charset="0"/>
              </a:rPr>
              <a:t>(Pairs discussion, 15 min)</a:t>
            </a:r>
          </a:p>
        </p:txBody>
      </p:sp>
      <p:sp>
        <p:nvSpPr>
          <p:cNvPr id="5" name="Content Placeholder 4"/>
          <p:cNvSpPr>
            <a:spLocks noGrp="1"/>
          </p:cNvSpPr>
          <p:nvPr>
            <p:ph idx="1"/>
          </p:nvPr>
        </p:nvSpPr>
        <p:spPr/>
        <p:txBody>
          <a:bodyPr rtlCol="0">
            <a:normAutofit/>
          </a:bodyPr>
          <a:lstStyle/>
          <a:p>
            <a:pPr fontAlgn="auto">
              <a:spcAft>
                <a:spcPts val="0"/>
              </a:spcAft>
              <a:buFont typeface="Arial" panose="020B0604020202020204" pitchFamily="34" charset="0"/>
              <a:buChar char="•"/>
              <a:defRPr/>
            </a:pPr>
            <a:r>
              <a:rPr lang="en-GB" sz="2400" dirty="0" smtClean="0">
                <a:cs typeface="Arial" panose="020B0604020202020204" pitchFamily="34" charset="0"/>
              </a:rPr>
              <a:t>Think of  someone you know with OA – patient, friend, relative</a:t>
            </a:r>
          </a:p>
          <a:p>
            <a:pPr marL="0" indent="0" fontAlgn="auto">
              <a:spcAft>
                <a:spcPts val="0"/>
              </a:spcAft>
              <a:buFont typeface="Arial" panose="020B0604020202020204" pitchFamily="34" charset="0"/>
              <a:buNone/>
              <a:defRPr/>
            </a:pPr>
            <a:endParaRPr lang="en-GB" sz="2400" dirty="0" smtClean="0">
              <a:cs typeface="Arial" panose="020B0604020202020204" pitchFamily="34" charset="0"/>
            </a:endParaRPr>
          </a:p>
          <a:p>
            <a:pPr fontAlgn="auto">
              <a:spcAft>
                <a:spcPts val="0"/>
              </a:spcAft>
              <a:buFont typeface="Arial" panose="020B0604020202020204" pitchFamily="34" charset="0"/>
              <a:buChar char="•"/>
              <a:defRPr/>
            </a:pPr>
            <a:r>
              <a:rPr lang="en-GB" sz="2400" dirty="0" smtClean="0">
                <a:cs typeface="Arial" panose="020B0604020202020204" pitchFamily="34" charset="0"/>
              </a:rPr>
              <a:t>Describe that person to your neighbour and hear his/her account of a person too:</a:t>
            </a:r>
          </a:p>
          <a:p>
            <a:pPr fontAlgn="auto">
              <a:spcAft>
                <a:spcPts val="0"/>
              </a:spcAft>
              <a:buFont typeface="Arial" panose="020B0604020202020204" pitchFamily="34" charset="0"/>
              <a:buChar char="•"/>
              <a:defRPr/>
            </a:pPr>
            <a:endParaRPr lang="en-GB" sz="2400" dirty="0" smtClean="0">
              <a:cs typeface="Arial" panose="020B0604020202020204" pitchFamily="34" charset="0"/>
            </a:endParaRPr>
          </a:p>
          <a:p>
            <a:pPr lvl="1" fontAlgn="auto">
              <a:spcAft>
                <a:spcPts val="0"/>
              </a:spcAft>
              <a:buFont typeface="Arial" panose="020B0604020202020204" pitchFamily="34" charset="0"/>
              <a:buChar char="•"/>
              <a:defRPr/>
            </a:pPr>
            <a:r>
              <a:rPr lang="en-GB" sz="2400" dirty="0" smtClean="0">
                <a:cs typeface="Arial" panose="020B0604020202020204" pitchFamily="34" charset="0"/>
              </a:rPr>
              <a:t>Their life and aspirations</a:t>
            </a:r>
          </a:p>
          <a:p>
            <a:pPr lvl="1" fontAlgn="auto">
              <a:spcAft>
                <a:spcPts val="0"/>
              </a:spcAft>
              <a:buFont typeface="Arial" panose="020B0604020202020204" pitchFamily="34" charset="0"/>
              <a:buChar char="•"/>
              <a:defRPr/>
            </a:pPr>
            <a:r>
              <a:rPr lang="en-GB" sz="2400" dirty="0" smtClean="0">
                <a:cs typeface="Arial" panose="020B0604020202020204" pitchFamily="34" charset="0"/>
              </a:rPr>
              <a:t>What you think OA means to them?</a:t>
            </a:r>
          </a:p>
          <a:p>
            <a:pPr lvl="1" fontAlgn="auto">
              <a:spcAft>
                <a:spcPts val="0"/>
              </a:spcAft>
              <a:buFont typeface="Arial" panose="020B0604020202020204" pitchFamily="34" charset="0"/>
              <a:buChar char="•"/>
              <a:defRPr/>
            </a:pPr>
            <a:r>
              <a:rPr lang="en-GB" sz="2400" dirty="0" smtClean="0">
                <a:cs typeface="Arial" panose="020B0604020202020204" pitchFamily="34" charset="0"/>
              </a:rPr>
              <a:t>What impact does it have on their life?</a:t>
            </a:r>
          </a:p>
          <a:p>
            <a:pPr lvl="1" fontAlgn="auto">
              <a:spcAft>
                <a:spcPts val="0"/>
              </a:spcAft>
              <a:buFont typeface="Arial" panose="020B0604020202020204" pitchFamily="34" charset="0"/>
              <a:buChar char="•"/>
              <a:defRPr/>
            </a:pPr>
            <a:r>
              <a:rPr lang="en-GB" sz="2400" dirty="0" smtClean="0">
                <a:cs typeface="Arial" panose="020B0604020202020204" pitchFamily="34" charset="0"/>
              </a:rPr>
              <a:t>What do you feel about it?</a:t>
            </a:r>
          </a:p>
          <a:p>
            <a:pPr marL="0" indent="0" fontAlgn="auto">
              <a:spcAft>
                <a:spcPts val="0"/>
              </a:spcAft>
              <a:buFont typeface="Arial" panose="020B0604020202020204" pitchFamily="34" charset="0"/>
              <a:buNone/>
              <a:defRPr/>
            </a:pPr>
            <a:endParaRPr lang="en-GB" sz="2400" dirty="0" smtClean="0"/>
          </a:p>
          <a:p>
            <a:pPr fontAlgn="auto">
              <a:spcAft>
                <a:spcPts val="0"/>
              </a:spcAft>
              <a:buFont typeface="Arial" panose="020B0604020202020204" pitchFamily="34" charset="0"/>
              <a:buChar char="•"/>
              <a:defRPr/>
            </a:pPr>
            <a:endParaRPr lang="en-GB" dirty="0"/>
          </a:p>
        </p:txBody>
      </p:sp>
    </p:spTree>
    <p:extLst>
      <p:ext uri="{BB962C8B-B14F-4D97-AF65-F5344CB8AC3E}">
        <p14:creationId xmlns:p14="http://schemas.microsoft.com/office/powerpoint/2010/main" val="40983678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908720"/>
            <a:ext cx="8229600" cy="1143000"/>
          </a:xfrm>
        </p:spPr>
        <p:txBody>
          <a:bodyPr/>
          <a:lstStyle/>
          <a:p>
            <a:r>
              <a:rPr lang="en-GB" b="1" dirty="0" smtClean="0">
                <a:solidFill>
                  <a:schemeClr val="accent1">
                    <a:lumMod val="75000"/>
                  </a:schemeClr>
                </a:solidFill>
              </a:rPr>
              <a:t>OA impact on the person </a:t>
            </a:r>
            <a:endParaRPr lang="en-GB" b="1" dirty="0">
              <a:solidFill>
                <a:schemeClr val="accent1">
                  <a:lumMod val="75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6350" y="3212976"/>
            <a:ext cx="151130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1930072"/>
            <a:ext cx="1994545" cy="1397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3632" y="3850587"/>
            <a:ext cx="1371600" cy="148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7"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5616" y="1930071"/>
            <a:ext cx="1885950" cy="1397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8"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9559" y="3800351"/>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9872" y="5305557"/>
            <a:ext cx="1798637"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flipH="1" flipV="1">
            <a:off x="3131840" y="2780928"/>
            <a:ext cx="68451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2976534" y="4016375"/>
            <a:ext cx="849351"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4102" idx="1"/>
          </p:cNvCxnSpPr>
          <p:nvPr/>
        </p:nvCxnSpPr>
        <p:spPr>
          <a:xfrm flipV="1">
            <a:off x="5327650" y="2628952"/>
            <a:ext cx="684510" cy="58402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098" idx="3"/>
          </p:cNvCxnSpPr>
          <p:nvPr/>
        </p:nvCxnSpPr>
        <p:spPr>
          <a:xfrm>
            <a:off x="5327650" y="3968626"/>
            <a:ext cx="772433"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4098" idx="2"/>
          </p:cNvCxnSpPr>
          <p:nvPr/>
        </p:nvCxnSpPr>
        <p:spPr>
          <a:xfrm>
            <a:off x="4572000" y="4724276"/>
            <a:ext cx="0" cy="58128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0012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algn="ctr"/>
            <a:r>
              <a:rPr lang="en-GB" sz="3200" b="1" dirty="0" smtClean="0">
                <a:solidFill>
                  <a:schemeClr val="tx2"/>
                </a:solidFill>
                <a:latin typeface="Arial" charset="0"/>
                <a:cs typeface="Arial" charset="0"/>
              </a:rPr>
              <a:t>How common is it? </a:t>
            </a:r>
            <a:r>
              <a:rPr lang="en-GB" sz="2000" b="1" dirty="0" smtClean="0">
                <a:solidFill>
                  <a:schemeClr val="tx2"/>
                </a:solidFill>
                <a:latin typeface="Arial" charset="0"/>
                <a:cs typeface="Arial" charset="0"/>
              </a:rPr>
              <a:t>- </a:t>
            </a:r>
            <a:r>
              <a:rPr lang="en-GB" sz="2000" dirty="0" smtClean="0">
                <a:solidFill>
                  <a:schemeClr val="tx2"/>
                </a:solidFill>
                <a:latin typeface="Arial" charset="0"/>
                <a:cs typeface="Arial" charset="0"/>
              </a:rPr>
              <a:t>chronic interfering knee, hand and hip pain</a:t>
            </a:r>
          </a:p>
        </p:txBody>
      </p:sp>
      <p:graphicFrame>
        <p:nvGraphicFramePr>
          <p:cNvPr id="46082" name="Content Placeholder 3"/>
          <p:cNvGraphicFramePr>
            <a:graphicFrameLocks noGrp="1"/>
          </p:cNvGraphicFramePr>
          <p:nvPr>
            <p:ph idx="1"/>
            <p:extLst>
              <p:ext uri="{D42A27DB-BD31-4B8C-83A1-F6EECF244321}">
                <p14:modId xmlns:p14="http://schemas.microsoft.com/office/powerpoint/2010/main" val="2669175996"/>
              </p:ext>
            </p:extLst>
          </p:nvPr>
        </p:nvGraphicFramePr>
        <p:xfrm>
          <a:off x="460550" y="1568304"/>
          <a:ext cx="8229600" cy="4525963"/>
        </p:xfrm>
        <a:graphic>
          <a:graphicData uri="http://schemas.openxmlformats.org/presentationml/2006/ole">
            <mc:AlternateContent xmlns:mc="http://schemas.openxmlformats.org/markup-compatibility/2006">
              <mc:Choice xmlns:v="urn:schemas-microsoft-com:vml" Requires="v">
                <p:oleObj spid="_x0000_s2088" r:id="rId4" imgW="10973751" imgH="4523624" progId="Excel.Chart.8">
                  <p:embed/>
                </p:oleObj>
              </mc:Choice>
              <mc:Fallback>
                <p:oleObj r:id="rId4" imgW="10973751" imgH="4523624"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550" y="1568304"/>
                        <a:ext cx="8229600" cy="4525963"/>
                      </a:xfrm>
                      <a:prstGeom prst="rect">
                        <a:avLst/>
                      </a:prstGeom>
                      <a:noFill/>
                      <a:ln>
                        <a:solidFill>
                          <a:schemeClr val="tx1"/>
                        </a:solidFill>
                      </a:ln>
                    </p:spPr>
                  </p:pic>
                </p:oleObj>
              </mc:Fallback>
            </mc:AlternateContent>
          </a:graphicData>
        </a:graphic>
      </p:graphicFrame>
      <p:sp>
        <p:nvSpPr>
          <p:cNvPr id="46083" name="TextBox 4"/>
          <p:cNvSpPr txBox="1">
            <a:spLocks noChangeArrowheads="1"/>
          </p:cNvSpPr>
          <p:nvPr/>
        </p:nvSpPr>
        <p:spPr bwMode="auto">
          <a:xfrm>
            <a:off x="177404" y="3441701"/>
            <a:ext cx="441146" cy="523220"/>
          </a:xfrm>
          <a:prstGeom prst="rect">
            <a:avLst/>
          </a:prstGeom>
          <a:noFill/>
          <a:ln w="9525">
            <a:noFill/>
            <a:miter lim="800000"/>
            <a:headEnd/>
            <a:tailEnd/>
          </a:ln>
        </p:spPr>
        <p:txBody>
          <a:bodyPr wrap="none">
            <a:spAutoFit/>
          </a:bodyPr>
          <a:lstStyle/>
          <a:p>
            <a:r>
              <a:rPr lang="en-GB" sz="2800">
                <a:latin typeface="Calibri" pitchFamily="34" charset="0"/>
              </a:rPr>
              <a:t>%</a:t>
            </a:r>
          </a:p>
        </p:txBody>
      </p:sp>
      <p:sp>
        <p:nvSpPr>
          <p:cNvPr id="46084" name="TextBox 5"/>
          <p:cNvSpPr txBox="1">
            <a:spLocks noChangeArrowheads="1"/>
          </p:cNvSpPr>
          <p:nvPr/>
        </p:nvSpPr>
        <p:spPr bwMode="auto">
          <a:xfrm>
            <a:off x="7239000" y="2687638"/>
            <a:ext cx="1905000" cy="2031325"/>
          </a:xfrm>
          <a:prstGeom prst="rect">
            <a:avLst/>
          </a:prstGeom>
          <a:solidFill>
            <a:schemeClr val="bg1"/>
          </a:solidFill>
          <a:ln w="9525">
            <a:solidFill>
              <a:schemeClr val="tx1"/>
            </a:solidFill>
            <a:miter lim="800000"/>
            <a:headEnd/>
            <a:tailEnd/>
          </a:ln>
        </p:spPr>
        <p:txBody>
          <a:bodyPr>
            <a:spAutoFit/>
          </a:bodyPr>
          <a:lstStyle/>
          <a:p>
            <a:r>
              <a:rPr lang="en-GB" dirty="0">
                <a:latin typeface="Calibri" pitchFamily="34" charset="0"/>
              </a:rPr>
              <a:t>Interfering joint pain lasting for more than three months in the past year in those aged 50 years or over</a:t>
            </a:r>
          </a:p>
        </p:txBody>
      </p:sp>
      <p:sp>
        <p:nvSpPr>
          <p:cNvPr id="2" name="TextBox 1"/>
          <p:cNvSpPr txBox="1"/>
          <p:nvPr/>
        </p:nvSpPr>
        <p:spPr>
          <a:xfrm>
            <a:off x="3708105" y="6358271"/>
            <a:ext cx="4848446" cy="523220"/>
          </a:xfrm>
          <a:prstGeom prst="rect">
            <a:avLst/>
          </a:prstGeom>
          <a:noFill/>
        </p:spPr>
        <p:txBody>
          <a:bodyPr wrap="square" rtlCol="0">
            <a:spAutoFit/>
          </a:bodyPr>
          <a:lstStyle/>
          <a:p>
            <a:pPr algn="r"/>
            <a:r>
              <a:rPr lang="en-GB" sz="1400" dirty="0" smtClean="0"/>
              <a:t>Thomas E. et al, 2004; </a:t>
            </a:r>
            <a:r>
              <a:rPr lang="en-GB" sz="1400" dirty="0" err="1" smtClean="0"/>
              <a:t>Dziedzic</a:t>
            </a:r>
            <a:r>
              <a:rPr lang="en-GB" sz="1400" dirty="0" smtClean="0"/>
              <a:t> K. et al, 2007; Thomas M. et al 2011</a:t>
            </a:r>
            <a:endParaRPr lang="en-GB" sz="1400" dirty="0"/>
          </a:p>
        </p:txBody>
      </p:sp>
      <p:sp>
        <p:nvSpPr>
          <p:cNvPr id="3" name="TextBox 2"/>
          <p:cNvSpPr txBox="1"/>
          <p:nvPr/>
        </p:nvSpPr>
        <p:spPr>
          <a:xfrm>
            <a:off x="446568" y="6173604"/>
            <a:ext cx="3381153" cy="646331"/>
          </a:xfrm>
          <a:prstGeom prst="rect">
            <a:avLst/>
          </a:prstGeom>
          <a:noFill/>
          <a:ln>
            <a:solidFill>
              <a:schemeClr val="tx1"/>
            </a:solidFill>
          </a:ln>
        </p:spPr>
        <p:txBody>
          <a:bodyPr wrap="square" rtlCol="0">
            <a:spAutoFit/>
          </a:bodyPr>
          <a:lstStyle/>
          <a:p>
            <a:pPr algn="ctr"/>
            <a:r>
              <a:rPr lang="en-GB" dirty="0" smtClean="0">
                <a:latin typeface="+mn-lt"/>
              </a:rPr>
              <a:t>16% FOOT (pain lasting 1m) aged 65 </a:t>
            </a:r>
            <a:r>
              <a:rPr lang="en-GB" dirty="0" err="1" smtClean="0">
                <a:latin typeface="+mn-lt"/>
              </a:rPr>
              <a:t>yrs</a:t>
            </a:r>
            <a:endParaRPr lang="en-US" dirty="0">
              <a:latin typeface="+mn-lt"/>
            </a:endParaRPr>
          </a:p>
        </p:txBody>
      </p:sp>
    </p:spTree>
    <p:extLst>
      <p:ext uri="{BB962C8B-B14F-4D97-AF65-F5344CB8AC3E}">
        <p14:creationId xmlns:p14="http://schemas.microsoft.com/office/powerpoint/2010/main" val="35742121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928203"/>
            <a:ext cx="9143999" cy="923330"/>
          </a:xfrm>
          <a:prstGeom prst="rect">
            <a:avLst/>
          </a:prstGeom>
        </p:spPr>
        <p:txBody>
          <a:bodyPr wrap="square">
            <a:spAutoFit/>
          </a:bodyPr>
          <a:lstStyle/>
          <a:p>
            <a:pPr algn="ctr"/>
            <a:r>
              <a:rPr lang="en-GB" sz="5400" b="1" dirty="0" smtClean="0">
                <a:solidFill>
                  <a:srgbClr val="002060"/>
                </a:solidFill>
                <a:latin typeface="Calibri" pitchFamily="34" charset="0"/>
              </a:rPr>
              <a:t>How does OA present?</a:t>
            </a:r>
            <a:endParaRPr lang="en-GB" sz="5400" b="1" dirty="0">
              <a:solidFill>
                <a:srgbClr val="002060"/>
              </a:solidFill>
              <a:latin typeface="Calibri" pitchFamily="34" charset="0"/>
            </a:endParaRPr>
          </a:p>
        </p:txBody>
      </p:sp>
    </p:spTree>
    <p:extLst>
      <p:ext uri="{BB962C8B-B14F-4D97-AF65-F5344CB8AC3E}">
        <p14:creationId xmlns:p14="http://schemas.microsoft.com/office/powerpoint/2010/main" val="31702685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827584" y="908720"/>
            <a:ext cx="7886700" cy="1325563"/>
          </a:xfrm>
        </p:spPr>
        <p:txBody>
          <a:bodyPr/>
          <a:lstStyle/>
          <a:p>
            <a:pPr algn="ctr"/>
            <a:r>
              <a:rPr lang="en-GB" b="1" dirty="0" smtClean="0">
                <a:solidFill>
                  <a:schemeClr val="tx2"/>
                </a:solidFill>
                <a:cs typeface="Arial" charset="0"/>
              </a:rPr>
              <a:t>Natural History of OA – what do you think?</a:t>
            </a:r>
            <a:r>
              <a:rPr lang="en-GB" sz="3600" dirty="0" smtClean="0">
                <a:solidFill>
                  <a:srgbClr val="006600"/>
                </a:solidFill>
                <a:cs typeface="Arial" charset="0"/>
              </a:rPr>
              <a:t/>
            </a:r>
            <a:br>
              <a:rPr lang="en-GB" sz="3600" dirty="0" smtClean="0">
                <a:solidFill>
                  <a:srgbClr val="006600"/>
                </a:solidFill>
                <a:cs typeface="Arial" charset="0"/>
              </a:rPr>
            </a:br>
            <a:r>
              <a:rPr lang="en-GB" sz="2400" dirty="0" smtClean="0">
                <a:solidFill>
                  <a:srgbClr val="C00000"/>
                </a:solidFill>
                <a:cs typeface="Arial" charset="0"/>
              </a:rPr>
              <a:t> </a:t>
            </a:r>
            <a:r>
              <a:rPr lang="en-GB" sz="2400" b="1" dirty="0" smtClean="0">
                <a:solidFill>
                  <a:srgbClr val="C00000"/>
                </a:solidFill>
                <a:cs typeface="Arial" charset="0"/>
              </a:rPr>
              <a:t>(Pairs discussion 10 min)</a:t>
            </a:r>
          </a:p>
        </p:txBody>
      </p:sp>
      <p:sp>
        <p:nvSpPr>
          <p:cNvPr id="3" name="Content Placeholder 2"/>
          <p:cNvSpPr>
            <a:spLocks noGrp="1"/>
          </p:cNvSpPr>
          <p:nvPr>
            <p:ph idx="1"/>
          </p:nvPr>
        </p:nvSpPr>
        <p:spPr/>
        <p:txBody>
          <a:bodyPr rtlCol="0">
            <a:normAutofit lnSpcReduction="10000"/>
          </a:bodyPr>
          <a:lstStyle/>
          <a:p>
            <a:pPr marL="0" indent="0" fontAlgn="auto">
              <a:spcAft>
                <a:spcPts val="0"/>
              </a:spcAft>
              <a:buNone/>
              <a:defRPr/>
            </a:pPr>
            <a:endParaRPr lang="en-GB" sz="2800" dirty="0">
              <a:latin typeface="Arial" panose="020B0604020202020204" pitchFamily="34" charset="0"/>
              <a:cs typeface="Arial" panose="020B0604020202020204" pitchFamily="34" charset="0"/>
            </a:endParaRPr>
          </a:p>
          <a:p>
            <a:pPr fontAlgn="auto">
              <a:spcAft>
                <a:spcPts val="0"/>
              </a:spcAft>
              <a:buFont typeface="Arial" panose="020B0604020202020204" pitchFamily="34" charset="0"/>
              <a:buChar char="•"/>
              <a:defRPr/>
            </a:pPr>
            <a:r>
              <a:rPr lang="en-GB" dirty="0" smtClean="0">
                <a:cs typeface="Arial" panose="020B0604020202020204" pitchFamily="34" charset="0"/>
              </a:rPr>
              <a:t>What is the cause of OA?</a:t>
            </a:r>
          </a:p>
          <a:p>
            <a:pPr fontAlgn="auto">
              <a:spcAft>
                <a:spcPts val="0"/>
              </a:spcAft>
              <a:buFont typeface="Arial" panose="020B0604020202020204" pitchFamily="34" charset="0"/>
              <a:buChar char="•"/>
              <a:defRPr/>
            </a:pPr>
            <a:r>
              <a:rPr lang="en-GB" dirty="0" smtClean="0">
                <a:cs typeface="Arial" panose="020B0604020202020204" pitchFamily="34" charset="0"/>
              </a:rPr>
              <a:t>Why does it affect people differently?</a:t>
            </a:r>
          </a:p>
          <a:p>
            <a:pPr fontAlgn="auto">
              <a:spcAft>
                <a:spcPts val="0"/>
              </a:spcAft>
              <a:buFont typeface="Arial" panose="020B0604020202020204" pitchFamily="34" charset="0"/>
              <a:buChar char="•"/>
              <a:defRPr/>
            </a:pPr>
            <a:r>
              <a:rPr lang="en-GB" dirty="0" smtClean="0">
                <a:cs typeface="Arial" panose="020B0604020202020204" pitchFamily="34" charset="0"/>
              </a:rPr>
              <a:t>How does it affect people?</a:t>
            </a:r>
          </a:p>
          <a:p>
            <a:pPr fontAlgn="auto">
              <a:spcAft>
                <a:spcPts val="0"/>
              </a:spcAft>
              <a:buFont typeface="Arial" panose="020B0604020202020204" pitchFamily="34" charset="0"/>
              <a:buChar char="•"/>
              <a:defRPr/>
            </a:pPr>
            <a:r>
              <a:rPr lang="en-GB" dirty="0" smtClean="0">
                <a:cs typeface="Arial" panose="020B0604020202020204" pitchFamily="34" charset="0"/>
              </a:rPr>
              <a:t>What can you say about the outlook for someone with OA?</a:t>
            </a:r>
          </a:p>
          <a:p>
            <a:pPr fontAlgn="auto">
              <a:spcAft>
                <a:spcPts val="0"/>
              </a:spcAft>
              <a:buFont typeface="Arial" panose="020B0604020202020204" pitchFamily="34" charset="0"/>
              <a:buChar char="•"/>
              <a:defRPr/>
            </a:pPr>
            <a:r>
              <a:rPr lang="en-GB" dirty="0" smtClean="0">
                <a:cs typeface="Arial" panose="020B0604020202020204" pitchFamily="34" charset="0"/>
              </a:rPr>
              <a:t>Does anything make a difference to the outcome?</a:t>
            </a:r>
            <a:endParaRPr lang="en-GB" dirty="0">
              <a:cs typeface="Arial" panose="020B0604020202020204" pitchFamily="34" charset="0"/>
            </a:endParaRPr>
          </a:p>
        </p:txBody>
      </p:sp>
    </p:spTree>
    <p:extLst>
      <p:ext uri="{BB962C8B-B14F-4D97-AF65-F5344CB8AC3E}">
        <p14:creationId xmlns:p14="http://schemas.microsoft.com/office/powerpoint/2010/main" val="38783632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3356992"/>
            <a:ext cx="8229600" cy="2016224"/>
          </a:xfrm>
        </p:spPr>
        <p:txBody>
          <a:bodyPr/>
          <a:lstStyle/>
          <a:p>
            <a:pPr marL="0" indent="0" algn="ctr">
              <a:buNone/>
            </a:pPr>
            <a:r>
              <a:rPr lang="en-GB" b="1" dirty="0" smtClean="0">
                <a:solidFill>
                  <a:schemeClr val="tx2"/>
                </a:solidFill>
              </a:rPr>
              <a:t>The risk factors contributing to OA onset are complex</a:t>
            </a:r>
          </a:p>
          <a:p>
            <a:pPr marL="0" indent="0">
              <a:buNone/>
            </a:pPr>
            <a:endParaRPr lang="en-GB" dirty="0" smtClean="0"/>
          </a:p>
          <a:p>
            <a:endParaRPr lang="en-GB" dirty="0" smtClean="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124744"/>
            <a:ext cx="1948259" cy="1784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908720"/>
            <a:ext cx="2088232" cy="1784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6" descr="data:image/jpeg;base64,/9j/4AAQSkZJRgABAQAAAQABAAD/2wCEAAkGBhQGEREIBxEQERARFBESERMPFQ8QFhQUFxUVFB8cExcYGycfGBkvHBIVHzssIycpLCwuFSAzNjAqNScrLCkBCQoKDgwOGg8PGSokHyQtNS81MjUyLywvMCsxKS8xMSwqKTEpNSopMistNiopLCwtMCosLDUyLC0sLC4vKikpNf/AABEIAMIBAwMBIgACEQEDEQH/xAAcAAEBAAIDAQEAAAAAAAAAAAAABwUGAwQIAgH/xABGEAACAQICAwkLCQcFAAAAAAAAAQIDBAURBxIhBiIxQWFxgZGhExQyNFFyc4KisbIVM0JUg7PCw9IWF0NSkpPxI2LB0eL/xAAbAQEAAwADAQAAAAAAAAAAAAAAAwQGAQUHAv/EADgRAQABAwEDBwgKAwAAAAAAAAABAgMRBAUhMQYSQVFhcaETMoGRscHR8RUiJDM0NYKy4fAUQlP/2gAMAwEAAhEDEQA/ALiAAAAAAAAAAAAAAAAAAAAAAAAAAAAAAAAAAAAAAAAAAAAAAAAAAAAAAAAAAAAAAADgvL2GHQdxeTjThHhlNpL/ACazU0n2UJainUkv5o05ZduT7Cf7u90cscuZ0033GjKUKcVwbHk5c7a6sjWizTZjG9t9Dybt1Wor1EzmeiN2PDi9C4VjVHG492w6pGpFcOWaa86L2rpR3Tz5geNVMBrQvbRtOL30eKceOMuT/JfrW5V5CFxR2xnGM480kmuxkVyjmOi2vsqdBXE0zmmeHX3S5QARulAAAAAAAAAAAAAAAAAAAAAAAAAAAAAAAAAAAAAHnnGLOVhXrW1bwoVJxefHte3qyfSdMsm7TcFHdI+/LOUadwkk9bPVqJcGtltT5dvk8mU/no8voS1Fbt8qnRy69b3l2m5Ew9O0O2NNftRNVcU1Y3xM439meLXEs+A9BYDauxtbe2q+FClSjLnUUn2mnbj9Grw6cb/GXGU4tShSjvlGS4HN8bXkWzlZQCG7XFW6GZ5QbStamabVqcxTvme3sAAQMuAAAAAAAAAAAAAAAAAAAAAAAAAAAAAAAAAADjuLiNrGVa4lGEIrOUpNJJcrNGxTS1RtpOnh1KdZL6cn3KL81ZNtc6RgtJ26SV7XeE0HlSo5a+X06mWe3kWeXPnyGjlm3aiYzLa7K2BartRe1O/O+I4bu3pUX98Mvqsf7sv0D98Mvqsf7r/QToEnkqep3X0HoP8An41fFRf3wy+qx/uy/Qdi00wRk0ry2lGPG6c1N/0tL3kyA8lT1OKtg6CYx5Pxn4vQeD45Rx2HfGHVFNfSXBKL8kk9qZ3zz7geN1MArRvLN5NeFHinHjjLk93CXjDMQjitGne2/g1IqSz4VnxPlTzXQV7lvmsbtfZU6GqJpnNE8Ozsl2gAROjAAAAAAAAAAAAAAAAAAAAAAAAAAAAAA4by6VlTnc1tkacZTlzRTb9xzGpaTcT7wspUYvfV5RprzfCl2Ry9Y5pjM4WdJYnUX6LUdM4SC7uXe1J3NXwqkpTlzybb95nbLcJXvbX5XjKjGlqTqb+U1LVhnm8lF/yvjMBQou5lGjSWcpyUYrytvJdrK3u7qrAMMVhRfhKlbx5ks32Qf9RcrqmMRD0baGrrsV2bFnGapx3UwkAAJXchndzm4+runjOpYzorubSkqkpxe1Np7IvZsfUYI3TRViPet5K0k9leDSX+6G/XYp9Z8VzMU5hR2jdu2tNXctedEZ+Pg1PELGWG1alncZa9OUoSy4M08tnJxlS0UYn31azspPbQns8yecl7SmaxpUwzvS8V3Fb2vBP14bx9ig+k4tGOJ943qoSe9rxlT5NZb9fC16x8VfXoy6rXfb9l+VjjiKvTHH3wsgAKbzoAAAAAAAAAAAAAAAAAAAAAAAAAAAAACTaWMT75uadjF7KMM3589vwqHWViUtROUtiW1s8+Y5iLxa4rXr/iTlJZ8Uc9i6kl0E9mMzlqOTWn5+pm7P8ArHjP8ZZnRzhvyjfU5SWcaKlWfq7I+1KL6DMaXMR7rWo2EXspwc5edN5LPoh7Rk9EeG9yo1sQmttSapx82CzeXTL2TQ91eI/Kt5cXSeac3GPmx3i7Ip9JJH1rnc7u39p2tVV0W6cemfnPqYkAE7Sh3MHv3hdejex/hzhJ5caT2rqzXSdMHD5rpiumaZ4SrulHD1fWcb2nk3RnGWa27ye9eXS4PoJTZXbsalO6peFTnGceeLT/AOCx7mprdNhcbeq9sqUreXHk4pwT58lGRGKtN0ZOnUWUotpryNPJkNrhNMs5sGcW7ukr40VTHon+cvRVrcK8hC4pbYzjGcXySSa7GcpqmjTE/lCxhSk99QlKk+bwo9kkvVNrKtUYnDCaqxNi9XanonAADhXAAAAAAAAAAAAAAAAAAAAAAAAAABi91Cm7O5Vqm59xqZJcPgvPLlyzIFGLm1GKbb2JLbnzHpEx1Lc7bUanflK3oqrnnrqEU0/KvI+Ult3ObDQbJ2vToKK6aqM53/NilH9kMKye9nSoPP0s/wD3MiZV9LWI9wt6VlF7as9Z+bBfqlHqJQT2Y3Z62l5PW5mxVfq411TP99OQAEzRgAApeiHEs1cYdJ8DjViufeS90Os1nSFhTwy+qySyhW/1YPy63he1rdaPjcBiXybf0JN5RqN0pevsXtavUWXEcJpYvFUsQpQqRW1a6zyfI+FdBWqnmV5Y3Wan6M2lN6YzTXTv/vo8U/0Pqad08n3PKlt4tffcHQ/cUs4LKxp4dBULOEacFwRglFdnGc5BXVzpyzG0dXGr1FV6Ixn3RgAB8qAAAAAAAAAAAAAAAAAAAAAAAAAAAAB+SeW0COaT8R79vXQi97QhGHrPfv4kvVNRNkxHctfYjVq3dS1q51Jzm9i+k2/LynTrbj7u3jKtWtqsYxTlJtLJJLNt7fIi9TMRERl6ro7unsWKLUXKd0RHGOPr62HAMthm5S5xmHfOH0XOGbjrKVNbVzyT4z7mYjiv3LtFqOdcqiI7ZwxIPqpTdJunNZOLaa8jWw7mG4JXxjWeHUp1NTLW1MtmeeWfU+oZc1V00U86qYiOt06dR0mqlN5Si001xNbT0Nhl6sSo0ryHBUhCfNrJPLtyIl+xN79Vq9S/7Klo/oVrOzjaYlTlTnSlOMVPjg3rJ9cmugr3sTGYZHlJNm9ZororiZpnomOE/KGygArMQAAAAAAAAAAAAAAAAAAAAAAAAAAAAAAAAGO3ReKXXoK/3cjImO3ReKXXoK/3cjmOKax97T3x7Xn4sOivxH7Wp+EjxYdFfiP2tT8Jbvea3/KT8H+qPek+JfPVfSVPiZQdDvBd89D80n2JfPVfSVPiZQdDvBd89D80XPMS7a/Lau6n90KQACm81AAAAAAAAAAAAAAAAAAAAAAAAAAAAAAAAAAAMdui8UuvQV/u5GRMdui8UuvQV/u5HMcU1j72nvj2vPxYdFfiP2tT8JHiw6K/Eftan4S3e81v+Un4P9Ue9J8S+eq+kqfEyg6HeC756H5pPsS+eq+kqfEyg6HeC756H5oueYl21+W1d1P7oUgAFN5qAAAAAAAAAAAAAAAAAAAAAAAAAAAAAAAAAAAY7dF4pdegr/dyMidPGLZ3lvXt6XhVKVWEeeUGl2s5jilszEXKZnrj2vPJYdFfiP2tT8JIKlN0W6dROMotpprJprZk1xMs+jexlY2MO7pxc5TqJPY9V5JdaWfSWr3mt/ykqj/DiM8ao9ko/iXz1X0lT4mUHQ7wXfPQ/NNFx+ylh9zXt7hNSVSfDxpttNcjTT6Sg6IbKVKlcXU01CpKnGDfHqKeeXJv0uhnNyfqJNtV0zs2ZiePNx64UEAFN5uAAAAAAAAAAAAAAAAAAAAAAAAAAAAAAAAAAAAAOpWwmjcT74r0aMqi4JyhCUv6msztgB9TVVViJng613hlK/yd5SpVGuDukITy5s1sOeEFTShBJJbElsSXIj6AJqqmMTO4AAfIAAAAAAAAAAAAAAAAAAAAAAAAAAAAAAAAAAAAAAAAAAAAAAAAAAAAAAAAAAAAAAAD/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8955" y="4797152"/>
            <a:ext cx="2448272"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0232" y="4365104"/>
            <a:ext cx="2125588" cy="1796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3254" y="4509120"/>
            <a:ext cx="2600325"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2"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6216" y="1412776"/>
            <a:ext cx="2124075" cy="1704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18138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p:cNvPicPr>
            <a:picLocks noChangeAspect="1" noChangeArrowheads="1"/>
          </p:cNvPicPr>
          <p:nvPr/>
        </p:nvPicPr>
        <p:blipFill>
          <a:blip r:embed="rId3"/>
          <a:srcRect/>
          <a:stretch>
            <a:fillRect/>
          </a:stretch>
        </p:blipFill>
        <p:spPr bwMode="auto">
          <a:xfrm>
            <a:off x="2070497" y="2216334"/>
            <a:ext cx="5003006" cy="3771900"/>
          </a:xfrm>
          <a:prstGeom prst="rect">
            <a:avLst/>
          </a:prstGeom>
          <a:noFill/>
          <a:ln w="9525">
            <a:noFill/>
            <a:miter lim="800000"/>
            <a:headEnd/>
            <a:tailEnd/>
          </a:ln>
        </p:spPr>
      </p:pic>
      <p:sp>
        <p:nvSpPr>
          <p:cNvPr id="40962" name="Text Box 48"/>
          <p:cNvSpPr txBox="1">
            <a:spLocks noChangeArrowheads="1"/>
          </p:cNvSpPr>
          <p:nvPr/>
        </p:nvSpPr>
        <p:spPr bwMode="auto">
          <a:xfrm>
            <a:off x="251222" y="5640388"/>
            <a:ext cx="2009775" cy="336550"/>
          </a:xfrm>
          <a:prstGeom prst="rect">
            <a:avLst/>
          </a:prstGeom>
          <a:noFill/>
          <a:ln w="9525">
            <a:noFill/>
            <a:miter lim="800000"/>
            <a:headEnd/>
            <a:tailEnd/>
          </a:ln>
        </p:spPr>
        <p:txBody>
          <a:bodyPr>
            <a:spAutoFit/>
          </a:bodyPr>
          <a:lstStyle/>
          <a:p>
            <a:pPr>
              <a:spcBef>
                <a:spcPct val="50000"/>
              </a:spcBef>
            </a:pPr>
            <a:r>
              <a:rPr lang="en-US" sz="1600" i="1">
                <a:solidFill>
                  <a:schemeClr val="bg1"/>
                </a:solidFill>
                <a:latin typeface="Calibri" pitchFamily="34" charset="0"/>
                <a:cs typeface="Arial" charset="0"/>
              </a:rPr>
              <a:t>© </a:t>
            </a:r>
            <a:r>
              <a:rPr lang="en-GB" sz="1600" i="1">
                <a:solidFill>
                  <a:schemeClr val="bg1"/>
                </a:solidFill>
                <a:latin typeface="Calibri" pitchFamily="34" charset="0"/>
              </a:rPr>
              <a:t>Floris Lafeber</a:t>
            </a:r>
          </a:p>
        </p:txBody>
      </p:sp>
      <p:sp>
        <p:nvSpPr>
          <p:cNvPr id="40963" name="Title 3"/>
          <p:cNvSpPr>
            <a:spLocks noGrp="1"/>
          </p:cNvSpPr>
          <p:nvPr>
            <p:ph type="title"/>
          </p:nvPr>
        </p:nvSpPr>
        <p:spPr>
          <a:xfrm>
            <a:off x="539552" y="692696"/>
            <a:ext cx="8036719" cy="1143000"/>
          </a:xfrm>
        </p:spPr>
        <p:txBody>
          <a:bodyPr/>
          <a:lstStyle/>
          <a:p>
            <a:pPr algn="ctr"/>
            <a:r>
              <a:rPr lang="en-GB" b="1" dirty="0" smtClean="0">
                <a:solidFill>
                  <a:schemeClr val="tx2"/>
                </a:solidFill>
                <a:cs typeface="Arial" charset="0"/>
              </a:rPr>
              <a:t>The Underlying Problem – Complex</a:t>
            </a:r>
          </a:p>
        </p:txBody>
      </p:sp>
    </p:spTree>
    <p:extLst>
      <p:ext uri="{BB962C8B-B14F-4D97-AF65-F5344CB8AC3E}">
        <p14:creationId xmlns:p14="http://schemas.microsoft.com/office/powerpoint/2010/main" val="3377085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p:cNvPicPr>
            <a:picLocks noChangeAspect="1" noChangeArrowheads="1"/>
          </p:cNvPicPr>
          <p:nvPr/>
        </p:nvPicPr>
        <p:blipFill>
          <a:blip r:embed="rId3"/>
          <a:srcRect/>
          <a:stretch>
            <a:fillRect/>
          </a:stretch>
        </p:blipFill>
        <p:spPr bwMode="auto">
          <a:xfrm>
            <a:off x="251223" y="2205038"/>
            <a:ext cx="5003006" cy="3771900"/>
          </a:xfrm>
          <a:prstGeom prst="rect">
            <a:avLst/>
          </a:prstGeom>
          <a:noFill/>
          <a:ln w="9525">
            <a:noFill/>
            <a:miter lim="800000"/>
            <a:headEnd/>
            <a:tailEnd/>
          </a:ln>
        </p:spPr>
      </p:pic>
      <p:sp>
        <p:nvSpPr>
          <p:cNvPr id="40962" name="Text Box 48"/>
          <p:cNvSpPr txBox="1">
            <a:spLocks noChangeArrowheads="1"/>
          </p:cNvSpPr>
          <p:nvPr/>
        </p:nvSpPr>
        <p:spPr bwMode="auto">
          <a:xfrm>
            <a:off x="251222" y="5640388"/>
            <a:ext cx="2009775" cy="336550"/>
          </a:xfrm>
          <a:prstGeom prst="rect">
            <a:avLst/>
          </a:prstGeom>
          <a:noFill/>
          <a:ln w="9525">
            <a:noFill/>
            <a:miter lim="800000"/>
            <a:headEnd/>
            <a:tailEnd/>
          </a:ln>
        </p:spPr>
        <p:txBody>
          <a:bodyPr>
            <a:spAutoFit/>
          </a:bodyPr>
          <a:lstStyle/>
          <a:p>
            <a:pPr>
              <a:spcBef>
                <a:spcPct val="50000"/>
              </a:spcBef>
            </a:pPr>
            <a:r>
              <a:rPr lang="en-US" sz="1600" i="1">
                <a:solidFill>
                  <a:schemeClr val="bg1"/>
                </a:solidFill>
                <a:latin typeface="Calibri" pitchFamily="34" charset="0"/>
                <a:cs typeface="Arial" charset="0"/>
              </a:rPr>
              <a:t>© </a:t>
            </a:r>
            <a:r>
              <a:rPr lang="en-GB" sz="1600" i="1">
                <a:solidFill>
                  <a:schemeClr val="bg1"/>
                </a:solidFill>
                <a:latin typeface="Calibri" pitchFamily="34" charset="0"/>
              </a:rPr>
              <a:t>Floris Lafeber</a:t>
            </a:r>
          </a:p>
        </p:txBody>
      </p:sp>
      <p:sp>
        <p:nvSpPr>
          <p:cNvPr id="40963" name="Title 3"/>
          <p:cNvSpPr>
            <a:spLocks noGrp="1"/>
          </p:cNvSpPr>
          <p:nvPr>
            <p:ph type="title"/>
          </p:nvPr>
        </p:nvSpPr>
        <p:spPr>
          <a:xfrm>
            <a:off x="539552" y="692696"/>
            <a:ext cx="8036719" cy="1143000"/>
          </a:xfrm>
        </p:spPr>
        <p:txBody>
          <a:bodyPr/>
          <a:lstStyle/>
          <a:p>
            <a:pPr algn="ctr"/>
            <a:r>
              <a:rPr lang="en-GB" b="1" dirty="0" smtClean="0">
                <a:solidFill>
                  <a:schemeClr val="tx2"/>
                </a:solidFill>
                <a:cs typeface="Arial" charset="0"/>
              </a:rPr>
              <a:t>The Underlying Problem – </a:t>
            </a:r>
            <a:r>
              <a:rPr lang="en-GB" b="1" dirty="0" smtClean="0">
                <a:solidFill>
                  <a:srgbClr val="C00000"/>
                </a:solidFill>
                <a:cs typeface="Arial" charset="0"/>
              </a:rPr>
              <a:t>Modifiable</a:t>
            </a:r>
            <a:r>
              <a:rPr lang="en-GB" b="1" dirty="0" smtClean="0">
                <a:solidFill>
                  <a:schemeClr val="tx2"/>
                </a:solidFill>
                <a:cs typeface="Arial" charset="0"/>
              </a:rPr>
              <a:t> </a:t>
            </a:r>
          </a:p>
        </p:txBody>
      </p:sp>
      <p:sp>
        <p:nvSpPr>
          <p:cNvPr id="2" name="TextBox 1"/>
          <p:cNvSpPr txBox="1"/>
          <p:nvPr/>
        </p:nvSpPr>
        <p:spPr>
          <a:xfrm>
            <a:off x="5580460" y="2205039"/>
            <a:ext cx="3563540" cy="3185487"/>
          </a:xfrm>
          <a:prstGeom prst="rect">
            <a:avLst/>
          </a:prstGeom>
          <a:noFill/>
        </p:spPr>
        <p:txBody>
          <a:bodyPr>
            <a:spAutoFit/>
          </a:bodyPr>
          <a:lstStyle/>
          <a:p>
            <a:pPr marL="342900" indent="-342900" fontAlgn="auto">
              <a:spcBef>
                <a:spcPts val="0"/>
              </a:spcBef>
              <a:spcAft>
                <a:spcPts val="0"/>
              </a:spcAft>
              <a:buFont typeface="Arial" pitchFamily="34" charset="0"/>
              <a:buChar char="•"/>
              <a:defRPr/>
            </a:pPr>
            <a:r>
              <a:rPr lang="en-GB" sz="2400" dirty="0">
                <a:latin typeface="+mn-lt"/>
              </a:rPr>
              <a:t>Remove / reduce stressors</a:t>
            </a:r>
          </a:p>
          <a:p>
            <a:pPr marL="342900" indent="-342900" fontAlgn="auto">
              <a:spcBef>
                <a:spcPts val="0"/>
              </a:spcBef>
              <a:spcAft>
                <a:spcPts val="0"/>
              </a:spcAft>
              <a:buFont typeface="Arial" pitchFamily="34" charset="0"/>
              <a:buChar char="•"/>
              <a:defRPr/>
            </a:pPr>
            <a:r>
              <a:rPr lang="en-GB" sz="2400" dirty="0">
                <a:latin typeface="+mn-lt"/>
              </a:rPr>
              <a:t>Rx inflammation / muscle weakness / joint laxity / malalignment</a:t>
            </a:r>
          </a:p>
          <a:p>
            <a:pPr marL="342900" indent="-342900" fontAlgn="auto">
              <a:spcBef>
                <a:spcPts val="0"/>
              </a:spcBef>
              <a:spcAft>
                <a:spcPts val="0"/>
              </a:spcAft>
              <a:buFont typeface="Arial" pitchFamily="34" charset="0"/>
              <a:buChar char="•"/>
              <a:defRPr/>
            </a:pPr>
            <a:r>
              <a:rPr lang="en-GB" sz="2400" dirty="0">
                <a:latin typeface="+mn-lt"/>
              </a:rPr>
              <a:t>Address psycho-social issues</a:t>
            </a:r>
          </a:p>
          <a:p>
            <a:pPr fontAlgn="auto">
              <a:spcBef>
                <a:spcPts val="0"/>
              </a:spcBef>
              <a:spcAft>
                <a:spcPts val="0"/>
              </a:spcAft>
              <a:defRPr/>
            </a:pPr>
            <a:endParaRPr lang="en-GB" sz="900" dirty="0">
              <a:latin typeface="+mn-lt"/>
            </a:endParaRPr>
          </a:p>
          <a:p>
            <a:pPr fontAlgn="auto">
              <a:spcBef>
                <a:spcPts val="0"/>
              </a:spcBef>
              <a:spcAft>
                <a:spcPts val="0"/>
              </a:spcAft>
              <a:defRPr/>
            </a:pPr>
            <a:r>
              <a:rPr lang="en-GB" sz="2400" dirty="0">
                <a:latin typeface="+mn-lt"/>
              </a:rPr>
              <a:t>Joint capable of repair </a:t>
            </a:r>
          </a:p>
        </p:txBody>
      </p:sp>
    </p:spTree>
    <p:extLst>
      <p:ext uri="{BB962C8B-B14F-4D97-AF65-F5344CB8AC3E}">
        <p14:creationId xmlns:p14="http://schemas.microsoft.com/office/powerpoint/2010/main" val="17125147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smtClean="0">
                <a:solidFill>
                  <a:schemeClr val="tx2"/>
                </a:solidFill>
              </a:rPr>
              <a:t>OA natural history </a:t>
            </a:r>
            <a:endParaRPr lang="en-GB" sz="4000" b="1" dirty="0">
              <a:solidFill>
                <a:schemeClr val="tx2"/>
              </a:solidFill>
            </a:endParaRPr>
          </a:p>
        </p:txBody>
      </p:sp>
      <p:sp>
        <p:nvSpPr>
          <p:cNvPr id="4" name="Content Placeholder 3"/>
          <p:cNvSpPr>
            <a:spLocks noGrp="1"/>
          </p:cNvSpPr>
          <p:nvPr>
            <p:ph idx="1"/>
          </p:nvPr>
        </p:nvSpPr>
        <p:spPr>
          <a:xfrm>
            <a:off x="457200" y="2209793"/>
            <a:ext cx="8686800" cy="4387560"/>
          </a:xfrm>
        </p:spPr>
        <p:txBody>
          <a:bodyPr>
            <a:normAutofit/>
          </a:bodyPr>
          <a:lstStyle/>
          <a:p>
            <a:pPr marL="514350" indent="-514350">
              <a:lnSpc>
                <a:spcPct val="150000"/>
              </a:lnSpc>
              <a:buSzPct val="109000"/>
              <a:buFont typeface="+mj-lt"/>
              <a:buAutoNum type="arabicPeriod"/>
            </a:pPr>
            <a:endParaRPr lang="en-GB" sz="800" dirty="0" smtClean="0"/>
          </a:p>
          <a:p>
            <a:r>
              <a:rPr lang="en-GB" dirty="0" smtClean="0"/>
              <a:t>Not progressive for everyone (but flares common)</a:t>
            </a:r>
            <a:endParaRPr lang="en-GB" dirty="0"/>
          </a:p>
          <a:p>
            <a:pPr>
              <a:buSzPct val="109000"/>
            </a:pPr>
            <a:r>
              <a:rPr lang="en-GB" dirty="0"/>
              <a:t>Level of pain </a:t>
            </a:r>
            <a:r>
              <a:rPr lang="en-GB" dirty="0" smtClean="0"/>
              <a:t>and disability can </a:t>
            </a:r>
            <a:r>
              <a:rPr lang="en-GB" dirty="0"/>
              <a:t>be significant for </a:t>
            </a:r>
            <a:r>
              <a:rPr lang="en-GB" dirty="0" smtClean="0"/>
              <a:t>some</a:t>
            </a:r>
            <a:endParaRPr lang="en-GB" dirty="0"/>
          </a:p>
          <a:p>
            <a:r>
              <a:rPr lang="en-GB" dirty="0" smtClean="0"/>
              <a:t>Joint </a:t>
            </a:r>
            <a:r>
              <a:rPr lang="en-GB" dirty="0"/>
              <a:t>replacement is not the eventual outcome for most </a:t>
            </a:r>
            <a:r>
              <a:rPr lang="en-GB" dirty="0" smtClean="0"/>
              <a:t>patients</a:t>
            </a:r>
          </a:p>
          <a:p>
            <a:pPr marL="0" indent="0">
              <a:buNone/>
            </a:pPr>
            <a:endParaRPr lang="en-GB" sz="800" dirty="0"/>
          </a:p>
          <a:p>
            <a:pPr marL="0" indent="0">
              <a:lnSpc>
                <a:spcPct val="150000"/>
              </a:lnSpc>
              <a:buSzPct val="109000"/>
              <a:buNone/>
            </a:pPr>
            <a:endParaRPr lang="en-GB" dirty="0" smtClean="0"/>
          </a:p>
          <a:p>
            <a:pPr>
              <a:buNone/>
            </a:pPr>
            <a:endParaRPr lang="en-GB" dirty="0" smtClean="0"/>
          </a:p>
        </p:txBody>
      </p:sp>
    </p:spTree>
    <p:extLst>
      <p:ext uri="{BB962C8B-B14F-4D97-AF65-F5344CB8AC3E}">
        <p14:creationId xmlns:p14="http://schemas.microsoft.com/office/powerpoint/2010/main" val="7324928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1880" y="2420887"/>
            <a:ext cx="5194920" cy="4176465"/>
          </a:xfrm>
        </p:spPr>
        <p:txBody>
          <a:bodyPr/>
          <a:lstStyle/>
          <a:p>
            <a:r>
              <a:rPr lang="en-GB" sz="2400" dirty="0"/>
              <a:t>To </a:t>
            </a:r>
            <a:r>
              <a:rPr lang="en-GB" sz="2400" b="1" dirty="0"/>
              <a:t>determine the effect </a:t>
            </a:r>
            <a:r>
              <a:rPr lang="en-GB" sz="2400" dirty="0"/>
              <a:t>of a </a:t>
            </a:r>
            <a:r>
              <a:rPr lang="en-GB" sz="2400" b="1" dirty="0"/>
              <a:t>model OA consultation</a:t>
            </a:r>
            <a:r>
              <a:rPr lang="en-GB" sz="2400" dirty="0"/>
              <a:t>, informed by NICE OA recommendations, to </a:t>
            </a:r>
            <a:r>
              <a:rPr lang="en-GB" sz="2400" b="1" dirty="0"/>
              <a:t>support self-management </a:t>
            </a:r>
            <a:r>
              <a:rPr lang="en-GB" sz="2400" dirty="0"/>
              <a:t>in adults aged 45 years and over with peripheral </a:t>
            </a:r>
            <a:r>
              <a:rPr lang="en-GB" sz="2400" b="1" dirty="0"/>
              <a:t>joint </a:t>
            </a:r>
            <a:r>
              <a:rPr lang="en-GB" sz="2400" b="1" dirty="0" smtClean="0"/>
              <a:t>pain</a:t>
            </a:r>
          </a:p>
          <a:p>
            <a:endParaRPr lang="en-GB" sz="2400" dirty="0"/>
          </a:p>
          <a:p>
            <a:r>
              <a:rPr lang="en-GB" sz="2400" dirty="0" smtClean="0"/>
              <a:t>Uptake of </a:t>
            </a:r>
            <a:r>
              <a:rPr lang="en-GB" sz="2400" dirty="0" smtClean="0">
                <a:solidFill>
                  <a:srgbClr val="C00000"/>
                </a:solidFill>
              </a:rPr>
              <a:t>core</a:t>
            </a:r>
            <a:r>
              <a:rPr lang="en-GB" sz="2400" dirty="0" smtClean="0"/>
              <a:t> NICE recommendations</a:t>
            </a:r>
          </a:p>
        </p:txBody>
      </p:sp>
      <p:pic>
        <p:nvPicPr>
          <p:cNvPr id="6" name="Picture 2" descr="C:\Users\Robyn\Pictures\MOSAICS Droitwich\20140422\P107005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636912"/>
            <a:ext cx="2952328" cy="252028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bwMode="auto">
          <a:xfrm>
            <a:off x="395536" y="692696"/>
            <a:ext cx="7772400" cy="1470025"/>
          </a:xfrm>
          <a:prstGeom prst="rect">
            <a:avLst/>
          </a:prstGeom>
          <a:noFill/>
          <a:ln w="9525">
            <a:noFill/>
            <a:miter lim="800000"/>
            <a:headEnd/>
            <a:tailEnd/>
          </a:ln>
        </p:spPr>
        <p:txBody>
          <a:bodyPr vert="horz" wrap="square" lIns="89508" tIns="44754" rIns="89508" bIns="44754" numCol="1" anchor="ctr" anchorCtr="0" compatLnSpc="1">
            <a:prstTxWarp prst="textNoShape">
              <a:avLst/>
            </a:prstTxWarp>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solidFill>
                  <a:srgbClr val="002060"/>
                </a:solidFill>
              </a:rPr>
              <a:t>Implementing osteoarthritis guidelines in UK primary care: </a:t>
            </a:r>
            <a:r>
              <a:rPr lang="en-GB" sz="3600" dirty="0" smtClean="0">
                <a:solidFill>
                  <a:srgbClr val="002060"/>
                </a:solidFill>
              </a:rPr>
              <a:t>MOSAICS cluster randomised controlled trial</a:t>
            </a:r>
            <a:endParaRPr lang="en-GB" sz="3600" dirty="0">
              <a:solidFill>
                <a:srgbClr val="002060"/>
              </a:solidFill>
            </a:endParaRPr>
          </a:p>
        </p:txBody>
      </p:sp>
    </p:spTree>
    <p:extLst>
      <p:ext uri="{BB962C8B-B14F-4D97-AF65-F5344CB8AC3E}">
        <p14:creationId xmlns:p14="http://schemas.microsoft.com/office/powerpoint/2010/main" val="9686733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23254" y="2271406"/>
            <a:ext cx="8497491" cy="4433865"/>
            <a:chOff x="395288" y="1557339"/>
            <a:chExt cx="8497491" cy="4433865"/>
          </a:xfrm>
        </p:grpSpPr>
        <p:grpSp>
          <p:nvGrpSpPr>
            <p:cNvPr id="52225" name="Group 5"/>
            <p:cNvGrpSpPr>
              <a:grpSpLocks/>
            </p:cNvGrpSpPr>
            <p:nvPr/>
          </p:nvGrpSpPr>
          <p:grpSpPr bwMode="auto">
            <a:xfrm>
              <a:off x="395288" y="2565401"/>
              <a:ext cx="8497491" cy="3425803"/>
              <a:chOff x="323528" y="3171746"/>
              <a:chExt cx="8424936" cy="3425584"/>
            </a:xfrm>
          </p:grpSpPr>
          <p:pic>
            <p:nvPicPr>
              <p:cNvPr id="52233" name="Picture 7"/>
              <p:cNvPicPr>
                <a:picLocks noChangeAspect="1" noChangeArrowheads="1"/>
              </p:cNvPicPr>
              <p:nvPr/>
            </p:nvPicPr>
            <p:blipFill>
              <a:blip r:embed="rId3"/>
              <a:srcRect/>
              <a:stretch>
                <a:fillRect/>
              </a:stretch>
            </p:blipFill>
            <p:spPr bwMode="auto">
              <a:xfrm>
                <a:off x="323528" y="3171746"/>
                <a:ext cx="8424936" cy="3168352"/>
              </a:xfrm>
              <a:prstGeom prst="rect">
                <a:avLst/>
              </a:prstGeom>
              <a:noFill/>
              <a:ln w="9525">
                <a:noFill/>
                <a:miter lim="800000"/>
                <a:headEnd/>
                <a:tailEnd/>
              </a:ln>
            </p:spPr>
          </p:pic>
          <p:sp>
            <p:nvSpPr>
              <p:cNvPr id="52234" name="TextBox 4"/>
              <p:cNvSpPr txBox="1">
                <a:spLocks noChangeArrowheads="1"/>
              </p:cNvSpPr>
              <p:nvPr/>
            </p:nvSpPr>
            <p:spPr bwMode="auto">
              <a:xfrm>
                <a:off x="3419872" y="6258798"/>
                <a:ext cx="2592873" cy="338532"/>
              </a:xfrm>
              <a:prstGeom prst="rect">
                <a:avLst/>
              </a:prstGeom>
              <a:noFill/>
              <a:ln w="9525">
                <a:noFill/>
                <a:miter lim="800000"/>
                <a:headEnd/>
                <a:tailEnd/>
              </a:ln>
            </p:spPr>
            <p:txBody>
              <a:bodyPr wrap="none">
                <a:spAutoFit/>
              </a:bodyPr>
              <a:lstStyle/>
              <a:p>
                <a:r>
                  <a:rPr lang="en-GB" sz="1600">
                    <a:latin typeface="Calibri" pitchFamily="34" charset="0"/>
                  </a:rPr>
                  <a:t>Time (in years) since baseline</a:t>
                </a:r>
              </a:p>
            </p:txBody>
          </p:sp>
          <p:sp>
            <p:nvSpPr>
              <p:cNvPr id="52235" name="TextBox 11"/>
              <p:cNvSpPr txBox="1">
                <a:spLocks noChangeArrowheads="1"/>
              </p:cNvSpPr>
              <p:nvPr/>
            </p:nvSpPr>
            <p:spPr bwMode="auto">
              <a:xfrm rot="16200000">
                <a:off x="-419020" y="4562586"/>
                <a:ext cx="1854428" cy="335663"/>
              </a:xfrm>
              <a:prstGeom prst="rect">
                <a:avLst/>
              </a:prstGeom>
              <a:noFill/>
              <a:ln w="9525">
                <a:noFill/>
                <a:miter lim="800000"/>
                <a:headEnd/>
                <a:tailEnd/>
              </a:ln>
            </p:spPr>
            <p:txBody>
              <a:bodyPr wrap="none">
                <a:spAutoFit/>
              </a:bodyPr>
              <a:lstStyle/>
              <a:p>
                <a:r>
                  <a:rPr lang="en-GB" sz="1600">
                    <a:latin typeface="Calibri" pitchFamily="34" charset="0"/>
                  </a:rPr>
                  <a:t>WOMAC pain (0-20)</a:t>
                </a:r>
              </a:p>
            </p:txBody>
          </p:sp>
        </p:grpSp>
        <p:sp>
          <p:nvSpPr>
            <p:cNvPr id="52226" name="TextBox 6"/>
            <p:cNvSpPr txBox="1">
              <a:spLocks noChangeArrowheads="1"/>
            </p:cNvSpPr>
            <p:nvPr/>
          </p:nvSpPr>
          <p:spPr bwMode="auto">
            <a:xfrm>
              <a:off x="971551" y="1557339"/>
              <a:ext cx="1641872" cy="1076325"/>
            </a:xfrm>
            <a:prstGeom prst="rect">
              <a:avLst/>
            </a:prstGeom>
            <a:noFill/>
            <a:ln w="9525">
              <a:noFill/>
              <a:miter lim="800000"/>
              <a:headEnd/>
              <a:tailEnd/>
            </a:ln>
          </p:spPr>
          <p:txBody>
            <a:bodyPr>
              <a:spAutoFit/>
            </a:bodyPr>
            <a:lstStyle/>
            <a:p>
              <a:pPr algn="ctr"/>
              <a:r>
                <a:rPr lang="en-GB" sz="1600" dirty="0">
                  <a:latin typeface="Calibri" pitchFamily="34" charset="0"/>
                </a:rPr>
                <a:t>Mild, </a:t>
              </a:r>
            </a:p>
            <a:p>
              <a:pPr algn="ctr"/>
              <a:r>
                <a:rPr lang="en-GB" sz="1600" dirty="0">
                  <a:latin typeface="Calibri" pitchFamily="34" charset="0"/>
                </a:rPr>
                <a:t>non-progressive</a:t>
              </a:r>
            </a:p>
            <a:p>
              <a:pPr algn="ctr"/>
              <a:endParaRPr lang="en-GB" sz="1600" dirty="0">
                <a:latin typeface="Calibri" pitchFamily="34" charset="0"/>
              </a:endParaRPr>
            </a:p>
            <a:p>
              <a:pPr algn="ctr"/>
              <a:r>
                <a:rPr lang="en-GB" sz="1600" dirty="0">
                  <a:latin typeface="Calibri" pitchFamily="34" charset="0"/>
                </a:rPr>
                <a:t>N = 208</a:t>
              </a:r>
            </a:p>
          </p:txBody>
        </p:sp>
        <p:sp>
          <p:nvSpPr>
            <p:cNvPr id="52227" name="TextBox 14"/>
            <p:cNvSpPr txBox="1">
              <a:spLocks noChangeArrowheads="1"/>
            </p:cNvSpPr>
            <p:nvPr/>
          </p:nvSpPr>
          <p:spPr bwMode="auto">
            <a:xfrm>
              <a:off x="4283542" y="1557339"/>
              <a:ext cx="1011495" cy="1077218"/>
            </a:xfrm>
            <a:prstGeom prst="rect">
              <a:avLst/>
            </a:prstGeom>
            <a:noFill/>
            <a:ln w="9525">
              <a:noFill/>
              <a:miter lim="800000"/>
              <a:headEnd/>
              <a:tailEnd/>
            </a:ln>
          </p:spPr>
          <p:txBody>
            <a:bodyPr wrap="none">
              <a:spAutoFit/>
            </a:bodyPr>
            <a:lstStyle/>
            <a:p>
              <a:pPr algn="ctr"/>
              <a:r>
                <a:rPr lang="en-GB" sz="1600" dirty="0">
                  <a:latin typeface="Calibri" pitchFamily="34" charset="0"/>
                </a:rPr>
                <a:t>Moderate</a:t>
              </a:r>
            </a:p>
            <a:p>
              <a:pPr algn="ctr"/>
              <a:endParaRPr lang="en-GB" sz="1600" dirty="0">
                <a:latin typeface="Calibri" pitchFamily="34" charset="0"/>
              </a:endParaRPr>
            </a:p>
            <a:p>
              <a:pPr algn="ctr"/>
              <a:endParaRPr lang="en-GB" sz="1600" dirty="0">
                <a:latin typeface="Calibri" pitchFamily="34" charset="0"/>
              </a:endParaRPr>
            </a:p>
            <a:p>
              <a:pPr algn="ctr"/>
              <a:r>
                <a:rPr lang="en-GB" sz="1600" dirty="0">
                  <a:latin typeface="Calibri" pitchFamily="34" charset="0"/>
                </a:rPr>
                <a:t>N = 137</a:t>
              </a:r>
            </a:p>
          </p:txBody>
        </p:sp>
        <p:sp>
          <p:nvSpPr>
            <p:cNvPr id="52228" name="TextBox 15"/>
            <p:cNvSpPr txBox="1">
              <a:spLocks noChangeArrowheads="1"/>
            </p:cNvSpPr>
            <p:nvPr/>
          </p:nvSpPr>
          <p:spPr bwMode="auto">
            <a:xfrm>
              <a:off x="5796308" y="1557339"/>
              <a:ext cx="1026820" cy="1077218"/>
            </a:xfrm>
            <a:prstGeom prst="rect">
              <a:avLst/>
            </a:prstGeom>
            <a:noFill/>
            <a:ln w="9525">
              <a:noFill/>
              <a:miter lim="800000"/>
              <a:headEnd/>
              <a:tailEnd/>
            </a:ln>
          </p:spPr>
          <p:txBody>
            <a:bodyPr wrap="none">
              <a:spAutoFit/>
            </a:bodyPr>
            <a:lstStyle/>
            <a:p>
              <a:pPr algn="ctr"/>
              <a:r>
                <a:rPr lang="en-GB" sz="1600" dirty="0">
                  <a:latin typeface="Calibri" pitchFamily="34" charset="0"/>
                </a:rPr>
                <a:t>Improving</a:t>
              </a:r>
            </a:p>
            <a:p>
              <a:pPr algn="ctr"/>
              <a:endParaRPr lang="en-GB" sz="1600" dirty="0">
                <a:latin typeface="Calibri" pitchFamily="34" charset="0"/>
              </a:endParaRPr>
            </a:p>
            <a:p>
              <a:pPr algn="ctr"/>
              <a:endParaRPr lang="en-GB" sz="1600" dirty="0">
                <a:latin typeface="Calibri" pitchFamily="34" charset="0"/>
              </a:endParaRPr>
            </a:p>
            <a:p>
              <a:pPr algn="ctr"/>
              <a:r>
                <a:rPr lang="en-GB" sz="1600" dirty="0">
                  <a:latin typeface="Calibri" pitchFamily="34" charset="0"/>
                </a:rPr>
                <a:t>N = 65</a:t>
              </a:r>
            </a:p>
          </p:txBody>
        </p:sp>
        <p:sp>
          <p:nvSpPr>
            <p:cNvPr id="52229" name="TextBox 16"/>
            <p:cNvSpPr txBox="1">
              <a:spLocks noChangeArrowheads="1"/>
            </p:cNvSpPr>
            <p:nvPr/>
          </p:nvSpPr>
          <p:spPr bwMode="auto">
            <a:xfrm>
              <a:off x="2786756" y="1557339"/>
              <a:ext cx="1136850" cy="1077218"/>
            </a:xfrm>
            <a:prstGeom prst="rect">
              <a:avLst/>
            </a:prstGeom>
            <a:noFill/>
            <a:ln w="9525">
              <a:noFill/>
              <a:miter lim="800000"/>
              <a:headEnd/>
              <a:tailEnd/>
            </a:ln>
          </p:spPr>
          <p:txBody>
            <a:bodyPr wrap="none">
              <a:spAutoFit/>
            </a:bodyPr>
            <a:lstStyle/>
            <a:p>
              <a:pPr algn="ctr"/>
              <a:r>
                <a:rPr lang="en-GB" sz="1600" dirty="0">
                  <a:latin typeface="Calibri" pitchFamily="34" charset="0"/>
                </a:rPr>
                <a:t>Progressive</a:t>
              </a:r>
            </a:p>
            <a:p>
              <a:pPr algn="ctr"/>
              <a:endParaRPr lang="en-GB" sz="1600" dirty="0">
                <a:latin typeface="Calibri" pitchFamily="34" charset="0"/>
              </a:endParaRPr>
            </a:p>
            <a:p>
              <a:pPr algn="ctr"/>
              <a:endParaRPr lang="en-GB" sz="1600" dirty="0">
                <a:latin typeface="Calibri" pitchFamily="34" charset="0"/>
              </a:endParaRPr>
            </a:p>
            <a:p>
              <a:pPr algn="ctr"/>
              <a:r>
                <a:rPr lang="en-GB" sz="1600" dirty="0">
                  <a:latin typeface="Calibri" pitchFamily="34" charset="0"/>
                </a:rPr>
                <a:t>N = 170</a:t>
              </a:r>
            </a:p>
          </p:txBody>
        </p:sp>
        <p:sp>
          <p:nvSpPr>
            <p:cNvPr id="52230" name="TextBox 17"/>
            <p:cNvSpPr txBox="1">
              <a:spLocks noChangeArrowheads="1"/>
            </p:cNvSpPr>
            <p:nvPr/>
          </p:nvSpPr>
          <p:spPr bwMode="auto">
            <a:xfrm>
              <a:off x="7053263" y="1557339"/>
              <a:ext cx="1432322" cy="1076325"/>
            </a:xfrm>
            <a:prstGeom prst="rect">
              <a:avLst/>
            </a:prstGeom>
            <a:noFill/>
            <a:ln w="9525">
              <a:noFill/>
              <a:miter lim="800000"/>
              <a:headEnd/>
              <a:tailEnd/>
            </a:ln>
          </p:spPr>
          <p:txBody>
            <a:bodyPr>
              <a:spAutoFit/>
            </a:bodyPr>
            <a:lstStyle/>
            <a:p>
              <a:pPr algn="ctr"/>
              <a:r>
                <a:rPr lang="en-GB" sz="1600" dirty="0">
                  <a:latin typeface="Calibri" pitchFamily="34" charset="0"/>
                </a:rPr>
                <a:t>Severe, </a:t>
              </a:r>
            </a:p>
            <a:p>
              <a:pPr algn="ctr"/>
              <a:r>
                <a:rPr lang="en-GB" sz="1600" dirty="0">
                  <a:latin typeface="Calibri" pitchFamily="34" charset="0"/>
                </a:rPr>
                <a:t>non-improving</a:t>
              </a:r>
            </a:p>
            <a:p>
              <a:pPr algn="ctr"/>
              <a:endParaRPr lang="en-GB" sz="1600" dirty="0">
                <a:latin typeface="Calibri" pitchFamily="34" charset="0"/>
              </a:endParaRPr>
            </a:p>
            <a:p>
              <a:pPr algn="ctr"/>
              <a:r>
                <a:rPr lang="en-GB" sz="1600" dirty="0">
                  <a:latin typeface="Calibri" pitchFamily="34" charset="0"/>
                </a:rPr>
                <a:t>N = 20</a:t>
              </a:r>
            </a:p>
          </p:txBody>
        </p:sp>
      </p:grpSp>
      <p:sp>
        <p:nvSpPr>
          <p:cNvPr id="52231" name="Title 1"/>
          <p:cNvSpPr>
            <a:spLocks noGrp="1"/>
          </p:cNvSpPr>
          <p:nvPr>
            <p:ph type="title"/>
          </p:nvPr>
        </p:nvSpPr>
        <p:spPr/>
        <p:txBody>
          <a:bodyPr>
            <a:noAutofit/>
          </a:bodyPr>
          <a:lstStyle/>
          <a:p>
            <a:r>
              <a:rPr lang="en-GB" sz="4000" b="1" dirty="0" smtClean="0">
                <a:solidFill>
                  <a:schemeClr val="tx2"/>
                </a:solidFill>
              </a:rPr>
              <a:t>The natural history of knee OA </a:t>
            </a:r>
            <a:r>
              <a:rPr lang="en-GB" sz="2000" b="1" dirty="0" smtClean="0">
                <a:solidFill>
                  <a:schemeClr val="tx2"/>
                </a:solidFill>
              </a:rPr>
              <a:t>(n=600)</a:t>
            </a:r>
            <a:endParaRPr lang="en-GB" sz="4000" b="1" dirty="0" smtClean="0">
              <a:solidFill>
                <a:schemeClr val="tx2"/>
              </a:solidFill>
              <a:latin typeface="Arial" charset="0"/>
              <a:cs typeface="Arial" charset="0"/>
            </a:endParaRPr>
          </a:p>
        </p:txBody>
      </p:sp>
      <p:sp>
        <p:nvSpPr>
          <p:cNvPr id="52232" name="TextBox 1"/>
          <p:cNvSpPr txBox="1">
            <a:spLocks noChangeArrowheads="1"/>
          </p:cNvSpPr>
          <p:nvPr/>
        </p:nvSpPr>
        <p:spPr bwMode="auto">
          <a:xfrm>
            <a:off x="6300192" y="6550223"/>
            <a:ext cx="3159150" cy="307777"/>
          </a:xfrm>
          <a:prstGeom prst="rect">
            <a:avLst/>
          </a:prstGeom>
          <a:noFill/>
          <a:ln w="9525">
            <a:noFill/>
            <a:miter lim="800000"/>
            <a:headEnd/>
            <a:tailEnd/>
          </a:ln>
        </p:spPr>
        <p:txBody>
          <a:bodyPr wrap="square">
            <a:spAutoFit/>
          </a:bodyPr>
          <a:lstStyle/>
          <a:p>
            <a:r>
              <a:rPr lang="en-GB" sz="1400" dirty="0">
                <a:latin typeface="Calibri" pitchFamily="34" charset="0"/>
              </a:rPr>
              <a:t>Nicholls </a:t>
            </a:r>
            <a:r>
              <a:rPr lang="en-GB" sz="1400" i="1" dirty="0" smtClean="0">
                <a:latin typeface="Calibri" pitchFamily="34" charset="0"/>
              </a:rPr>
              <a:t>Osteoarthritis </a:t>
            </a:r>
            <a:r>
              <a:rPr lang="en-GB" sz="1400" i="1" dirty="0">
                <a:latin typeface="Calibri" pitchFamily="34" charset="0"/>
              </a:rPr>
              <a:t>Cartilage </a:t>
            </a:r>
            <a:r>
              <a:rPr lang="en-GB" sz="1400" dirty="0" smtClean="0">
                <a:latin typeface="Calibri" pitchFamily="34" charset="0"/>
              </a:rPr>
              <a:t>2014</a:t>
            </a:r>
            <a:endParaRPr lang="en-GB" sz="1400" dirty="0">
              <a:latin typeface="Calibri" pitchFamily="34" charset="0"/>
            </a:endParaRPr>
          </a:p>
        </p:txBody>
      </p:sp>
    </p:spTree>
    <p:extLst>
      <p:ext uri="{BB962C8B-B14F-4D97-AF65-F5344CB8AC3E}">
        <p14:creationId xmlns:p14="http://schemas.microsoft.com/office/powerpoint/2010/main" val="15557857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2"/>
          <p:cNvSpPr>
            <a:spLocks noGrp="1"/>
          </p:cNvSpPr>
          <p:nvPr>
            <p:ph type="title"/>
          </p:nvPr>
        </p:nvSpPr>
        <p:spPr>
          <a:xfrm>
            <a:off x="683568" y="404664"/>
            <a:ext cx="7886700" cy="1325563"/>
          </a:xfrm>
        </p:spPr>
        <p:txBody>
          <a:bodyPr/>
          <a:lstStyle/>
          <a:p>
            <a:pPr algn="ctr"/>
            <a:r>
              <a:rPr lang="en-GB" b="1" dirty="0" smtClean="0">
                <a:solidFill>
                  <a:schemeClr val="tx2"/>
                </a:solidFill>
                <a:latin typeface="+mn-lt"/>
                <a:cs typeface="Arial" charset="0"/>
              </a:rPr>
              <a:t>The Patient’s Perspective</a:t>
            </a:r>
          </a:p>
        </p:txBody>
      </p:sp>
      <p:pic>
        <p:nvPicPr>
          <p:cNvPr id="79874" name="Picture 3" descr="LTC copy"/>
          <p:cNvPicPr>
            <a:picLocks noGrp="1" noChangeAspect="1" noChangeArrowheads="1"/>
          </p:cNvPicPr>
          <p:nvPr>
            <p:ph sz="half" idx="2"/>
          </p:nvPr>
        </p:nvPicPr>
        <p:blipFill>
          <a:blip r:embed="rId3"/>
          <a:srcRect/>
          <a:stretch>
            <a:fillRect/>
          </a:stretch>
        </p:blipFill>
        <p:spPr>
          <a:xfrm>
            <a:off x="2077641" y="3822700"/>
            <a:ext cx="4826794" cy="2165350"/>
          </a:xfrm>
        </p:spPr>
      </p:pic>
      <p:sp>
        <p:nvSpPr>
          <p:cNvPr id="2" name="Content Placeholder 1"/>
          <p:cNvSpPr>
            <a:spLocks noGrp="1"/>
          </p:cNvSpPr>
          <p:nvPr>
            <p:ph sz="half" idx="1"/>
          </p:nvPr>
        </p:nvSpPr>
        <p:spPr>
          <a:xfrm>
            <a:off x="467544" y="1772816"/>
            <a:ext cx="7642622" cy="2278062"/>
          </a:xfrm>
        </p:spPr>
        <p:txBody>
          <a:bodyPr rtlCol="0">
            <a:noAutofit/>
          </a:bodyPr>
          <a:lstStyle/>
          <a:p>
            <a:pPr fontAlgn="auto">
              <a:spcAft>
                <a:spcPts val="0"/>
              </a:spcAft>
              <a:buFont typeface="Arial" panose="020B0604020202020204" pitchFamily="34" charset="0"/>
              <a:buChar char="•"/>
              <a:defRPr/>
            </a:pPr>
            <a:r>
              <a:rPr lang="en-GB" sz="3200" dirty="0" smtClean="0"/>
              <a:t>Self-management happens outside of healthcare consultations</a:t>
            </a:r>
            <a:endParaRPr lang="en-GB" sz="3200" dirty="0"/>
          </a:p>
          <a:p>
            <a:pPr fontAlgn="auto">
              <a:spcAft>
                <a:spcPts val="0"/>
              </a:spcAft>
              <a:buFont typeface="Arial" panose="020B0604020202020204" pitchFamily="34" charset="0"/>
              <a:buChar char="•"/>
              <a:defRPr/>
            </a:pPr>
            <a:r>
              <a:rPr lang="en-GB" sz="3200" dirty="0" smtClean="0"/>
              <a:t>The patient’s experiences and lay networks are equally valid</a:t>
            </a:r>
          </a:p>
          <a:p>
            <a:pPr fontAlgn="auto">
              <a:spcAft>
                <a:spcPts val="0"/>
              </a:spcAft>
              <a:buFont typeface="Arial" panose="020B0604020202020204" pitchFamily="34" charset="0"/>
              <a:buChar char="•"/>
              <a:defRPr/>
            </a:pPr>
            <a:endParaRPr lang="en-GB" sz="3200" dirty="0" smtClean="0"/>
          </a:p>
          <a:p>
            <a:pPr marL="0" indent="0" fontAlgn="auto">
              <a:spcAft>
                <a:spcPts val="0"/>
              </a:spcAft>
              <a:buFont typeface="Arial" panose="020B0604020202020204" pitchFamily="34" charset="0"/>
              <a:buNone/>
              <a:defRPr/>
            </a:pPr>
            <a:r>
              <a:rPr lang="en-GB" sz="3200" dirty="0" smtClean="0"/>
              <a:t>	</a:t>
            </a:r>
            <a:endParaRPr lang="en-GB" sz="3200" dirty="0"/>
          </a:p>
        </p:txBody>
      </p:sp>
    </p:spTree>
    <p:extLst>
      <p:ext uri="{BB962C8B-B14F-4D97-AF65-F5344CB8AC3E}">
        <p14:creationId xmlns:p14="http://schemas.microsoft.com/office/powerpoint/2010/main" val="31551715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5796" y="2204864"/>
            <a:ext cx="3672408" cy="2682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01232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785" y="2060848"/>
            <a:ext cx="8460431" cy="1754326"/>
          </a:xfrm>
          <a:prstGeom prst="rect">
            <a:avLst/>
          </a:prstGeom>
        </p:spPr>
        <p:txBody>
          <a:bodyPr wrap="square">
            <a:spAutoFit/>
          </a:bodyPr>
          <a:lstStyle/>
          <a:p>
            <a:pPr algn="ctr"/>
            <a:r>
              <a:rPr lang="en-GB" sz="5400" b="1" dirty="0" smtClean="0">
                <a:solidFill>
                  <a:srgbClr val="002060"/>
                </a:solidFill>
                <a:latin typeface="Calibri" pitchFamily="34" charset="0"/>
              </a:rPr>
              <a:t>Explanations, myth busting and advice</a:t>
            </a:r>
            <a:endParaRPr lang="en-GB" sz="5400" b="1" dirty="0">
              <a:solidFill>
                <a:srgbClr val="002060"/>
              </a:solidFill>
              <a:latin typeface="Calibri" pitchFamily="34" charset="0"/>
            </a:endParaRPr>
          </a:p>
        </p:txBody>
      </p:sp>
    </p:spTree>
    <p:extLst>
      <p:ext uri="{BB962C8B-B14F-4D97-AF65-F5344CB8AC3E}">
        <p14:creationId xmlns:p14="http://schemas.microsoft.com/office/powerpoint/2010/main" val="36674723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785" y="2060848"/>
            <a:ext cx="8460431" cy="3416320"/>
          </a:xfrm>
          <a:prstGeom prst="rect">
            <a:avLst/>
          </a:prstGeom>
        </p:spPr>
        <p:txBody>
          <a:bodyPr wrap="square">
            <a:spAutoFit/>
          </a:bodyPr>
          <a:lstStyle/>
          <a:p>
            <a:pPr algn="ctr"/>
            <a:r>
              <a:rPr lang="en-GB" sz="5400" b="1" dirty="0" smtClean="0">
                <a:solidFill>
                  <a:srgbClr val="002060"/>
                </a:solidFill>
                <a:latin typeface="Calibri" pitchFamily="34" charset="0"/>
              </a:rPr>
              <a:t>What do you need to explain?</a:t>
            </a:r>
          </a:p>
          <a:p>
            <a:pPr algn="ctr"/>
            <a:r>
              <a:rPr lang="en-GB" sz="5400" b="1" dirty="0" smtClean="0">
                <a:solidFill>
                  <a:srgbClr val="002060"/>
                </a:solidFill>
                <a:latin typeface="Calibri" pitchFamily="34" charset="0"/>
              </a:rPr>
              <a:t>Which words may not be so helpful?</a:t>
            </a:r>
          </a:p>
        </p:txBody>
      </p:sp>
    </p:spTree>
    <p:extLst>
      <p:ext uri="{BB962C8B-B14F-4D97-AF65-F5344CB8AC3E}">
        <p14:creationId xmlns:p14="http://schemas.microsoft.com/office/powerpoint/2010/main" val="223625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87624" y="0"/>
            <a:ext cx="6103601" cy="1838590"/>
          </a:xfrm>
        </p:spPr>
        <p:txBody>
          <a:bodyPr>
            <a:normAutofit/>
          </a:bodyPr>
          <a:lstStyle/>
          <a:p>
            <a:pPr algn="l"/>
            <a:r>
              <a:rPr lang="en-GB" b="1" dirty="0" smtClean="0">
                <a:solidFill>
                  <a:schemeClr val="tx2"/>
                </a:solidFill>
              </a:rPr>
              <a:t>Back it up with written information</a:t>
            </a:r>
            <a:endParaRPr lang="en-US" b="1" dirty="0">
              <a:solidFill>
                <a:schemeClr val="tx2"/>
              </a:solidFill>
            </a:endParaRPr>
          </a:p>
        </p:txBody>
      </p:sp>
      <p:pic>
        <p:nvPicPr>
          <p:cNvPr id="4" name="Picture 4"/>
          <p:cNvPicPr>
            <a:picLocks noGrp="1" noChangeAspect="1" noChangeArrowheads="1"/>
          </p:cNvPicPr>
          <p:nvPr>
            <p:ph idx="1"/>
          </p:nvPr>
        </p:nvPicPr>
        <p:blipFill>
          <a:blip r:embed="rId3" cstate="print"/>
          <a:srcRect/>
          <a:stretch>
            <a:fillRect/>
          </a:stretch>
        </p:blipFill>
        <p:spPr bwMode="auto">
          <a:xfrm>
            <a:off x="611560" y="1817130"/>
            <a:ext cx="1837364" cy="2632841"/>
          </a:xfrm>
          <a:prstGeom prst="rect">
            <a:avLst/>
          </a:prstGeom>
          <a:noFill/>
          <a:ln w="9525">
            <a:solidFill>
              <a:schemeClr val="tx1"/>
            </a:solid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5438449" y="1817130"/>
            <a:ext cx="3705553" cy="2758154"/>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2837793" y="2017988"/>
            <a:ext cx="2096814" cy="2286000"/>
          </a:xfrm>
          <a:prstGeom prst="rect">
            <a:avLst/>
          </a:prstGeom>
          <a:noFill/>
          <a:ln w="9525">
            <a:noFill/>
            <a:miter lim="800000"/>
            <a:headEnd/>
            <a:tailEnd/>
          </a:ln>
        </p:spPr>
      </p:pic>
      <p:pic>
        <p:nvPicPr>
          <p:cNvPr id="614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4223" y="4653136"/>
            <a:ext cx="1791554" cy="1847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68590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2"/>
                </a:solidFill>
              </a:rPr>
              <a:t>Common OA misconceptions</a:t>
            </a:r>
            <a:endParaRPr lang="en-GB" b="1" dirty="0">
              <a:solidFill>
                <a:schemeClr val="tx2"/>
              </a:solidFill>
            </a:endParaRPr>
          </a:p>
        </p:txBody>
      </p:sp>
      <p:sp>
        <p:nvSpPr>
          <p:cNvPr id="3" name="Content Placeholder 2"/>
          <p:cNvSpPr>
            <a:spLocks noGrp="1"/>
          </p:cNvSpPr>
          <p:nvPr>
            <p:ph idx="1"/>
          </p:nvPr>
        </p:nvSpPr>
        <p:spPr/>
        <p:txBody>
          <a:bodyPr/>
          <a:lstStyle/>
          <a:p>
            <a:r>
              <a:rPr lang="en-GB" dirty="0" smtClean="0"/>
              <a:t>“Wear and tear” condition</a:t>
            </a:r>
          </a:p>
          <a:p>
            <a:r>
              <a:rPr lang="en-GB" dirty="0" smtClean="0"/>
              <a:t>A progressively “degenerative” condition</a:t>
            </a:r>
          </a:p>
          <a:p>
            <a:r>
              <a:rPr lang="en-GB" dirty="0" smtClean="0"/>
              <a:t>Nothing can be done</a:t>
            </a:r>
          </a:p>
          <a:p>
            <a:r>
              <a:rPr lang="en-GB" dirty="0" smtClean="0"/>
              <a:t>Changes on x-ray explain symptoms</a:t>
            </a:r>
            <a:endParaRPr lang="en-GB" dirty="0"/>
          </a:p>
        </p:txBody>
      </p:sp>
      <p:sp>
        <p:nvSpPr>
          <p:cNvPr id="5" name="TextBox 1"/>
          <p:cNvSpPr txBox="1">
            <a:spLocks noChangeArrowheads="1"/>
          </p:cNvSpPr>
          <p:nvPr/>
        </p:nvSpPr>
        <p:spPr bwMode="auto">
          <a:xfrm>
            <a:off x="971600" y="6165304"/>
            <a:ext cx="7992888" cy="276999"/>
          </a:xfrm>
          <a:prstGeom prst="rect">
            <a:avLst/>
          </a:prstGeom>
          <a:noFill/>
          <a:ln w="9525">
            <a:noFill/>
            <a:miter lim="800000"/>
            <a:headEnd/>
            <a:tailEnd/>
          </a:ln>
        </p:spPr>
        <p:txBody>
          <a:bodyPr wrap="square">
            <a:spAutoFit/>
          </a:bodyPr>
          <a:lstStyle/>
          <a:p>
            <a:r>
              <a:rPr lang="en-GB" sz="1200" dirty="0" smtClean="0">
                <a:latin typeface="Calibri" pitchFamily="34" charset="0"/>
              </a:rPr>
              <a:t>NICE 2014, Osteoarthritis: Care and management in adults.  CG 177.</a:t>
            </a:r>
            <a:endParaRPr lang="en-GB" sz="1200" dirty="0">
              <a:latin typeface="Calibri" pitchFamily="34" charset="0"/>
            </a:endParaRPr>
          </a:p>
        </p:txBody>
      </p:sp>
      <p:sp>
        <p:nvSpPr>
          <p:cNvPr id="4" name="TextBox 3"/>
          <p:cNvSpPr txBox="1"/>
          <p:nvPr/>
        </p:nvSpPr>
        <p:spPr>
          <a:xfrm>
            <a:off x="971600" y="5638724"/>
            <a:ext cx="6984776" cy="461665"/>
          </a:xfrm>
          <a:prstGeom prst="rect">
            <a:avLst/>
          </a:prstGeom>
          <a:noFill/>
        </p:spPr>
        <p:txBody>
          <a:bodyPr wrap="square" rtlCol="0">
            <a:spAutoFit/>
          </a:bodyPr>
          <a:lstStyle/>
          <a:p>
            <a:pPr lvl="0"/>
            <a:r>
              <a:rPr lang="en-GB" sz="1200" dirty="0"/>
              <a:t>Holden, M. A., Nicholls, E. E., Young, J., Hay, E. M., &amp; Foster, N. E. (2012). Role of exercise for knee pain: what do older adults in the community think? </a:t>
            </a:r>
            <a:r>
              <a:rPr lang="en-GB" sz="1200" i="1" dirty="0"/>
              <a:t>Arthritis Care &amp; Research</a:t>
            </a:r>
            <a:r>
              <a:rPr lang="en-GB" sz="1200" dirty="0"/>
              <a:t>, </a:t>
            </a:r>
            <a:r>
              <a:rPr lang="en-GB" sz="1200" i="1" dirty="0"/>
              <a:t>64</a:t>
            </a:r>
            <a:r>
              <a:rPr lang="en-GB" sz="1200" dirty="0"/>
              <a:t>(10), 1554–64.  </a:t>
            </a:r>
          </a:p>
        </p:txBody>
      </p:sp>
    </p:spTree>
    <p:extLst>
      <p:ext uri="{BB962C8B-B14F-4D97-AF65-F5344CB8AC3E}">
        <p14:creationId xmlns:p14="http://schemas.microsoft.com/office/powerpoint/2010/main" val="25270556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836712"/>
            <a:ext cx="8229600" cy="1143000"/>
          </a:xfrm>
        </p:spPr>
        <p:txBody>
          <a:bodyPr>
            <a:normAutofit fontScale="90000"/>
          </a:bodyPr>
          <a:lstStyle/>
          <a:p>
            <a:r>
              <a:rPr lang="en-GB" b="1" dirty="0" smtClean="0">
                <a:solidFill>
                  <a:schemeClr val="tx2"/>
                </a:solidFill>
              </a:rPr>
              <a:t>“Wear and tear” – what people with OA think we mean</a:t>
            </a:r>
            <a:endParaRPr lang="en-GB" b="1" dirty="0">
              <a:solidFill>
                <a:schemeClr val="tx2"/>
              </a:solidFill>
            </a:endParaRPr>
          </a:p>
        </p:txBody>
      </p:sp>
      <p:sp>
        <p:nvSpPr>
          <p:cNvPr id="2" name="Content Placeholder 1"/>
          <p:cNvSpPr>
            <a:spLocks noGrp="1"/>
          </p:cNvSpPr>
          <p:nvPr>
            <p:ph idx="1"/>
          </p:nvPr>
        </p:nvSpPr>
        <p:spPr>
          <a:xfrm>
            <a:off x="467544" y="2132856"/>
            <a:ext cx="8352928" cy="3888432"/>
          </a:xfrm>
        </p:spPr>
        <p:txBody>
          <a:bodyPr>
            <a:normAutofit fontScale="85000" lnSpcReduction="20000"/>
          </a:bodyPr>
          <a:lstStyle/>
          <a:p>
            <a:pPr lvl="0">
              <a:spcBef>
                <a:spcPts val="0"/>
              </a:spcBef>
            </a:pPr>
            <a:r>
              <a:rPr lang="en-GB" dirty="0"/>
              <a:t>It’s nothing to worry about, it’s a natural process</a:t>
            </a:r>
          </a:p>
          <a:p>
            <a:pPr lvl="0">
              <a:spcBef>
                <a:spcPts val="0"/>
              </a:spcBef>
            </a:pPr>
            <a:endParaRPr lang="en-GB" dirty="0"/>
          </a:p>
          <a:p>
            <a:pPr lvl="0">
              <a:spcBef>
                <a:spcPts val="0"/>
              </a:spcBef>
            </a:pPr>
            <a:r>
              <a:rPr lang="en-GB" dirty="0"/>
              <a:t>You are getting old and have worn your bones out</a:t>
            </a:r>
          </a:p>
          <a:p>
            <a:pPr lvl="0">
              <a:spcBef>
                <a:spcPts val="0"/>
              </a:spcBef>
            </a:pPr>
            <a:endParaRPr lang="en-GB" dirty="0"/>
          </a:p>
          <a:p>
            <a:pPr lvl="0">
              <a:spcBef>
                <a:spcPts val="0"/>
              </a:spcBef>
            </a:pPr>
            <a:r>
              <a:rPr lang="en-GB" dirty="0"/>
              <a:t>It’s an irreversible process that will only get worse</a:t>
            </a:r>
          </a:p>
          <a:p>
            <a:pPr marL="0" lvl="0" indent="0">
              <a:spcBef>
                <a:spcPts val="0"/>
              </a:spcBef>
              <a:buNone/>
            </a:pPr>
            <a:endParaRPr lang="en-GB" dirty="0"/>
          </a:p>
          <a:p>
            <a:pPr lvl="0">
              <a:spcBef>
                <a:spcPts val="0"/>
              </a:spcBef>
            </a:pPr>
            <a:r>
              <a:rPr lang="en-GB" dirty="0"/>
              <a:t>I don’t know how to treat you</a:t>
            </a:r>
          </a:p>
          <a:p>
            <a:pPr lvl="0">
              <a:spcBef>
                <a:spcPts val="0"/>
              </a:spcBef>
            </a:pPr>
            <a:endParaRPr lang="en-GB" dirty="0"/>
          </a:p>
          <a:p>
            <a:pPr>
              <a:spcBef>
                <a:spcPts val="0"/>
              </a:spcBef>
            </a:pPr>
            <a:r>
              <a:rPr lang="en-GB" dirty="0"/>
              <a:t>I’m not bothered and neither should you </a:t>
            </a:r>
            <a:r>
              <a:rPr lang="en-GB" dirty="0" smtClean="0"/>
              <a:t>be</a:t>
            </a:r>
          </a:p>
          <a:p>
            <a:pPr marL="0" indent="0">
              <a:spcBef>
                <a:spcPts val="0"/>
              </a:spcBef>
              <a:buNone/>
            </a:pPr>
            <a:endParaRPr lang="en-GB" dirty="0"/>
          </a:p>
          <a:p>
            <a:pPr lvl="0">
              <a:spcBef>
                <a:spcPts val="0"/>
              </a:spcBef>
            </a:pPr>
            <a:endParaRPr lang="en-GB" sz="1400" dirty="0"/>
          </a:p>
          <a:p>
            <a:pPr lvl="0">
              <a:spcBef>
                <a:spcPts val="0"/>
              </a:spcBef>
            </a:pPr>
            <a:r>
              <a:rPr lang="en-GB" dirty="0"/>
              <a:t>There’s nothing we can do.</a:t>
            </a:r>
          </a:p>
          <a:p>
            <a:endParaRPr lang="en-GB" dirty="0"/>
          </a:p>
        </p:txBody>
      </p:sp>
      <p:sp>
        <p:nvSpPr>
          <p:cNvPr id="4" name="TextBox 3"/>
          <p:cNvSpPr txBox="1"/>
          <p:nvPr/>
        </p:nvSpPr>
        <p:spPr>
          <a:xfrm>
            <a:off x="1547664" y="6309320"/>
            <a:ext cx="4652043" cy="276999"/>
          </a:xfrm>
          <a:prstGeom prst="rect">
            <a:avLst/>
          </a:prstGeom>
          <a:noFill/>
        </p:spPr>
        <p:txBody>
          <a:bodyPr wrap="none" rtlCol="0">
            <a:spAutoFit/>
          </a:bodyPr>
          <a:lstStyle/>
          <a:p>
            <a:r>
              <a:rPr lang="en-GB" sz="1200" dirty="0" smtClean="0"/>
              <a:t>Drew Moore, Keele Univ. personal communication from MOSAICS study</a:t>
            </a:r>
            <a:endParaRPr lang="en-GB" sz="1200" dirty="0"/>
          </a:p>
        </p:txBody>
      </p:sp>
    </p:spTree>
    <p:extLst>
      <p:ext uri="{BB962C8B-B14F-4D97-AF65-F5344CB8AC3E}">
        <p14:creationId xmlns:p14="http://schemas.microsoft.com/office/powerpoint/2010/main" val="34369258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785" y="2060848"/>
            <a:ext cx="8460431" cy="1292662"/>
          </a:xfrm>
          <a:prstGeom prst="rect">
            <a:avLst/>
          </a:prstGeom>
        </p:spPr>
        <p:txBody>
          <a:bodyPr wrap="square">
            <a:spAutoFit/>
          </a:bodyPr>
          <a:lstStyle/>
          <a:p>
            <a:pPr algn="ctr"/>
            <a:r>
              <a:rPr lang="en-GB" sz="5400" b="1" dirty="0" smtClean="0">
                <a:solidFill>
                  <a:srgbClr val="002060"/>
                </a:solidFill>
                <a:latin typeface="Calibri" pitchFamily="34" charset="0"/>
              </a:rPr>
              <a:t>Practise explaining OA</a:t>
            </a:r>
          </a:p>
          <a:p>
            <a:pPr algn="ctr"/>
            <a:r>
              <a:rPr lang="en-GB" sz="2400" b="1" dirty="0" smtClean="0">
                <a:solidFill>
                  <a:srgbClr val="C00000"/>
                </a:solidFill>
                <a:ea typeface="+mj-ea"/>
                <a:cs typeface="Arial" charset="0"/>
              </a:rPr>
              <a:t>(Pairs or threes </a:t>
            </a:r>
            <a:r>
              <a:rPr lang="en-GB" sz="2400" b="1" dirty="0">
                <a:solidFill>
                  <a:srgbClr val="C00000"/>
                </a:solidFill>
                <a:ea typeface="+mj-ea"/>
                <a:cs typeface="Arial" charset="0"/>
              </a:rPr>
              <a:t>discussion 10 min)</a:t>
            </a:r>
            <a:endParaRPr lang="en-GB" sz="5400" b="1" dirty="0">
              <a:solidFill>
                <a:srgbClr val="002060"/>
              </a:solidFill>
              <a:latin typeface="Calibri" pitchFamily="34"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125" y="3645024"/>
            <a:ext cx="2571750" cy="17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48989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0420" y="2708920"/>
            <a:ext cx="2583160" cy="1828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05565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rPr>
              <a:t>Evaluation</a:t>
            </a:r>
            <a:endParaRPr lang="en-US" dirty="0"/>
          </a:p>
        </p:txBody>
      </p:sp>
      <p:sp>
        <p:nvSpPr>
          <p:cNvPr id="3" name="Content Placeholder 2"/>
          <p:cNvSpPr>
            <a:spLocks noGrp="1"/>
          </p:cNvSpPr>
          <p:nvPr>
            <p:ph idx="1"/>
          </p:nvPr>
        </p:nvSpPr>
        <p:spPr/>
        <p:txBody>
          <a:bodyPr/>
          <a:lstStyle/>
          <a:p>
            <a:r>
              <a:rPr lang="en-GB" dirty="0" smtClean="0"/>
              <a:t>Clinical effectiveness</a:t>
            </a:r>
          </a:p>
          <a:p>
            <a:pPr lvl="1">
              <a:buFont typeface="Courier New" panose="02070309020205020404" pitchFamily="49" charset="0"/>
              <a:buChar char="o"/>
            </a:pPr>
            <a:r>
              <a:rPr lang="en-GB" sz="2000" dirty="0" smtClean="0"/>
              <a:t>SF-12 (PCS) Physical Health</a:t>
            </a:r>
          </a:p>
          <a:p>
            <a:pPr lvl="1">
              <a:buFont typeface="Courier New" panose="02070309020205020404" pitchFamily="49" charset="0"/>
              <a:buChar char="o"/>
            </a:pPr>
            <a:r>
              <a:rPr lang="en-GB" sz="2000" dirty="0" smtClean="0"/>
              <a:t>OMERACT/OARSI responder criteria, joint pain intensity, pain self-efficacy, patient enablement</a:t>
            </a:r>
          </a:p>
          <a:p>
            <a:pPr marL="342900" lvl="1" indent="-342900">
              <a:buFont typeface="Arial" pitchFamily="34" charset="0"/>
              <a:buChar char="•"/>
            </a:pPr>
            <a:r>
              <a:rPr lang="en-GB" sz="3200" dirty="0" smtClean="0"/>
              <a:t>Uptake of core </a:t>
            </a:r>
            <a:r>
              <a:rPr lang="en-GB" sz="3200" dirty="0"/>
              <a:t>clinical </a:t>
            </a:r>
            <a:r>
              <a:rPr lang="en-GB" sz="3200" dirty="0" smtClean="0"/>
              <a:t>recommendations</a:t>
            </a:r>
          </a:p>
          <a:p>
            <a:pPr lvl="1">
              <a:buFont typeface="Courier New" panose="02070309020205020404" pitchFamily="49" charset="0"/>
              <a:buChar char="o"/>
            </a:pPr>
            <a:r>
              <a:rPr lang="en-GB" sz="2000" dirty="0" smtClean="0"/>
              <a:t>Self-reported </a:t>
            </a:r>
            <a:r>
              <a:rPr lang="en-GB" sz="2000" dirty="0" smtClean="0">
                <a:solidFill>
                  <a:srgbClr val="C00000"/>
                </a:solidFill>
              </a:rPr>
              <a:t>Quality Indicators of OA care </a:t>
            </a:r>
            <a:r>
              <a:rPr lang="en-GB" sz="2000" dirty="0" smtClean="0"/>
              <a:t>(PPI*)</a:t>
            </a:r>
          </a:p>
          <a:p>
            <a:pPr lvl="1">
              <a:buFont typeface="Courier New" panose="02070309020205020404" pitchFamily="49" charset="0"/>
              <a:buChar char="o"/>
            </a:pPr>
            <a:r>
              <a:rPr lang="en-GB" sz="2000" dirty="0" smtClean="0"/>
              <a:t>Electronic medical record review of </a:t>
            </a:r>
            <a:r>
              <a:rPr lang="en-GB" sz="2000" dirty="0" smtClean="0">
                <a:solidFill>
                  <a:srgbClr val="C00000"/>
                </a:solidFill>
              </a:rPr>
              <a:t>Quality Indicators of OA care</a:t>
            </a:r>
          </a:p>
          <a:p>
            <a:r>
              <a:rPr lang="en-GB" dirty="0" smtClean="0"/>
              <a:t>Cost-consequences and cost-utility </a:t>
            </a:r>
          </a:p>
          <a:p>
            <a:pPr lvl="1">
              <a:buFont typeface="Courier New" panose="02070309020205020404" pitchFamily="49" charset="0"/>
              <a:buChar char="o"/>
            </a:pPr>
            <a:r>
              <a:rPr lang="en-GB" sz="2000" dirty="0" smtClean="0"/>
              <a:t>EQ-5D</a:t>
            </a:r>
            <a:endParaRPr lang="en-US" sz="2000" dirty="0"/>
          </a:p>
        </p:txBody>
      </p:sp>
      <p:pic>
        <p:nvPicPr>
          <p:cNvPr id="5" name="Picture 4" descr="C:\Users\Robyn\Pictures\MOSAICS Droitwich\20140422\P107005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404664"/>
            <a:ext cx="1296144" cy="1268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834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852936"/>
            <a:ext cx="8229600" cy="1143000"/>
          </a:xfrm>
        </p:spPr>
        <p:txBody>
          <a:bodyPr/>
          <a:lstStyle/>
          <a:p>
            <a:r>
              <a:rPr lang="en-GB" sz="5400" b="1" dirty="0" smtClean="0">
                <a:solidFill>
                  <a:schemeClr val="tx2"/>
                </a:solidFill>
              </a:rPr>
              <a:t>The management of OA</a:t>
            </a:r>
            <a:endParaRPr lang="en-GB" sz="5400" b="1" dirty="0">
              <a:solidFill>
                <a:schemeClr val="tx2"/>
              </a:solidFill>
            </a:endParaRPr>
          </a:p>
        </p:txBody>
      </p:sp>
    </p:spTree>
    <p:extLst>
      <p:ext uri="{BB962C8B-B14F-4D97-AF65-F5344CB8AC3E}">
        <p14:creationId xmlns:p14="http://schemas.microsoft.com/office/powerpoint/2010/main" val="29240316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tx2"/>
                </a:solidFill>
              </a:rPr>
              <a:t>NICE Core Treatments for OA</a:t>
            </a:r>
          </a:p>
        </p:txBody>
      </p:sp>
      <p:sp>
        <p:nvSpPr>
          <p:cNvPr id="3" name="Content Placeholder 2"/>
          <p:cNvSpPr>
            <a:spLocks noGrp="1"/>
          </p:cNvSpPr>
          <p:nvPr>
            <p:ph idx="1"/>
          </p:nvPr>
        </p:nvSpPr>
        <p:spPr/>
        <p:txBody>
          <a:bodyPr/>
          <a:lstStyle/>
          <a:p>
            <a:endParaRPr lang="en-GB" dirty="0"/>
          </a:p>
        </p:txBody>
      </p:sp>
      <p:grpSp>
        <p:nvGrpSpPr>
          <p:cNvPr id="4" name="Group 5"/>
          <p:cNvGrpSpPr>
            <a:grpSpLocks noGrp="1"/>
          </p:cNvGrpSpPr>
          <p:nvPr/>
        </p:nvGrpSpPr>
        <p:grpSpPr bwMode="auto">
          <a:xfrm>
            <a:off x="1111910" y="2013856"/>
            <a:ext cx="7110413" cy="4489450"/>
            <a:chOff x="1014" y="1156"/>
            <a:chExt cx="3345" cy="2449"/>
          </a:xfrm>
        </p:grpSpPr>
        <p:sp>
          <p:nvSpPr>
            <p:cNvPr id="5" name="AutoShape 7"/>
            <p:cNvSpPr>
              <a:spLocks noChangeAspect="1" noChangeArrowheads="1"/>
            </p:cNvSpPr>
            <p:nvPr/>
          </p:nvSpPr>
          <p:spPr bwMode="auto">
            <a:xfrm>
              <a:off x="1020" y="1162"/>
              <a:ext cx="3339" cy="2443"/>
            </a:xfrm>
            <a:prstGeom prst="rect">
              <a:avLst/>
            </a:prstGeom>
            <a:noFill/>
            <a:ln w="9525">
              <a:noFill/>
              <a:miter lim="800000"/>
              <a:headEnd/>
              <a:tailEnd/>
            </a:ln>
          </p:spPr>
          <p:txBody>
            <a:bodyPr/>
            <a:lstStyle/>
            <a:p>
              <a:endParaRPr lang="en-GB">
                <a:latin typeface="Calibri" pitchFamily="34" charset="0"/>
              </a:endParaRPr>
            </a:p>
          </p:txBody>
        </p:sp>
        <p:sp>
          <p:nvSpPr>
            <p:cNvPr id="6" name="Oval 5"/>
            <p:cNvSpPr>
              <a:spLocks noChangeArrowheads="1"/>
            </p:cNvSpPr>
            <p:nvPr/>
          </p:nvSpPr>
          <p:spPr bwMode="auto">
            <a:xfrm>
              <a:off x="1014" y="1156"/>
              <a:ext cx="3339" cy="2443"/>
            </a:xfrm>
            <a:prstGeom prst="ellipse">
              <a:avLst/>
            </a:prstGeom>
            <a:solidFill>
              <a:schemeClr val="accent5">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wrap="none"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fontAlgn="auto">
                <a:spcBef>
                  <a:spcPts val="0"/>
                </a:spcBef>
                <a:spcAft>
                  <a:spcPts val="0"/>
                </a:spcAft>
                <a:defRPr/>
              </a:pPr>
              <a:endParaRPr lang="en-US"/>
            </a:p>
          </p:txBody>
        </p:sp>
        <p:sp>
          <p:nvSpPr>
            <p:cNvPr id="7" name="Oval 6"/>
            <p:cNvSpPr>
              <a:spLocks noChangeArrowheads="1"/>
            </p:cNvSpPr>
            <p:nvPr/>
          </p:nvSpPr>
          <p:spPr bwMode="auto">
            <a:xfrm>
              <a:off x="1699" y="1645"/>
              <a:ext cx="1928" cy="1546"/>
            </a:xfrm>
            <a:prstGeom prst="ellipse">
              <a:avLst/>
            </a:prstGeom>
            <a:solidFill>
              <a:schemeClr val="accent2">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wrap="none"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fontAlgn="auto">
                <a:spcBef>
                  <a:spcPts val="0"/>
                </a:spcBef>
                <a:spcAft>
                  <a:spcPts val="0"/>
                </a:spcAft>
                <a:defRPr/>
              </a:pPr>
              <a:endParaRPr lang="en-US"/>
            </a:p>
          </p:txBody>
        </p:sp>
        <p:sp>
          <p:nvSpPr>
            <p:cNvPr id="8" name="Oval 7"/>
            <p:cNvSpPr>
              <a:spLocks noChangeArrowheads="1"/>
            </p:cNvSpPr>
            <p:nvPr/>
          </p:nvSpPr>
          <p:spPr bwMode="auto">
            <a:xfrm>
              <a:off x="1930" y="1882"/>
              <a:ext cx="1491" cy="1018"/>
            </a:xfrm>
            <a:prstGeom prst="ellipse">
              <a:avLst/>
            </a:prstGeom>
            <a:solidFill>
              <a:schemeClr val="accent1">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wrap="none"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fontAlgn="auto">
                <a:spcBef>
                  <a:spcPts val="0"/>
                </a:spcBef>
                <a:spcAft>
                  <a:spcPts val="0"/>
                </a:spcAft>
                <a:defRPr/>
              </a:pPr>
              <a:endParaRPr lang="en-US"/>
            </a:p>
          </p:txBody>
        </p:sp>
        <p:sp>
          <p:nvSpPr>
            <p:cNvPr id="9" name="Text Box 11"/>
            <p:cNvSpPr txBox="1">
              <a:spLocks noChangeArrowheads="1"/>
            </p:cNvSpPr>
            <p:nvPr/>
          </p:nvSpPr>
          <p:spPr bwMode="auto">
            <a:xfrm>
              <a:off x="2078" y="2021"/>
              <a:ext cx="1195" cy="685"/>
            </a:xfrm>
            <a:prstGeom prst="rect">
              <a:avLst/>
            </a:prstGeom>
            <a:noFill/>
            <a:ln w="9525" algn="ctr">
              <a:noFill/>
              <a:miter lim="800000"/>
              <a:headEnd/>
              <a:tailEnd/>
            </a:ln>
          </p:spPr>
          <p:txBody>
            <a:bodyPr wrap="square" lIns="54864" tIns="27432" rIns="54864" bIns="27432">
              <a:spAutoFit/>
            </a:bodyPr>
            <a:lstStyle/>
            <a:p>
              <a:pPr algn="ctr"/>
              <a:r>
                <a:rPr lang="en-GB" sz="1400" b="1" dirty="0">
                  <a:latin typeface="Calibri" pitchFamily="34" charset="0"/>
                </a:rPr>
                <a:t>education, advice,</a:t>
              </a:r>
            </a:p>
            <a:p>
              <a:pPr algn="ctr"/>
              <a:r>
                <a:rPr lang="en-GB" sz="1400" b="1" dirty="0">
                  <a:latin typeface="Calibri" pitchFamily="34" charset="0"/>
                </a:rPr>
                <a:t>information access</a:t>
              </a:r>
            </a:p>
            <a:p>
              <a:pPr algn="ctr"/>
              <a:endParaRPr lang="en-GB" sz="400" b="1" dirty="0">
                <a:latin typeface="Calibri" pitchFamily="34" charset="0"/>
              </a:endParaRPr>
            </a:p>
            <a:p>
              <a:pPr algn="ctr"/>
              <a:r>
                <a:rPr lang="en-GB" sz="1400" b="1" dirty="0" smtClean="0">
                  <a:latin typeface="Calibri" pitchFamily="34" charset="0"/>
                </a:rPr>
                <a:t>Strengthening and aerobic </a:t>
              </a:r>
              <a:r>
                <a:rPr lang="en-GB" sz="1400" b="1" dirty="0">
                  <a:latin typeface="Calibri" pitchFamily="34" charset="0"/>
                </a:rPr>
                <a:t>exercise</a:t>
              </a:r>
            </a:p>
            <a:p>
              <a:pPr algn="ctr"/>
              <a:endParaRPr lang="en-GB" sz="400" b="1" dirty="0">
                <a:latin typeface="Calibri" pitchFamily="34" charset="0"/>
              </a:endParaRPr>
            </a:p>
            <a:p>
              <a:pPr algn="ctr"/>
              <a:r>
                <a:rPr lang="en-GB" sz="1400" b="1" dirty="0">
                  <a:latin typeface="Calibri" pitchFamily="34" charset="0"/>
                </a:rPr>
                <a:t>weight loss if </a:t>
              </a:r>
              <a:r>
                <a:rPr lang="en-GB" sz="1400" b="1" dirty="0" smtClean="0">
                  <a:latin typeface="Calibri" pitchFamily="34" charset="0"/>
                </a:rPr>
                <a:t>overweight</a:t>
              </a:r>
              <a:endParaRPr lang="en-GB" sz="1400" b="1" dirty="0">
                <a:latin typeface="Calibri" pitchFamily="34" charset="0"/>
              </a:endParaRPr>
            </a:p>
          </p:txBody>
        </p:sp>
        <p:sp>
          <p:nvSpPr>
            <p:cNvPr id="10" name="Rectangle 11"/>
            <p:cNvSpPr>
              <a:spLocks noChangeArrowheads="1"/>
            </p:cNvSpPr>
            <p:nvPr/>
          </p:nvSpPr>
          <p:spPr bwMode="auto">
            <a:xfrm>
              <a:off x="2328" y="2954"/>
              <a:ext cx="743" cy="131"/>
            </a:xfrm>
            <a:prstGeom prst="rect">
              <a:avLst/>
            </a:prstGeom>
            <a:noFill/>
            <a:ln w="9525" algn="ctr">
              <a:noFill/>
              <a:miter lim="800000"/>
              <a:headEnd/>
              <a:tailEnd/>
            </a:ln>
          </p:spPr>
          <p:txBody>
            <a:bodyPr lIns="54864" tIns="27432" rIns="54864" bIns="27432">
              <a:spAutoFit/>
            </a:bodyPr>
            <a:lstStyle/>
            <a:p>
              <a:pPr algn="ctr"/>
              <a:r>
                <a:rPr lang="en-GB" sz="1200" b="1">
                  <a:latin typeface="Calibri" pitchFamily="34" charset="0"/>
                </a:rPr>
                <a:t>topical NSAIDs</a:t>
              </a:r>
              <a:endParaRPr lang="en-GB" sz="1200">
                <a:latin typeface="Calibri" pitchFamily="34" charset="0"/>
              </a:endParaRPr>
            </a:p>
          </p:txBody>
        </p:sp>
        <p:sp>
          <p:nvSpPr>
            <p:cNvPr id="11" name="Rectangle 12"/>
            <p:cNvSpPr>
              <a:spLocks noChangeArrowheads="1"/>
            </p:cNvSpPr>
            <p:nvPr/>
          </p:nvSpPr>
          <p:spPr bwMode="auto">
            <a:xfrm>
              <a:off x="2344" y="1717"/>
              <a:ext cx="653" cy="131"/>
            </a:xfrm>
            <a:prstGeom prst="rect">
              <a:avLst/>
            </a:prstGeom>
            <a:noFill/>
            <a:ln w="9525" algn="ctr">
              <a:noFill/>
              <a:miter lim="800000"/>
              <a:headEnd/>
              <a:tailEnd/>
            </a:ln>
          </p:spPr>
          <p:txBody>
            <a:bodyPr lIns="54864" tIns="27432" rIns="54864" bIns="27432">
              <a:spAutoFit/>
            </a:bodyPr>
            <a:lstStyle/>
            <a:p>
              <a:pPr algn="ctr"/>
              <a:r>
                <a:rPr lang="en-GB" sz="1200" b="1">
                  <a:latin typeface="Calibri" pitchFamily="34" charset="0"/>
                </a:rPr>
                <a:t>paracetamol</a:t>
              </a:r>
              <a:endParaRPr lang="en-GB" sz="1200">
                <a:latin typeface="Calibri" pitchFamily="34" charset="0"/>
              </a:endParaRPr>
            </a:p>
          </p:txBody>
        </p:sp>
        <p:sp>
          <p:nvSpPr>
            <p:cNvPr id="12" name="Rectangle 13"/>
            <p:cNvSpPr>
              <a:spLocks noChangeArrowheads="1"/>
            </p:cNvSpPr>
            <p:nvPr/>
          </p:nvSpPr>
          <p:spPr bwMode="auto">
            <a:xfrm>
              <a:off x="1182" y="2004"/>
              <a:ext cx="522" cy="232"/>
            </a:xfrm>
            <a:prstGeom prst="rect">
              <a:avLst/>
            </a:prstGeom>
            <a:noFill/>
            <a:ln w="9525" algn="ctr">
              <a:noFill/>
              <a:miter lim="800000"/>
              <a:headEnd/>
              <a:tailEnd/>
            </a:ln>
          </p:spPr>
          <p:txBody>
            <a:bodyPr lIns="54864" tIns="27432" rIns="54864" bIns="27432">
              <a:spAutoFit/>
            </a:bodyPr>
            <a:lstStyle/>
            <a:p>
              <a:pPr algn="ctr"/>
              <a:r>
                <a:rPr lang="en-GB" sz="1200" b="1">
                  <a:latin typeface="Calibri" pitchFamily="34" charset="0"/>
                </a:rPr>
                <a:t>supports and braces</a:t>
              </a:r>
              <a:endParaRPr lang="en-GB" sz="1200">
                <a:latin typeface="Calibri" pitchFamily="34" charset="0"/>
              </a:endParaRPr>
            </a:p>
          </p:txBody>
        </p:sp>
        <p:sp>
          <p:nvSpPr>
            <p:cNvPr id="13" name="Rectangle 14"/>
            <p:cNvSpPr>
              <a:spLocks noChangeArrowheads="1"/>
            </p:cNvSpPr>
            <p:nvPr/>
          </p:nvSpPr>
          <p:spPr bwMode="auto">
            <a:xfrm>
              <a:off x="3327" y="1570"/>
              <a:ext cx="652" cy="332"/>
            </a:xfrm>
            <a:prstGeom prst="rect">
              <a:avLst/>
            </a:prstGeom>
            <a:noFill/>
            <a:ln w="9525" algn="ctr">
              <a:noFill/>
              <a:miter lim="800000"/>
              <a:headEnd/>
              <a:tailEnd/>
            </a:ln>
          </p:spPr>
          <p:txBody>
            <a:bodyPr lIns="54864" tIns="27432" rIns="54864" bIns="27432">
              <a:spAutoFit/>
            </a:bodyPr>
            <a:lstStyle/>
            <a:p>
              <a:pPr algn="ctr"/>
              <a:r>
                <a:rPr lang="en-GB" sz="1200" b="1">
                  <a:latin typeface="Calibri" pitchFamily="34" charset="0"/>
                </a:rPr>
                <a:t>intra-articular corticosteroid injections</a:t>
              </a:r>
              <a:endParaRPr lang="en-GB" sz="1200">
                <a:latin typeface="Calibri" pitchFamily="34" charset="0"/>
              </a:endParaRPr>
            </a:p>
          </p:txBody>
        </p:sp>
        <p:sp>
          <p:nvSpPr>
            <p:cNvPr id="14" name="Rectangle 15"/>
            <p:cNvSpPr>
              <a:spLocks noChangeArrowheads="1"/>
            </p:cNvSpPr>
            <p:nvPr/>
          </p:nvSpPr>
          <p:spPr bwMode="auto">
            <a:xfrm>
              <a:off x="2975" y="1433"/>
              <a:ext cx="597" cy="131"/>
            </a:xfrm>
            <a:prstGeom prst="rect">
              <a:avLst/>
            </a:prstGeom>
            <a:noFill/>
            <a:ln w="9525" algn="ctr">
              <a:noFill/>
              <a:miter lim="800000"/>
              <a:headEnd/>
              <a:tailEnd/>
            </a:ln>
          </p:spPr>
          <p:txBody>
            <a:bodyPr lIns="54864" tIns="27432" rIns="54864" bIns="27432">
              <a:spAutoFit/>
            </a:bodyPr>
            <a:lstStyle/>
            <a:p>
              <a:pPr algn="ctr"/>
              <a:r>
                <a:rPr lang="en-GB" sz="1200" b="1">
                  <a:latin typeface="Calibri" pitchFamily="34" charset="0"/>
                </a:rPr>
                <a:t>opioids</a:t>
              </a:r>
              <a:endParaRPr lang="en-GB" sz="1200">
                <a:latin typeface="Calibri" pitchFamily="34" charset="0"/>
              </a:endParaRPr>
            </a:p>
          </p:txBody>
        </p:sp>
        <p:sp>
          <p:nvSpPr>
            <p:cNvPr id="15" name="Rectangle 16"/>
            <p:cNvSpPr>
              <a:spLocks noChangeArrowheads="1"/>
            </p:cNvSpPr>
            <p:nvPr/>
          </p:nvSpPr>
          <p:spPr bwMode="auto">
            <a:xfrm>
              <a:off x="2920" y="3171"/>
              <a:ext cx="597" cy="131"/>
            </a:xfrm>
            <a:prstGeom prst="rect">
              <a:avLst/>
            </a:prstGeom>
            <a:noFill/>
            <a:ln w="9525" algn="ctr">
              <a:noFill/>
              <a:miter lim="800000"/>
              <a:headEnd/>
              <a:tailEnd/>
            </a:ln>
          </p:spPr>
          <p:txBody>
            <a:bodyPr lIns="54864" tIns="27432" rIns="54864" bIns="27432">
              <a:spAutoFit/>
            </a:bodyPr>
            <a:lstStyle/>
            <a:p>
              <a:pPr algn="ctr"/>
              <a:r>
                <a:rPr lang="en-GB" sz="1200" b="1">
                  <a:latin typeface="Calibri" pitchFamily="34" charset="0"/>
                </a:rPr>
                <a:t>joint arthroplasty</a:t>
              </a:r>
              <a:endParaRPr lang="en-GB" sz="1200">
                <a:latin typeface="Calibri" pitchFamily="34" charset="0"/>
              </a:endParaRPr>
            </a:p>
          </p:txBody>
        </p:sp>
        <p:sp>
          <p:nvSpPr>
            <p:cNvPr id="16" name="Rectangle 17"/>
            <p:cNvSpPr>
              <a:spLocks noChangeArrowheads="1"/>
            </p:cNvSpPr>
            <p:nvPr/>
          </p:nvSpPr>
          <p:spPr bwMode="auto">
            <a:xfrm>
              <a:off x="2242" y="1216"/>
              <a:ext cx="706" cy="232"/>
            </a:xfrm>
            <a:prstGeom prst="rect">
              <a:avLst/>
            </a:prstGeom>
            <a:noFill/>
            <a:ln w="9525" algn="ctr">
              <a:noFill/>
              <a:miter lim="800000"/>
              <a:headEnd/>
              <a:tailEnd/>
            </a:ln>
          </p:spPr>
          <p:txBody>
            <a:bodyPr lIns="54864" tIns="27432" rIns="54864" bIns="27432">
              <a:spAutoFit/>
            </a:bodyPr>
            <a:lstStyle/>
            <a:p>
              <a:pPr algn="ctr"/>
              <a:r>
                <a:rPr lang="en-GB" sz="1200" b="1">
                  <a:latin typeface="Calibri" pitchFamily="34" charset="0"/>
                </a:rPr>
                <a:t>oral NSAIDs including COX-2 inhibitors</a:t>
              </a:r>
              <a:endParaRPr lang="en-GB" sz="1200">
                <a:latin typeface="Calibri" pitchFamily="34" charset="0"/>
              </a:endParaRPr>
            </a:p>
          </p:txBody>
        </p:sp>
        <p:sp>
          <p:nvSpPr>
            <p:cNvPr id="17" name="Rectangle 18"/>
            <p:cNvSpPr>
              <a:spLocks noChangeArrowheads="1"/>
            </p:cNvSpPr>
            <p:nvPr/>
          </p:nvSpPr>
          <p:spPr bwMode="auto">
            <a:xfrm>
              <a:off x="1291" y="2872"/>
              <a:ext cx="544" cy="131"/>
            </a:xfrm>
            <a:prstGeom prst="rect">
              <a:avLst/>
            </a:prstGeom>
            <a:noFill/>
            <a:ln w="9525" algn="ctr">
              <a:noFill/>
              <a:miter lim="800000"/>
              <a:headEnd/>
              <a:tailEnd/>
            </a:ln>
          </p:spPr>
          <p:txBody>
            <a:bodyPr lIns="54864" tIns="27432" rIns="54864" bIns="27432">
              <a:spAutoFit/>
            </a:bodyPr>
            <a:lstStyle/>
            <a:p>
              <a:pPr algn="ctr"/>
              <a:r>
                <a:rPr lang="en-GB" sz="1200" b="1">
                  <a:latin typeface="Calibri" pitchFamily="34" charset="0"/>
                </a:rPr>
                <a:t>TENS</a:t>
              </a:r>
              <a:endParaRPr lang="en-GB" sz="1200">
                <a:latin typeface="Calibri" pitchFamily="34" charset="0"/>
              </a:endParaRPr>
            </a:p>
          </p:txBody>
        </p:sp>
        <p:sp>
          <p:nvSpPr>
            <p:cNvPr id="18" name="Rectangle 19"/>
            <p:cNvSpPr>
              <a:spLocks noChangeArrowheads="1"/>
            </p:cNvSpPr>
            <p:nvPr/>
          </p:nvSpPr>
          <p:spPr bwMode="auto">
            <a:xfrm>
              <a:off x="3653" y="2139"/>
              <a:ext cx="645" cy="131"/>
            </a:xfrm>
            <a:prstGeom prst="rect">
              <a:avLst/>
            </a:prstGeom>
            <a:noFill/>
            <a:ln w="9525" algn="ctr">
              <a:noFill/>
              <a:miter lim="800000"/>
              <a:headEnd/>
              <a:tailEnd/>
            </a:ln>
          </p:spPr>
          <p:txBody>
            <a:bodyPr lIns="54864" tIns="27432" rIns="54864" bIns="27432">
              <a:spAutoFit/>
            </a:bodyPr>
            <a:lstStyle/>
            <a:p>
              <a:pPr algn="ctr"/>
              <a:r>
                <a:rPr lang="en-GB" sz="1200" b="1">
                  <a:latin typeface="Calibri" pitchFamily="34" charset="0"/>
                </a:rPr>
                <a:t>local heat and cold </a:t>
              </a:r>
              <a:endParaRPr lang="en-GB" sz="1200">
                <a:latin typeface="Calibri" pitchFamily="34" charset="0"/>
              </a:endParaRPr>
            </a:p>
          </p:txBody>
        </p:sp>
        <p:sp>
          <p:nvSpPr>
            <p:cNvPr id="19" name="Rectangle 20"/>
            <p:cNvSpPr>
              <a:spLocks noChangeArrowheads="1"/>
            </p:cNvSpPr>
            <p:nvPr/>
          </p:nvSpPr>
          <p:spPr bwMode="auto">
            <a:xfrm>
              <a:off x="1806" y="1488"/>
              <a:ext cx="544" cy="131"/>
            </a:xfrm>
            <a:prstGeom prst="rect">
              <a:avLst/>
            </a:prstGeom>
            <a:noFill/>
            <a:ln w="9525">
              <a:noFill/>
              <a:miter lim="800000"/>
              <a:headEnd/>
              <a:tailEnd/>
            </a:ln>
          </p:spPr>
          <p:txBody>
            <a:bodyPr lIns="54864" tIns="27432" rIns="54864" bIns="27432">
              <a:spAutoFit/>
            </a:bodyPr>
            <a:lstStyle/>
            <a:p>
              <a:pPr algn="ctr"/>
              <a:r>
                <a:rPr lang="en-GB" sz="1200" b="1">
                  <a:latin typeface="Calibri" pitchFamily="34" charset="0"/>
                </a:rPr>
                <a:t>capsaicin</a:t>
              </a:r>
              <a:endParaRPr lang="en-GB" sz="1200">
                <a:latin typeface="Calibri" pitchFamily="34" charset="0"/>
              </a:endParaRPr>
            </a:p>
          </p:txBody>
        </p:sp>
        <p:sp>
          <p:nvSpPr>
            <p:cNvPr id="20" name="Rectangle 21"/>
            <p:cNvSpPr>
              <a:spLocks noChangeArrowheads="1"/>
            </p:cNvSpPr>
            <p:nvPr/>
          </p:nvSpPr>
          <p:spPr bwMode="auto">
            <a:xfrm>
              <a:off x="1794" y="3154"/>
              <a:ext cx="733" cy="332"/>
            </a:xfrm>
            <a:prstGeom prst="rect">
              <a:avLst/>
            </a:prstGeom>
            <a:noFill/>
            <a:ln w="9525" algn="ctr">
              <a:noFill/>
              <a:miter lim="800000"/>
              <a:headEnd/>
              <a:tailEnd/>
            </a:ln>
          </p:spPr>
          <p:txBody>
            <a:bodyPr lIns="54864" tIns="27432" rIns="54864" bIns="27432">
              <a:spAutoFit/>
            </a:bodyPr>
            <a:lstStyle/>
            <a:p>
              <a:pPr algn="ctr"/>
              <a:r>
                <a:rPr lang="en-GB" sz="1200" b="1">
                  <a:latin typeface="Calibri" pitchFamily="34" charset="0"/>
                </a:rPr>
                <a:t>manual therapy (manipulation and stretching)</a:t>
              </a:r>
              <a:endParaRPr lang="en-GB" sz="1200">
                <a:latin typeface="Calibri" pitchFamily="34" charset="0"/>
              </a:endParaRPr>
            </a:p>
          </p:txBody>
        </p:sp>
        <p:sp>
          <p:nvSpPr>
            <p:cNvPr id="21" name="Rectangle 22"/>
            <p:cNvSpPr>
              <a:spLocks noChangeArrowheads="1"/>
            </p:cNvSpPr>
            <p:nvPr/>
          </p:nvSpPr>
          <p:spPr bwMode="auto">
            <a:xfrm>
              <a:off x="3653" y="2519"/>
              <a:ext cx="572" cy="131"/>
            </a:xfrm>
            <a:prstGeom prst="rect">
              <a:avLst/>
            </a:prstGeom>
            <a:noFill/>
            <a:ln w="9525" algn="ctr">
              <a:noFill/>
              <a:miter lim="800000"/>
              <a:headEnd/>
              <a:tailEnd/>
            </a:ln>
          </p:spPr>
          <p:txBody>
            <a:bodyPr lIns="54864" tIns="27432" rIns="54864" bIns="27432">
              <a:spAutoFit/>
            </a:bodyPr>
            <a:lstStyle/>
            <a:p>
              <a:pPr algn="ctr"/>
              <a:r>
                <a:rPr lang="en-GB" sz="1200" b="1">
                  <a:latin typeface="Calibri" pitchFamily="34" charset="0"/>
                </a:rPr>
                <a:t>assistive devices</a:t>
              </a:r>
              <a:endParaRPr lang="en-GB" sz="1200">
                <a:latin typeface="Calibri" pitchFamily="34" charset="0"/>
              </a:endParaRPr>
            </a:p>
          </p:txBody>
        </p:sp>
        <p:sp>
          <p:nvSpPr>
            <p:cNvPr id="22" name="Rectangle 23"/>
            <p:cNvSpPr>
              <a:spLocks noChangeArrowheads="1"/>
            </p:cNvSpPr>
            <p:nvPr/>
          </p:nvSpPr>
          <p:spPr bwMode="auto">
            <a:xfrm>
              <a:off x="1047" y="2411"/>
              <a:ext cx="679" cy="232"/>
            </a:xfrm>
            <a:prstGeom prst="rect">
              <a:avLst/>
            </a:prstGeom>
            <a:noFill/>
            <a:ln w="9525" algn="ctr">
              <a:noFill/>
              <a:miter lim="800000"/>
              <a:headEnd/>
              <a:tailEnd/>
            </a:ln>
          </p:spPr>
          <p:txBody>
            <a:bodyPr lIns="54864" tIns="27432" rIns="54864" bIns="27432">
              <a:spAutoFit/>
            </a:bodyPr>
            <a:lstStyle/>
            <a:p>
              <a:pPr algn="ctr"/>
              <a:r>
                <a:rPr lang="en-GB" sz="1200" b="1">
                  <a:latin typeface="Calibri" pitchFamily="34" charset="0"/>
                </a:rPr>
                <a:t>shock-absorbing shoes or insoles</a:t>
              </a:r>
              <a:endParaRPr lang="en-GB" sz="1200">
                <a:latin typeface="Calibri" pitchFamily="34" charset="0"/>
              </a:endParaRPr>
            </a:p>
          </p:txBody>
        </p:sp>
        <p:sp>
          <p:nvSpPr>
            <p:cNvPr id="23" name="Line 25"/>
            <p:cNvSpPr>
              <a:spLocks noChangeShapeType="1"/>
            </p:cNvSpPr>
            <p:nvPr/>
          </p:nvSpPr>
          <p:spPr bwMode="auto">
            <a:xfrm>
              <a:off x="3490" y="2818"/>
              <a:ext cx="352" cy="434"/>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24" name="Line 26"/>
            <p:cNvSpPr>
              <a:spLocks noChangeShapeType="1"/>
            </p:cNvSpPr>
            <p:nvPr/>
          </p:nvSpPr>
          <p:spPr bwMode="auto">
            <a:xfrm flipV="1">
              <a:off x="3545" y="1814"/>
              <a:ext cx="624" cy="298"/>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25" name="Line 27"/>
            <p:cNvSpPr>
              <a:spLocks noChangeShapeType="1"/>
            </p:cNvSpPr>
            <p:nvPr/>
          </p:nvSpPr>
          <p:spPr bwMode="auto">
            <a:xfrm>
              <a:off x="2648" y="3197"/>
              <a:ext cx="0" cy="408"/>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26" name="Line 28"/>
            <p:cNvSpPr>
              <a:spLocks noChangeShapeType="1"/>
            </p:cNvSpPr>
            <p:nvPr/>
          </p:nvSpPr>
          <p:spPr bwMode="auto">
            <a:xfrm flipH="1" flipV="1">
              <a:off x="1481" y="1542"/>
              <a:ext cx="449" cy="378"/>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spTree>
    <p:extLst>
      <p:ext uri="{BB962C8B-B14F-4D97-AF65-F5344CB8AC3E}">
        <p14:creationId xmlns:p14="http://schemas.microsoft.com/office/powerpoint/2010/main" val="22216936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2"/>
                </a:solidFill>
              </a:rPr>
              <a:t>What are the barriers to exercise?</a:t>
            </a:r>
            <a:endParaRPr lang="en-GB" b="1" dirty="0">
              <a:solidFill>
                <a:schemeClr val="tx2"/>
              </a:solidFill>
            </a:endParaRPr>
          </a:p>
        </p:txBody>
      </p:sp>
      <p:sp>
        <p:nvSpPr>
          <p:cNvPr id="3" name="Content Placeholder 2"/>
          <p:cNvSpPr>
            <a:spLocks noGrp="1"/>
          </p:cNvSpPr>
          <p:nvPr>
            <p:ph sz="half" idx="1"/>
          </p:nvPr>
        </p:nvSpPr>
        <p:spPr>
          <a:xfrm>
            <a:off x="467544" y="1772817"/>
            <a:ext cx="7776864" cy="3960440"/>
          </a:xfrm>
        </p:spPr>
        <p:txBody>
          <a:bodyPr/>
          <a:lstStyle/>
          <a:p>
            <a:r>
              <a:rPr lang="en-GB" dirty="0" smtClean="0"/>
              <a:t>Don’t believe exercise will help/ conflicting advice</a:t>
            </a:r>
          </a:p>
          <a:p>
            <a:r>
              <a:rPr lang="en-GB" dirty="0" smtClean="0"/>
              <a:t>Fear of falling/pain/ damaging joints further (safety)</a:t>
            </a:r>
          </a:p>
          <a:p>
            <a:r>
              <a:rPr lang="en-GB" dirty="0" smtClean="0"/>
              <a:t>Lack of enjoyment</a:t>
            </a:r>
          </a:p>
          <a:p>
            <a:r>
              <a:rPr lang="en-GB" dirty="0" smtClean="0"/>
              <a:t>Other health problems</a:t>
            </a:r>
          </a:p>
          <a:p>
            <a:r>
              <a:rPr lang="en-GB" dirty="0"/>
              <a:t>No quick results</a:t>
            </a:r>
          </a:p>
          <a:p>
            <a:r>
              <a:rPr lang="en-GB" dirty="0" smtClean="0"/>
              <a:t>Weather</a:t>
            </a:r>
          </a:p>
          <a:p>
            <a:r>
              <a:rPr lang="en-GB" dirty="0" smtClean="0"/>
              <a:t>Time</a:t>
            </a:r>
          </a:p>
          <a:p>
            <a:pPr marL="0" indent="0">
              <a:buNone/>
            </a:pPr>
            <a:endParaRPr lang="en-GB" dirty="0" smtClean="0"/>
          </a:p>
          <a:p>
            <a:endParaRPr lang="en-GB" dirty="0" smtClean="0"/>
          </a:p>
          <a:p>
            <a:endParaRPr lang="en-GB" dirty="0" smtClean="0"/>
          </a:p>
        </p:txBody>
      </p:sp>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372000" y="2869352"/>
            <a:ext cx="2576463" cy="2441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88888" y="5672425"/>
            <a:ext cx="8372046" cy="1200329"/>
          </a:xfrm>
          <a:prstGeom prst="rect">
            <a:avLst/>
          </a:prstGeom>
          <a:noFill/>
        </p:spPr>
        <p:txBody>
          <a:bodyPr wrap="square" rtlCol="0">
            <a:spAutoFit/>
          </a:bodyPr>
          <a:lstStyle/>
          <a:p>
            <a:r>
              <a:rPr lang="en-GB" sz="1200" dirty="0" smtClean="0"/>
              <a:t>Dobson </a:t>
            </a:r>
            <a:r>
              <a:rPr lang="en-GB" sz="1200" dirty="0"/>
              <a:t>F, </a:t>
            </a:r>
            <a:r>
              <a:rPr lang="en-GB" sz="1200" dirty="0" err="1"/>
              <a:t>Bennell</a:t>
            </a:r>
            <a:r>
              <a:rPr lang="en-GB" sz="1200" dirty="0"/>
              <a:t>, K. L., French, S. D., Nicolson, P. J., </a:t>
            </a:r>
            <a:r>
              <a:rPr lang="en-GB" sz="1200" dirty="0" err="1"/>
              <a:t>Klaasman</a:t>
            </a:r>
            <a:r>
              <a:rPr lang="en-GB" sz="1200" dirty="0"/>
              <a:t>, R. N., Holden MA, et al (2016)  Barriers and Facilitators to Exercise Participation in People with Hip and/or Knee Osteoarthritis: Synthesis of the Literature Using </a:t>
            </a:r>
            <a:r>
              <a:rPr lang="en-GB" sz="1200" dirty="0" err="1"/>
              <a:t>Behavior</a:t>
            </a:r>
            <a:r>
              <a:rPr lang="en-GB" sz="1200" dirty="0"/>
              <a:t> Change Theory. American Journal of Physical Medicine Rehabilitation. 95(5):372-89.</a:t>
            </a:r>
          </a:p>
          <a:p>
            <a:endParaRPr lang="en-GB" sz="1200" dirty="0" smtClean="0"/>
          </a:p>
          <a:p>
            <a:r>
              <a:rPr lang="en-GB" sz="1200" dirty="0" err="1" smtClean="0"/>
              <a:t>Quicke</a:t>
            </a:r>
            <a:r>
              <a:rPr lang="en-GB" sz="1200" dirty="0"/>
              <a:t>, J. G., Foster N. E., </a:t>
            </a:r>
            <a:r>
              <a:rPr lang="en-GB" sz="1200" dirty="0" err="1"/>
              <a:t>Ogollah</a:t>
            </a:r>
            <a:r>
              <a:rPr lang="en-GB" sz="1200" dirty="0"/>
              <a:t> R. O, Croft P. C., Holden M.A., (2016 </a:t>
            </a:r>
            <a:r>
              <a:rPr lang="en-GB" sz="1200" dirty="0" err="1"/>
              <a:t>epub</a:t>
            </a:r>
            <a:r>
              <a:rPr lang="en-GB" sz="1200" dirty="0"/>
              <a:t> ahead of print).  Attitudes, beliefs and physical activity in older adults with knee pain: Secondary analysis of a randomised controlled trial.  </a:t>
            </a:r>
            <a:r>
              <a:rPr lang="en-GB" sz="1200" i="1" dirty="0"/>
              <a:t>Arthritis Care and Research </a:t>
            </a:r>
            <a:endParaRPr lang="en-GB" sz="1200" dirty="0"/>
          </a:p>
        </p:txBody>
      </p:sp>
    </p:spTree>
    <p:extLst>
      <p:ext uri="{BB962C8B-B14F-4D97-AF65-F5344CB8AC3E}">
        <p14:creationId xmlns:p14="http://schemas.microsoft.com/office/powerpoint/2010/main" val="370317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4" descr="shutterstock_24497593"/>
          <p:cNvPicPr>
            <a:picLocks noChangeAspect="1" noChangeArrowheads="1"/>
          </p:cNvPicPr>
          <p:nvPr/>
        </p:nvPicPr>
        <p:blipFill>
          <a:blip r:embed="rId3"/>
          <a:srcRect r="10001"/>
          <a:stretch>
            <a:fillRect/>
          </a:stretch>
        </p:blipFill>
        <p:spPr bwMode="auto">
          <a:xfrm>
            <a:off x="3086100" y="765176"/>
            <a:ext cx="3881438" cy="5014913"/>
          </a:xfrm>
          <a:prstGeom prst="rect">
            <a:avLst/>
          </a:prstGeom>
          <a:noFill/>
          <a:ln w="9525">
            <a:noFill/>
            <a:miter lim="800000"/>
            <a:headEnd/>
            <a:tailEnd/>
          </a:ln>
        </p:spPr>
      </p:pic>
      <p:sp>
        <p:nvSpPr>
          <p:cNvPr id="6" name="Oval Callout 5"/>
          <p:cNvSpPr/>
          <p:nvPr/>
        </p:nvSpPr>
        <p:spPr>
          <a:xfrm>
            <a:off x="5436394" y="188913"/>
            <a:ext cx="3239691" cy="17272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a:t>If I exercise my joints will wear out even quicker</a:t>
            </a:r>
          </a:p>
        </p:txBody>
      </p:sp>
      <p:sp>
        <p:nvSpPr>
          <p:cNvPr id="7" name="Oval Callout 6"/>
          <p:cNvSpPr/>
          <p:nvPr/>
        </p:nvSpPr>
        <p:spPr>
          <a:xfrm>
            <a:off x="492919" y="188913"/>
            <a:ext cx="3239691" cy="17272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800" dirty="0"/>
              <a:t>It hurts when I move </a:t>
            </a:r>
          </a:p>
        </p:txBody>
      </p:sp>
      <p:sp>
        <p:nvSpPr>
          <p:cNvPr id="8" name="Oval Callout 7"/>
          <p:cNvSpPr/>
          <p:nvPr/>
        </p:nvSpPr>
        <p:spPr>
          <a:xfrm>
            <a:off x="2897981" y="4614863"/>
            <a:ext cx="3239691" cy="17272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400" dirty="0"/>
              <a:t>It’s not safe for  someone like me to exercise</a:t>
            </a:r>
          </a:p>
        </p:txBody>
      </p:sp>
      <p:sp>
        <p:nvSpPr>
          <p:cNvPr id="11" name="Oval Callout 10"/>
          <p:cNvSpPr/>
          <p:nvPr/>
        </p:nvSpPr>
        <p:spPr>
          <a:xfrm>
            <a:off x="5592367" y="2551114"/>
            <a:ext cx="3240881" cy="172878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800" dirty="0"/>
              <a:t>Rest is best</a:t>
            </a:r>
          </a:p>
        </p:txBody>
      </p:sp>
      <p:sp>
        <p:nvSpPr>
          <p:cNvPr id="9" name="Oval Callout 8"/>
          <p:cNvSpPr/>
          <p:nvPr/>
        </p:nvSpPr>
        <p:spPr>
          <a:xfrm>
            <a:off x="166688" y="2551114"/>
            <a:ext cx="3239691" cy="172878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400" dirty="0"/>
              <a:t>Nothing much can be done to help</a:t>
            </a:r>
          </a:p>
        </p:txBody>
      </p:sp>
    </p:spTree>
    <p:extLst>
      <p:ext uri="{BB962C8B-B14F-4D97-AF65-F5344CB8AC3E}">
        <p14:creationId xmlns:p14="http://schemas.microsoft.com/office/powerpoint/2010/main" val="3385008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928203"/>
            <a:ext cx="9143999" cy="1754326"/>
          </a:xfrm>
          <a:prstGeom prst="rect">
            <a:avLst/>
          </a:prstGeom>
        </p:spPr>
        <p:txBody>
          <a:bodyPr wrap="square">
            <a:spAutoFit/>
          </a:bodyPr>
          <a:lstStyle/>
          <a:p>
            <a:pPr algn="ctr"/>
            <a:r>
              <a:rPr lang="en-GB" sz="5400" b="1" dirty="0">
                <a:solidFill>
                  <a:srgbClr val="002060"/>
                </a:solidFill>
                <a:latin typeface="Calibri" pitchFamily="34" charset="0"/>
              </a:rPr>
              <a:t>Will exercise and activity  worsen </a:t>
            </a:r>
            <a:r>
              <a:rPr lang="en-GB" sz="5400" b="1" dirty="0" smtClean="0">
                <a:solidFill>
                  <a:srgbClr val="002060"/>
                </a:solidFill>
                <a:latin typeface="Calibri" pitchFamily="34" charset="0"/>
              </a:rPr>
              <a:t>OA and is it safe?</a:t>
            </a:r>
            <a:endParaRPr lang="en-GB" sz="5400" b="1" dirty="0">
              <a:solidFill>
                <a:srgbClr val="002060"/>
              </a:solidFill>
              <a:latin typeface="Calibri" pitchFamily="34" charset="0"/>
            </a:endParaRPr>
          </a:p>
        </p:txBody>
      </p:sp>
    </p:spTree>
    <p:extLst>
      <p:ext uri="{BB962C8B-B14F-4D97-AF65-F5344CB8AC3E}">
        <p14:creationId xmlns:p14="http://schemas.microsoft.com/office/powerpoint/2010/main" val="39618686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766409"/>
            <a:ext cx="7772400" cy="1523070"/>
          </a:xfrm>
        </p:spPr>
        <p:txBody>
          <a:bodyPr/>
          <a:lstStyle/>
          <a:p>
            <a:r>
              <a:rPr lang="en-GB" dirty="0"/>
              <a:t>Many national and international guidelines are available for the management of OA and all recommend exercise</a:t>
            </a:r>
          </a:p>
          <a:p>
            <a:endParaRPr lang="en-GB" dirty="0"/>
          </a:p>
        </p:txBody>
      </p:sp>
      <p:sp>
        <p:nvSpPr>
          <p:cNvPr id="3" name="Title 2"/>
          <p:cNvSpPr>
            <a:spLocks noGrp="1"/>
          </p:cNvSpPr>
          <p:nvPr>
            <p:ph type="title"/>
          </p:nvPr>
        </p:nvSpPr>
        <p:spPr/>
        <p:txBody>
          <a:bodyPr/>
          <a:lstStyle/>
          <a:p>
            <a:pPr lvl="0" defTabSz="914400"/>
            <a:r>
              <a:rPr lang="en-GB" b="1" kern="1200" dirty="0">
                <a:solidFill>
                  <a:srgbClr val="002060"/>
                </a:solidFill>
                <a:ea typeface="+mn-ea"/>
                <a:cs typeface="+mn-cs"/>
              </a:rPr>
              <a:t>Exercise for OA: the evidence  </a:t>
            </a:r>
            <a:r>
              <a:rPr lang="en-GB" b="1" kern="1200" dirty="0">
                <a:solidFill>
                  <a:srgbClr val="272449"/>
                </a:solidFill>
                <a:ea typeface="+mn-ea"/>
                <a:cs typeface="+mn-cs"/>
              </a:rPr>
              <a:t/>
            </a:r>
            <a:br>
              <a:rPr lang="en-GB" b="1" kern="1200" dirty="0">
                <a:solidFill>
                  <a:srgbClr val="272449"/>
                </a:solidFill>
                <a:ea typeface="+mn-ea"/>
                <a:cs typeface="+mn-cs"/>
              </a:rPr>
            </a:br>
            <a:endParaRPr lang="en-GB" b="1" dirty="0"/>
          </a:p>
        </p:txBody>
      </p:sp>
      <p:sp>
        <p:nvSpPr>
          <p:cNvPr id="4" name="Rectangle 3"/>
          <p:cNvSpPr txBox="1">
            <a:spLocks noChangeArrowheads="1"/>
          </p:cNvSpPr>
          <p:nvPr/>
        </p:nvSpPr>
        <p:spPr bwMode="auto">
          <a:xfrm>
            <a:off x="976741" y="3718513"/>
            <a:ext cx="7249885" cy="2481942"/>
          </a:xfrm>
          <a:prstGeom prst="rect">
            <a:avLst/>
          </a:prstGeom>
          <a:solidFill>
            <a:srgbClr val="E5F5FF"/>
          </a:solidFill>
          <a:ln w="12700">
            <a:solidFill>
              <a:schemeClr val="tx1"/>
            </a:solidFill>
            <a:miter lim="800000"/>
            <a:headEnd/>
            <a:tailEnd/>
          </a:ln>
        </p:spPr>
        <p:txBody>
          <a:bodyPr vert="horz" wrap="square" lIns="89508" tIns="44754" rIns="89508" bIns="44754" numCol="1" anchor="t" anchorCtr="0" compatLnSpc="1">
            <a:prstTxWarp prst="textNoShape">
              <a:avLst/>
            </a:prstTxWarp>
          </a:bodyPr>
          <a:lstStyle/>
          <a:p>
            <a:pPr marR="0" lvl="0" algn="l" defTabSz="895350" rtl="0" eaLnBrk="0" fontAlgn="base" latinLnBrk="0" hangingPunct="0">
              <a:lnSpc>
                <a:spcPct val="100000"/>
              </a:lnSpc>
              <a:spcBef>
                <a:spcPct val="20000"/>
              </a:spcBef>
              <a:spcAft>
                <a:spcPct val="0"/>
              </a:spcAft>
              <a:buClr>
                <a:schemeClr val="accent2"/>
              </a:buClr>
              <a:buSzPct val="45000"/>
              <a:tabLst/>
              <a:defRPr/>
            </a:pPr>
            <a:r>
              <a:rPr kumimoji="0" lang="en-GB" sz="3200" b="0" i="0" u="none" strike="noStrike" kern="0" cap="none" spc="0" normalizeH="0" baseline="0" noProof="0" dirty="0" smtClean="0">
                <a:ln>
                  <a:noFill/>
                </a:ln>
                <a:solidFill>
                  <a:schemeClr val="tx1"/>
                </a:solidFill>
                <a:effectLst/>
                <a:uLnTx/>
                <a:uFillTx/>
                <a:latin typeface="+mn-lt"/>
                <a:ea typeface="+mn-ea"/>
                <a:cs typeface="+mn-cs"/>
              </a:rPr>
              <a:t>“Exercise should be a core treatment for people with osteoarthritis, irrespective of age, co-morbidity, pain severity or disability”  </a:t>
            </a:r>
          </a:p>
          <a:p>
            <a:pPr marL="3994150" lvl="8" indent="-336550" defTabSz="895350">
              <a:spcBef>
                <a:spcPct val="20000"/>
              </a:spcBef>
              <a:buClr>
                <a:schemeClr val="accent2"/>
              </a:buClr>
              <a:buSzPct val="45000"/>
            </a:pPr>
            <a:r>
              <a:rPr kumimoji="0" lang="en-GB" sz="1800" b="0" i="0" u="none" strike="noStrike" kern="0" cap="none" spc="0" normalizeH="0" baseline="0" noProof="0" dirty="0" smtClean="0">
                <a:ln>
                  <a:noFill/>
                </a:ln>
                <a:solidFill>
                  <a:schemeClr val="tx1"/>
                </a:solidFill>
                <a:effectLst/>
                <a:uLnTx/>
                <a:uFillTx/>
                <a:latin typeface="+mn-lt"/>
                <a:ea typeface="+mn-ea"/>
                <a:cs typeface="+mn-cs"/>
              </a:rPr>
              <a:t>			</a:t>
            </a:r>
            <a:r>
              <a:rPr kumimoji="0" lang="en-GB" sz="2400" b="0" i="0" u="none" strike="noStrike" kern="0" cap="none" spc="0" normalizeH="0" baseline="0" noProof="0" dirty="0" smtClean="0">
                <a:ln>
                  <a:noFill/>
                </a:ln>
                <a:solidFill>
                  <a:schemeClr val="tx1"/>
                </a:solidFill>
                <a:effectLst/>
                <a:uLnTx/>
                <a:uFillTx/>
                <a:latin typeface="+mn-lt"/>
                <a:ea typeface="+mn-ea"/>
                <a:cs typeface="+mn-cs"/>
              </a:rPr>
              <a:t>NICE 2014</a:t>
            </a:r>
          </a:p>
          <a:p>
            <a:pPr marL="3994150" lvl="8" indent="-336550" defTabSz="895350">
              <a:spcBef>
                <a:spcPct val="20000"/>
              </a:spcBef>
              <a:buClr>
                <a:schemeClr val="accent2"/>
              </a:buClr>
              <a:buSzPct val="45000"/>
              <a:buFont typeface="Monotype Sorts" pitchFamily="96" charset="2"/>
              <a:buChar char="l"/>
            </a:pPr>
            <a:endParaRPr kumimoji="0" lang="en-GB" sz="1800" b="0" i="0" u="none" strike="noStrike" kern="0" cap="none" spc="0" normalizeH="0" baseline="0" noProof="0" dirty="0" smtClean="0">
              <a:ln>
                <a:noFill/>
              </a:ln>
              <a:solidFill>
                <a:schemeClr val="tx1"/>
              </a:solidFill>
              <a:effectLst/>
              <a:uLnTx/>
              <a:uFillTx/>
              <a:latin typeface="+mn-lt"/>
              <a:ea typeface="+mn-ea"/>
              <a:cs typeface="+mn-cs"/>
            </a:endParaRPr>
          </a:p>
          <a:p>
            <a:pPr marL="336550" marR="0" lvl="0" indent="-336550" algn="l" defTabSz="895350" rtl="0" eaLnBrk="0" fontAlgn="base" latinLnBrk="0" hangingPunct="0">
              <a:lnSpc>
                <a:spcPct val="100000"/>
              </a:lnSpc>
              <a:spcBef>
                <a:spcPct val="20000"/>
              </a:spcBef>
              <a:spcAft>
                <a:spcPct val="0"/>
              </a:spcAft>
              <a:buClr>
                <a:schemeClr val="accent2"/>
              </a:buClr>
              <a:buSzPct val="45000"/>
              <a:buFont typeface="Monotype Sorts" pitchFamily="96" charset="2"/>
              <a:buChar char="l"/>
              <a:tabLst/>
              <a:defRPr/>
            </a:pPr>
            <a:endParaRPr kumimoji="0" lang="en-GB" sz="3200" b="0" i="0" u="none" strike="noStrike" kern="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8032531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04775" y="989013"/>
            <a:ext cx="8745538" cy="1143000"/>
          </a:xfrm>
          <a:prstGeom prst="rect">
            <a:avLst/>
          </a:prstGeom>
        </p:spPr>
        <p:txBody>
          <a:bodyPr/>
          <a:lstStyle>
            <a:lvl1pPr algn="ctr" defTabSz="895350" rtl="0" eaLnBrk="0" fontAlgn="base" hangingPunct="0">
              <a:spcBef>
                <a:spcPct val="0"/>
              </a:spcBef>
              <a:spcAft>
                <a:spcPct val="0"/>
              </a:spcAft>
              <a:defRPr sz="4400">
                <a:solidFill>
                  <a:schemeClr val="tx1"/>
                </a:solidFill>
                <a:latin typeface="Calibri" pitchFamily="34" charset="0"/>
                <a:ea typeface="+mj-ea"/>
                <a:cs typeface="+mj-cs"/>
              </a:defRPr>
            </a:lvl1pPr>
            <a:lvl2pPr algn="ctr" defTabSz="895350" rtl="0" eaLnBrk="0" fontAlgn="base" hangingPunct="0">
              <a:spcBef>
                <a:spcPct val="0"/>
              </a:spcBef>
              <a:spcAft>
                <a:spcPct val="0"/>
              </a:spcAft>
              <a:defRPr sz="4400">
                <a:solidFill>
                  <a:schemeClr val="accent2"/>
                </a:solidFill>
                <a:latin typeface="Arial" charset="0"/>
              </a:defRPr>
            </a:lvl2pPr>
            <a:lvl3pPr algn="ctr" defTabSz="895350" rtl="0" eaLnBrk="0" fontAlgn="base" hangingPunct="0">
              <a:spcBef>
                <a:spcPct val="0"/>
              </a:spcBef>
              <a:spcAft>
                <a:spcPct val="0"/>
              </a:spcAft>
              <a:defRPr sz="4400">
                <a:solidFill>
                  <a:schemeClr val="accent2"/>
                </a:solidFill>
                <a:latin typeface="Arial" charset="0"/>
              </a:defRPr>
            </a:lvl3pPr>
            <a:lvl4pPr algn="ctr" defTabSz="895350" rtl="0" eaLnBrk="0" fontAlgn="base" hangingPunct="0">
              <a:spcBef>
                <a:spcPct val="0"/>
              </a:spcBef>
              <a:spcAft>
                <a:spcPct val="0"/>
              </a:spcAft>
              <a:defRPr sz="4400">
                <a:solidFill>
                  <a:schemeClr val="accent2"/>
                </a:solidFill>
                <a:latin typeface="Arial" charset="0"/>
              </a:defRPr>
            </a:lvl4pPr>
            <a:lvl5pPr algn="ctr" defTabSz="895350" rtl="0" eaLnBrk="0" fontAlgn="base" hangingPunct="0">
              <a:spcBef>
                <a:spcPct val="0"/>
              </a:spcBef>
              <a:spcAft>
                <a:spcPct val="0"/>
              </a:spcAft>
              <a:defRPr sz="4400">
                <a:solidFill>
                  <a:schemeClr val="accent2"/>
                </a:solidFill>
                <a:latin typeface="Arial" charset="0"/>
              </a:defRPr>
            </a:lvl5pPr>
            <a:lvl6pPr marL="457200" algn="ctr" defTabSz="895350" rtl="0" eaLnBrk="0" fontAlgn="base" hangingPunct="0">
              <a:spcBef>
                <a:spcPct val="0"/>
              </a:spcBef>
              <a:spcAft>
                <a:spcPct val="0"/>
              </a:spcAft>
              <a:defRPr sz="4400">
                <a:solidFill>
                  <a:schemeClr val="accent2"/>
                </a:solidFill>
                <a:latin typeface="Arial" charset="0"/>
              </a:defRPr>
            </a:lvl6pPr>
            <a:lvl7pPr marL="914400" algn="ctr" defTabSz="895350" rtl="0" eaLnBrk="0" fontAlgn="base" hangingPunct="0">
              <a:spcBef>
                <a:spcPct val="0"/>
              </a:spcBef>
              <a:spcAft>
                <a:spcPct val="0"/>
              </a:spcAft>
              <a:defRPr sz="4400">
                <a:solidFill>
                  <a:schemeClr val="accent2"/>
                </a:solidFill>
                <a:latin typeface="Arial" charset="0"/>
              </a:defRPr>
            </a:lvl7pPr>
            <a:lvl8pPr marL="1371600" algn="ctr" defTabSz="895350" rtl="0" eaLnBrk="0" fontAlgn="base" hangingPunct="0">
              <a:spcBef>
                <a:spcPct val="0"/>
              </a:spcBef>
              <a:spcAft>
                <a:spcPct val="0"/>
              </a:spcAft>
              <a:defRPr sz="4400">
                <a:solidFill>
                  <a:schemeClr val="accent2"/>
                </a:solidFill>
                <a:latin typeface="Arial" charset="0"/>
              </a:defRPr>
            </a:lvl8pPr>
            <a:lvl9pPr marL="1828800" algn="ctr" defTabSz="895350" rtl="0" eaLnBrk="0" fontAlgn="base" hangingPunct="0">
              <a:spcBef>
                <a:spcPct val="0"/>
              </a:spcBef>
              <a:spcAft>
                <a:spcPct val="0"/>
              </a:spcAft>
              <a:defRPr sz="4400">
                <a:solidFill>
                  <a:schemeClr val="accent2"/>
                </a:solidFill>
                <a:latin typeface="Arial" charset="0"/>
              </a:defRPr>
            </a:lvl9pPr>
          </a:lstStyle>
          <a:p>
            <a:r>
              <a:rPr lang="en-GB" b="1" dirty="0" smtClean="0">
                <a:solidFill>
                  <a:srgbClr val="002060"/>
                </a:solidFill>
              </a:rPr>
              <a:t>The safety of exercise for OA</a:t>
            </a:r>
            <a:endParaRPr lang="en-GB" b="1" dirty="0">
              <a:solidFill>
                <a:srgbClr val="002060"/>
              </a:solidFill>
            </a:endParaRPr>
          </a:p>
          <a:p>
            <a:endParaRPr lang="en-GB" dirty="0">
              <a:solidFill>
                <a:srgbClr val="272449"/>
              </a:solidFill>
            </a:endParaRPr>
          </a:p>
        </p:txBody>
      </p:sp>
      <p:sp>
        <p:nvSpPr>
          <p:cNvPr id="3" name="Rectangle 4"/>
          <p:cNvSpPr>
            <a:spLocks noChangeArrowheads="1"/>
          </p:cNvSpPr>
          <p:nvPr/>
        </p:nvSpPr>
        <p:spPr bwMode="auto">
          <a:xfrm>
            <a:off x="317500" y="4088869"/>
            <a:ext cx="8756650" cy="2300055"/>
          </a:xfrm>
          <a:prstGeom prst="rect">
            <a:avLst/>
          </a:prstGeom>
          <a:noFill/>
          <a:ln w="9525">
            <a:noFill/>
            <a:miter lim="800000"/>
            <a:headEnd/>
            <a:tailEnd/>
          </a:ln>
        </p:spPr>
        <p:txBody>
          <a:bodyPr lIns="89508" tIns="44754" rIns="89508" bIns="44754"/>
          <a:lstStyle/>
          <a:p>
            <a:endParaRPr lang="en-GB" sz="2800" dirty="0">
              <a:latin typeface="Calibri" pitchFamily="34" charset="0"/>
            </a:endParaRPr>
          </a:p>
        </p:txBody>
      </p:sp>
      <p:sp>
        <p:nvSpPr>
          <p:cNvPr id="4" name="Rectangle 5"/>
          <p:cNvSpPr>
            <a:spLocks noChangeArrowheads="1"/>
          </p:cNvSpPr>
          <p:nvPr/>
        </p:nvSpPr>
        <p:spPr bwMode="auto">
          <a:xfrm>
            <a:off x="382587" y="1878916"/>
            <a:ext cx="8293867" cy="1384995"/>
          </a:xfrm>
          <a:prstGeom prst="rect">
            <a:avLst/>
          </a:prstGeom>
          <a:solidFill>
            <a:srgbClr val="E7F6FF"/>
          </a:solidFill>
          <a:ln w="9525">
            <a:solidFill>
              <a:srgbClr val="000099"/>
            </a:solidFill>
            <a:miter lim="800000"/>
            <a:headEnd/>
            <a:tailEnd/>
          </a:ln>
        </p:spPr>
        <p:txBody>
          <a:bodyPr wrap="square">
            <a:spAutoFit/>
          </a:bodyPr>
          <a:lstStyle/>
          <a:p>
            <a:pPr>
              <a:spcBef>
                <a:spcPct val="20000"/>
              </a:spcBef>
              <a:buClr>
                <a:schemeClr val="accent2"/>
              </a:buClr>
              <a:buSzPct val="45000"/>
              <a:buFont typeface="Monotype Sorts" pitchFamily="96" charset="2"/>
              <a:buNone/>
            </a:pPr>
            <a:r>
              <a:rPr lang="en-GB" sz="2800" dirty="0">
                <a:latin typeface="Calibri" pitchFamily="34" charset="0"/>
              </a:rPr>
              <a:t>“There are few contraindications to the prescription of strengthening or aerobic exercise in patients with hip or knee OA”	</a:t>
            </a:r>
            <a:r>
              <a:rPr lang="en-GB" sz="2800" dirty="0">
                <a:solidFill>
                  <a:srgbClr val="272449"/>
                </a:solidFill>
                <a:latin typeface="Calibri" pitchFamily="34" charset="0"/>
              </a:rPr>
              <a:t>			</a:t>
            </a:r>
            <a:r>
              <a:rPr lang="en-GB" sz="2800" dirty="0" smtClean="0">
                <a:solidFill>
                  <a:srgbClr val="272449"/>
                </a:solidFill>
                <a:latin typeface="Calibri" pitchFamily="34" charset="0"/>
              </a:rPr>
              <a:t>	</a:t>
            </a:r>
            <a:r>
              <a:rPr lang="en-GB" sz="2000" dirty="0" smtClean="0">
                <a:solidFill>
                  <a:srgbClr val="272449"/>
                </a:solidFill>
                <a:latin typeface="Calibri" pitchFamily="34" charset="0"/>
              </a:rPr>
              <a:t>Roddy </a:t>
            </a:r>
            <a:r>
              <a:rPr lang="en-GB" sz="2000" dirty="0">
                <a:solidFill>
                  <a:srgbClr val="272449"/>
                </a:solidFill>
                <a:latin typeface="Calibri" pitchFamily="34" charset="0"/>
              </a:rPr>
              <a:t>et al </a:t>
            </a:r>
            <a:r>
              <a:rPr lang="en-GB" sz="2000" dirty="0" smtClean="0">
                <a:solidFill>
                  <a:srgbClr val="272449"/>
                </a:solidFill>
                <a:latin typeface="Calibri" pitchFamily="34" charset="0"/>
              </a:rPr>
              <a:t>2005</a:t>
            </a:r>
            <a:endParaRPr lang="en-GB" sz="2000" dirty="0">
              <a:solidFill>
                <a:srgbClr val="272449"/>
              </a:solidFill>
              <a:latin typeface="Calibri" pitchFamily="34" charset="0"/>
            </a:endParaRPr>
          </a:p>
        </p:txBody>
      </p:sp>
      <p:sp>
        <p:nvSpPr>
          <p:cNvPr id="5" name="Rectangle 5"/>
          <p:cNvSpPr>
            <a:spLocks noChangeArrowheads="1"/>
          </p:cNvSpPr>
          <p:nvPr/>
        </p:nvSpPr>
        <p:spPr bwMode="auto">
          <a:xfrm>
            <a:off x="382587" y="3694241"/>
            <a:ext cx="8293867" cy="1815882"/>
          </a:xfrm>
          <a:prstGeom prst="rect">
            <a:avLst/>
          </a:prstGeom>
          <a:solidFill>
            <a:srgbClr val="E7F6FF"/>
          </a:solidFill>
          <a:ln w="9525">
            <a:solidFill>
              <a:srgbClr val="000099"/>
            </a:solidFill>
            <a:miter lim="800000"/>
            <a:headEnd/>
            <a:tailEnd/>
          </a:ln>
        </p:spPr>
        <p:txBody>
          <a:bodyPr wrap="square">
            <a:spAutoFit/>
          </a:bodyPr>
          <a:lstStyle/>
          <a:p>
            <a:pPr>
              <a:spcBef>
                <a:spcPct val="20000"/>
              </a:spcBef>
              <a:buClr>
                <a:schemeClr val="accent2"/>
              </a:buClr>
              <a:buSzPct val="45000"/>
              <a:buFont typeface="Monotype Sorts" pitchFamily="96" charset="2"/>
              <a:buNone/>
            </a:pPr>
            <a:r>
              <a:rPr lang="en-GB" sz="2800" dirty="0" smtClean="0">
                <a:latin typeface="Calibri" pitchFamily="34" charset="0"/>
              </a:rPr>
              <a:t>“N</a:t>
            </a:r>
            <a:r>
              <a:rPr lang="en-GB" sz="2800" dirty="0" smtClean="0"/>
              <a:t>o </a:t>
            </a:r>
            <a:r>
              <a:rPr lang="en-GB" sz="2800" dirty="0"/>
              <a:t>evidence of serious adverse events, increases in pain, decreases in physical function, progression of structural OA on imaging or increased TKR at group </a:t>
            </a:r>
            <a:r>
              <a:rPr lang="en-GB" sz="2800" dirty="0" smtClean="0"/>
              <a:t>level with therapeutic exercise”</a:t>
            </a:r>
            <a:r>
              <a:rPr lang="en-GB" sz="2800" dirty="0">
                <a:solidFill>
                  <a:srgbClr val="272449"/>
                </a:solidFill>
                <a:latin typeface="Calibri" pitchFamily="34" charset="0"/>
              </a:rPr>
              <a:t>		</a:t>
            </a:r>
            <a:r>
              <a:rPr lang="en-GB" sz="2000" dirty="0" err="1" smtClean="0">
                <a:solidFill>
                  <a:srgbClr val="272449"/>
                </a:solidFill>
                <a:latin typeface="Calibri" pitchFamily="34" charset="0"/>
              </a:rPr>
              <a:t>Quicke</a:t>
            </a:r>
            <a:r>
              <a:rPr lang="en-GB" sz="2000" dirty="0" smtClean="0">
                <a:solidFill>
                  <a:srgbClr val="272449"/>
                </a:solidFill>
                <a:latin typeface="Calibri" pitchFamily="34" charset="0"/>
              </a:rPr>
              <a:t> et al 2015</a:t>
            </a:r>
            <a:endParaRPr lang="en-GB" sz="2000" dirty="0">
              <a:solidFill>
                <a:srgbClr val="272449"/>
              </a:solidFill>
              <a:latin typeface="Calibri" pitchFamily="34" charset="0"/>
            </a:endParaRPr>
          </a:p>
        </p:txBody>
      </p:sp>
      <p:sp>
        <p:nvSpPr>
          <p:cNvPr id="6" name="TextBox 5"/>
          <p:cNvSpPr txBox="1"/>
          <p:nvPr/>
        </p:nvSpPr>
        <p:spPr>
          <a:xfrm>
            <a:off x="769132" y="5739657"/>
            <a:ext cx="7416824" cy="1015663"/>
          </a:xfrm>
          <a:prstGeom prst="rect">
            <a:avLst/>
          </a:prstGeom>
          <a:noFill/>
        </p:spPr>
        <p:txBody>
          <a:bodyPr wrap="square" rtlCol="0">
            <a:spAutoFit/>
          </a:bodyPr>
          <a:lstStyle/>
          <a:p>
            <a:pPr lvl="0"/>
            <a:r>
              <a:rPr lang="en-GB" sz="1200" dirty="0" smtClean="0"/>
              <a:t>Roddy E, Zhang W, Doherty M, Arden N.K, Barlow J, </a:t>
            </a:r>
            <a:r>
              <a:rPr lang="en-GB" sz="1200" dirty="0" err="1" smtClean="0"/>
              <a:t>Birrell</a:t>
            </a:r>
            <a:r>
              <a:rPr lang="en-GB" sz="1200" dirty="0" smtClean="0"/>
              <a:t> F et al (2005).  Evidence-based recommendations for the role of exercise in the management of osteoarthritis of the hip or knee-the MOVE consensus.  Rheumatology, 4(1),67-73.</a:t>
            </a:r>
          </a:p>
          <a:p>
            <a:pPr lvl="0"/>
            <a:r>
              <a:rPr lang="en-GB" sz="1200" dirty="0" err="1" smtClean="0"/>
              <a:t>Quicke</a:t>
            </a:r>
            <a:r>
              <a:rPr lang="en-GB" sz="1200" dirty="0"/>
              <a:t>, J. G., Foster, N. E., Thomas, M. J., &amp; Holden, M. A. (2015). Is long-term physical activity safe for older adults with knee pain?: a systematic review. </a:t>
            </a:r>
            <a:r>
              <a:rPr lang="en-GB" sz="1200" i="1" dirty="0"/>
              <a:t>Osteoarthritis and Cartilage</a:t>
            </a:r>
            <a:r>
              <a:rPr lang="en-GB" sz="1200" dirty="0"/>
              <a:t>, </a:t>
            </a:r>
            <a:r>
              <a:rPr lang="en-GB" sz="1200" i="1" dirty="0"/>
              <a:t>23</a:t>
            </a:r>
            <a:r>
              <a:rPr lang="en-GB" sz="1200" dirty="0"/>
              <a:t>(9), 1445–1456. </a:t>
            </a:r>
          </a:p>
        </p:txBody>
      </p:sp>
    </p:spTree>
    <p:extLst>
      <p:ext uri="{BB962C8B-B14F-4D97-AF65-F5344CB8AC3E}">
        <p14:creationId xmlns:p14="http://schemas.microsoft.com/office/powerpoint/2010/main" val="1917801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3588" y="1928203"/>
            <a:ext cx="7416824" cy="1754326"/>
          </a:xfrm>
          <a:prstGeom prst="rect">
            <a:avLst/>
          </a:prstGeom>
        </p:spPr>
        <p:txBody>
          <a:bodyPr wrap="square">
            <a:spAutoFit/>
          </a:bodyPr>
          <a:lstStyle/>
          <a:p>
            <a:pPr algn="ctr"/>
            <a:r>
              <a:rPr lang="en-GB" sz="5400" b="1" dirty="0" smtClean="0">
                <a:solidFill>
                  <a:srgbClr val="002060"/>
                </a:solidFill>
                <a:latin typeface="Calibri" pitchFamily="34" charset="0"/>
              </a:rPr>
              <a:t>What are the benefits of exercise for OA?</a:t>
            </a:r>
            <a:endParaRPr lang="en-GB" sz="5400" b="1" dirty="0">
              <a:solidFill>
                <a:srgbClr val="002060"/>
              </a:solidFill>
              <a:latin typeface="Calibri" pitchFamily="34" charset="0"/>
            </a:endParaRPr>
          </a:p>
        </p:txBody>
      </p:sp>
    </p:spTree>
    <p:extLst>
      <p:ext uri="{BB962C8B-B14F-4D97-AF65-F5344CB8AC3E}">
        <p14:creationId xmlns:p14="http://schemas.microsoft.com/office/powerpoint/2010/main" val="4478227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3588" y="1928203"/>
            <a:ext cx="7416824" cy="2585323"/>
          </a:xfrm>
          <a:prstGeom prst="rect">
            <a:avLst/>
          </a:prstGeom>
        </p:spPr>
        <p:txBody>
          <a:bodyPr wrap="square">
            <a:spAutoFit/>
          </a:bodyPr>
          <a:lstStyle/>
          <a:p>
            <a:pPr algn="ctr"/>
            <a:r>
              <a:rPr lang="en-GB" sz="5400" b="1" dirty="0" smtClean="0">
                <a:solidFill>
                  <a:srgbClr val="002060"/>
                </a:solidFill>
                <a:latin typeface="Calibri" pitchFamily="34" charset="0"/>
              </a:rPr>
              <a:t>What are the benefits of weight loss for lower limb OA?</a:t>
            </a:r>
            <a:endParaRPr lang="en-GB" sz="5400" b="1" dirty="0">
              <a:solidFill>
                <a:srgbClr val="002060"/>
              </a:solidFill>
              <a:latin typeface="Calibri" pitchFamily="34" charset="0"/>
            </a:endParaRPr>
          </a:p>
        </p:txBody>
      </p:sp>
    </p:spTree>
    <p:extLst>
      <p:ext uri="{BB962C8B-B14F-4D97-AF65-F5344CB8AC3E}">
        <p14:creationId xmlns:p14="http://schemas.microsoft.com/office/powerpoint/2010/main" val="36131200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928203"/>
            <a:ext cx="9143999" cy="2031325"/>
          </a:xfrm>
          <a:prstGeom prst="rect">
            <a:avLst/>
          </a:prstGeom>
        </p:spPr>
        <p:txBody>
          <a:bodyPr wrap="square">
            <a:spAutoFit/>
          </a:bodyPr>
          <a:lstStyle/>
          <a:p>
            <a:pPr algn="ctr"/>
            <a:r>
              <a:rPr lang="en-GB" sz="5400" b="1" dirty="0" smtClean="0">
                <a:solidFill>
                  <a:srgbClr val="002060"/>
                </a:solidFill>
                <a:latin typeface="Calibri" pitchFamily="34" charset="0"/>
              </a:rPr>
              <a:t>Supporting Self-Management</a:t>
            </a:r>
          </a:p>
          <a:p>
            <a:pPr algn="ctr"/>
            <a:r>
              <a:rPr lang="en-GB" sz="2400" b="1" dirty="0" smtClean="0">
                <a:solidFill>
                  <a:srgbClr val="C00000"/>
                </a:solidFill>
                <a:latin typeface="Calibri" pitchFamily="34" charset="0"/>
              </a:rPr>
              <a:t>Split up into two groups and discuss how you would support self management for A) exercise and physical activity B) medication and weight loss (20 mins each)</a:t>
            </a:r>
            <a:endParaRPr lang="en-GB" sz="2400" b="1" dirty="0">
              <a:solidFill>
                <a:srgbClr val="C00000"/>
              </a:solidFill>
              <a:latin typeface="Calibri" pitchFamily="34" charset="0"/>
            </a:endParaRPr>
          </a:p>
        </p:txBody>
      </p:sp>
      <p:sp>
        <p:nvSpPr>
          <p:cNvPr id="4" name="TextBox 3"/>
          <p:cNvSpPr txBox="1"/>
          <p:nvPr/>
        </p:nvSpPr>
        <p:spPr>
          <a:xfrm>
            <a:off x="1547664" y="4293096"/>
            <a:ext cx="6336704" cy="2308324"/>
          </a:xfrm>
          <a:prstGeom prst="rect">
            <a:avLst/>
          </a:prstGeom>
          <a:noFill/>
        </p:spPr>
        <p:txBody>
          <a:bodyPr wrap="square" rtlCol="0">
            <a:spAutoFit/>
          </a:bodyPr>
          <a:lstStyle/>
          <a:p>
            <a:r>
              <a:rPr lang="en-GB" dirty="0" smtClean="0"/>
              <a:t>Consider what type of exercises and advice are appropriate?</a:t>
            </a:r>
          </a:p>
          <a:p>
            <a:r>
              <a:rPr lang="en-GB" dirty="0" smtClean="0"/>
              <a:t>How might you facilitate behaviour change?</a:t>
            </a:r>
          </a:p>
          <a:p>
            <a:r>
              <a:rPr lang="en-GB" dirty="0" smtClean="0"/>
              <a:t>How can you encourage on-going exercise and activity?</a:t>
            </a:r>
          </a:p>
          <a:p>
            <a:r>
              <a:rPr lang="en-GB" dirty="0" smtClean="0"/>
              <a:t>What advice can you give to a patient exercising in the presence of pain or comorbidity?</a:t>
            </a:r>
          </a:p>
          <a:p>
            <a:r>
              <a:rPr lang="en-GB" dirty="0" smtClean="0"/>
              <a:t>What information can you provide?</a:t>
            </a:r>
          </a:p>
          <a:p>
            <a:r>
              <a:rPr lang="en-GB" dirty="0" smtClean="0"/>
              <a:t>Can you signpost to any other services?</a:t>
            </a:r>
          </a:p>
          <a:p>
            <a:endParaRPr lang="en-GB" dirty="0"/>
          </a:p>
        </p:txBody>
      </p:sp>
    </p:spTree>
    <p:extLst>
      <p:ext uri="{BB962C8B-B14F-4D97-AF65-F5344CB8AC3E}">
        <p14:creationId xmlns:p14="http://schemas.microsoft.com/office/powerpoint/2010/main" val="211475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rPr>
              <a:t>OA Template</a:t>
            </a:r>
            <a:endParaRPr lang="en-GB" dirty="0">
              <a:solidFill>
                <a:srgbClr val="002060"/>
              </a:solidFill>
            </a:endParaRPr>
          </a:p>
        </p:txBody>
      </p:sp>
      <p:sp>
        <p:nvSpPr>
          <p:cNvPr id="3" name="Rectangle 2"/>
          <p:cNvSpPr/>
          <p:nvPr/>
        </p:nvSpPr>
        <p:spPr>
          <a:xfrm>
            <a:off x="323528" y="2996952"/>
            <a:ext cx="8568952" cy="15841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p:cNvSpPr txBox="1">
            <a:spLocks/>
          </p:cNvSpPr>
          <p:nvPr/>
        </p:nvSpPr>
        <p:spPr bwMode="auto">
          <a:xfrm>
            <a:off x="0" y="1570484"/>
            <a:ext cx="5724128" cy="854968"/>
          </a:xfrm>
          <a:prstGeom prst="rect">
            <a:avLst/>
          </a:prstGeom>
          <a:noFill/>
          <a:ln w="9525">
            <a:noFill/>
            <a:miter lim="800000"/>
            <a:headEnd/>
            <a:tailEnd/>
          </a:ln>
        </p:spPr>
        <p:txBody>
          <a:bodyPr vert="horz" wrap="square" lIns="89508" tIns="44754" rIns="89508" bIns="44754" numCol="1" anchor="ctr" anchorCtr="0"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dirty="0" smtClean="0">
                <a:solidFill>
                  <a:srgbClr val="002060"/>
                </a:solidFill>
              </a:rPr>
              <a:t>Effects on prescribing</a:t>
            </a:r>
            <a:endParaRPr lang="en-GB" sz="2000" dirty="0">
              <a:solidFill>
                <a:srgbClr val="002060"/>
              </a:solidFill>
            </a:endParaRPr>
          </a:p>
        </p:txBody>
      </p:sp>
      <p:pic>
        <p:nvPicPr>
          <p:cNvPr id="8" name="Picture 7"/>
          <p:cNvPicPr>
            <a:picLocks noChangeAspect="1"/>
          </p:cNvPicPr>
          <p:nvPr/>
        </p:nvPicPr>
        <p:blipFill>
          <a:blip r:embed="rId2"/>
          <a:stretch>
            <a:fillRect/>
          </a:stretch>
        </p:blipFill>
        <p:spPr>
          <a:xfrm>
            <a:off x="360473" y="2205493"/>
            <a:ext cx="4614172" cy="2585139"/>
          </a:xfrm>
          <a:prstGeom prst="rect">
            <a:avLst/>
          </a:prstGeom>
        </p:spPr>
      </p:pic>
      <p:sp>
        <p:nvSpPr>
          <p:cNvPr id="10" name="Title 1"/>
          <p:cNvSpPr txBox="1">
            <a:spLocks/>
          </p:cNvSpPr>
          <p:nvPr/>
        </p:nvSpPr>
        <p:spPr bwMode="auto">
          <a:xfrm>
            <a:off x="5148064" y="2117463"/>
            <a:ext cx="3656385" cy="1162050"/>
          </a:xfrm>
          <a:prstGeom prst="rect">
            <a:avLst/>
          </a:prstGeom>
          <a:noFill/>
          <a:ln w="9525">
            <a:noFill/>
            <a:miter lim="800000"/>
            <a:headEnd/>
            <a:tailEnd/>
          </a:ln>
        </p:spPr>
        <p:txBody>
          <a:bodyPr vert="horz" wrap="square" lIns="89508" tIns="44754" rIns="89508" bIns="44754" numCol="1" anchor="ctr" anchorCtr="0"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smtClean="0"/>
              <a:t>Quality Indicator achievement via an OA e-template in primary care</a:t>
            </a:r>
            <a:endParaRPr lang="en-GB" sz="2400" dirty="0"/>
          </a:p>
        </p:txBody>
      </p:sp>
      <p:sp>
        <p:nvSpPr>
          <p:cNvPr id="11" name="Text Placeholder 3"/>
          <p:cNvSpPr txBox="1">
            <a:spLocks/>
          </p:cNvSpPr>
          <p:nvPr/>
        </p:nvSpPr>
        <p:spPr>
          <a:xfrm>
            <a:off x="5256103" y="3375275"/>
            <a:ext cx="3656385" cy="134986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600" dirty="0" smtClean="0"/>
              <a:t>Edwards JJ, et al. Quality of care for OA: the effect of a point-of-care consultation recording template. Rheumatology 2014 </a:t>
            </a:r>
          </a:p>
          <a:p>
            <a:pPr marL="0" indent="0">
              <a:buNone/>
            </a:pPr>
            <a:endParaRPr lang="en-GB" sz="1600" dirty="0"/>
          </a:p>
        </p:txBody>
      </p:sp>
      <p:sp>
        <p:nvSpPr>
          <p:cNvPr id="12" name="Rectangle 11"/>
          <p:cNvSpPr/>
          <p:nvPr/>
        </p:nvSpPr>
        <p:spPr>
          <a:xfrm>
            <a:off x="251521" y="5877272"/>
            <a:ext cx="8640959" cy="923330"/>
          </a:xfrm>
          <a:prstGeom prst="rect">
            <a:avLst/>
          </a:prstGeom>
        </p:spPr>
        <p:txBody>
          <a:bodyPr wrap="square">
            <a:spAutoFit/>
          </a:bodyPr>
          <a:lstStyle/>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Edwards JJ, Jordan KP, Peat G, </a:t>
            </a:r>
            <a:r>
              <a:rPr lang="en-GB" dirty="0" err="1">
                <a:latin typeface="Calibri" panose="020F0502020204030204" pitchFamily="34" charset="0"/>
                <a:ea typeface="Calibri" panose="020F0502020204030204" pitchFamily="34" charset="0"/>
                <a:cs typeface="Times New Roman" panose="02020603050405020304" pitchFamily="18" charset="0"/>
              </a:rPr>
              <a:t>Bedson</a:t>
            </a:r>
            <a:r>
              <a:rPr lang="en-GB" dirty="0">
                <a:latin typeface="Calibri" panose="020F0502020204030204" pitchFamily="34" charset="0"/>
                <a:ea typeface="Calibri" panose="020F0502020204030204" pitchFamily="34" charset="0"/>
                <a:cs typeface="Times New Roman" panose="02020603050405020304" pitchFamily="18" charset="0"/>
              </a:rPr>
              <a:t> J, Croft PR, Hay EM, </a:t>
            </a:r>
            <a:r>
              <a:rPr lang="en-GB" dirty="0" err="1">
                <a:latin typeface="Calibri" panose="020F0502020204030204" pitchFamily="34" charset="0"/>
                <a:ea typeface="Calibri" panose="020F0502020204030204" pitchFamily="34" charset="0"/>
                <a:cs typeface="Times New Roman" panose="02020603050405020304" pitchFamily="18" charset="0"/>
              </a:rPr>
              <a:t>Dziedzic</a:t>
            </a:r>
            <a:r>
              <a:rPr lang="en-GB" dirty="0">
                <a:latin typeface="Calibri" panose="020F0502020204030204" pitchFamily="34" charset="0"/>
                <a:ea typeface="Calibri" panose="020F0502020204030204" pitchFamily="34" charset="0"/>
                <a:cs typeface="Times New Roman" panose="02020603050405020304" pitchFamily="18" charset="0"/>
              </a:rPr>
              <a:t> KS</a:t>
            </a:r>
            <a:r>
              <a:rPr lang="en-GB" dirty="0" smtClean="0">
                <a:latin typeface="Calibri" panose="020F0502020204030204" pitchFamily="34" charset="0"/>
                <a:ea typeface="Calibri" panose="020F0502020204030204" pitchFamily="34" charset="0"/>
                <a:cs typeface="Times New Roman" panose="02020603050405020304" pitchFamily="18" charset="0"/>
              </a:rPr>
              <a:t>.</a:t>
            </a:r>
          </a:p>
          <a:p>
            <a:pPr>
              <a:spcAft>
                <a:spcPts val="0"/>
              </a:spcAft>
            </a:pPr>
            <a:r>
              <a:rPr lang="en-GB" dirty="0" smtClean="0">
                <a:latin typeface="Calibri" panose="020F0502020204030204" pitchFamily="34" charset="0"/>
                <a:ea typeface="Calibri" panose="020F0502020204030204" pitchFamily="34" charset="0"/>
                <a:cs typeface="Times New Roman" panose="02020603050405020304" pitchFamily="18" charset="0"/>
              </a:rPr>
              <a:t>Quality </a:t>
            </a:r>
            <a:r>
              <a:rPr lang="en-GB" dirty="0">
                <a:latin typeface="Calibri" panose="020F0502020204030204" pitchFamily="34" charset="0"/>
                <a:ea typeface="Calibri" panose="020F0502020204030204" pitchFamily="34" charset="0"/>
                <a:cs typeface="Times New Roman" panose="02020603050405020304" pitchFamily="18" charset="0"/>
              </a:rPr>
              <a:t>of care for OA: the effect of a point-of-care consultation recording template. Rheumatology (Oxford). 2015 May;54(5):844-53.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94347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95536" y="404664"/>
            <a:ext cx="7772400" cy="1330411"/>
          </a:xfrm>
          <a:prstGeom prst="rect">
            <a:avLst/>
          </a:prstGeom>
        </p:spPr>
        <p:txBody>
          <a:bodyPr/>
          <a:lstStyle>
            <a:lvl1pPr algn="ctr" defTabSz="895350" rtl="0" eaLnBrk="0" fontAlgn="base" hangingPunct="0">
              <a:spcBef>
                <a:spcPct val="0"/>
              </a:spcBef>
              <a:spcAft>
                <a:spcPct val="0"/>
              </a:spcAft>
              <a:defRPr sz="4400">
                <a:solidFill>
                  <a:schemeClr val="tx1"/>
                </a:solidFill>
                <a:latin typeface="Calibri" pitchFamily="34" charset="0"/>
                <a:ea typeface="+mj-ea"/>
                <a:cs typeface="+mj-cs"/>
              </a:defRPr>
            </a:lvl1pPr>
            <a:lvl2pPr algn="ctr" defTabSz="895350" rtl="0" eaLnBrk="0" fontAlgn="base" hangingPunct="0">
              <a:spcBef>
                <a:spcPct val="0"/>
              </a:spcBef>
              <a:spcAft>
                <a:spcPct val="0"/>
              </a:spcAft>
              <a:defRPr sz="4400">
                <a:solidFill>
                  <a:schemeClr val="accent2"/>
                </a:solidFill>
                <a:latin typeface="Arial" charset="0"/>
              </a:defRPr>
            </a:lvl2pPr>
            <a:lvl3pPr algn="ctr" defTabSz="895350" rtl="0" eaLnBrk="0" fontAlgn="base" hangingPunct="0">
              <a:spcBef>
                <a:spcPct val="0"/>
              </a:spcBef>
              <a:spcAft>
                <a:spcPct val="0"/>
              </a:spcAft>
              <a:defRPr sz="4400">
                <a:solidFill>
                  <a:schemeClr val="accent2"/>
                </a:solidFill>
                <a:latin typeface="Arial" charset="0"/>
              </a:defRPr>
            </a:lvl3pPr>
            <a:lvl4pPr algn="ctr" defTabSz="895350" rtl="0" eaLnBrk="0" fontAlgn="base" hangingPunct="0">
              <a:spcBef>
                <a:spcPct val="0"/>
              </a:spcBef>
              <a:spcAft>
                <a:spcPct val="0"/>
              </a:spcAft>
              <a:defRPr sz="4400">
                <a:solidFill>
                  <a:schemeClr val="accent2"/>
                </a:solidFill>
                <a:latin typeface="Arial" charset="0"/>
              </a:defRPr>
            </a:lvl4pPr>
            <a:lvl5pPr algn="ctr" defTabSz="895350" rtl="0" eaLnBrk="0" fontAlgn="base" hangingPunct="0">
              <a:spcBef>
                <a:spcPct val="0"/>
              </a:spcBef>
              <a:spcAft>
                <a:spcPct val="0"/>
              </a:spcAft>
              <a:defRPr sz="4400">
                <a:solidFill>
                  <a:schemeClr val="accent2"/>
                </a:solidFill>
                <a:latin typeface="Arial" charset="0"/>
              </a:defRPr>
            </a:lvl5pPr>
            <a:lvl6pPr marL="457200" algn="ctr" defTabSz="895350" rtl="0" eaLnBrk="0" fontAlgn="base" hangingPunct="0">
              <a:spcBef>
                <a:spcPct val="0"/>
              </a:spcBef>
              <a:spcAft>
                <a:spcPct val="0"/>
              </a:spcAft>
              <a:defRPr sz="4400">
                <a:solidFill>
                  <a:schemeClr val="accent2"/>
                </a:solidFill>
                <a:latin typeface="Arial" charset="0"/>
              </a:defRPr>
            </a:lvl6pPr>
            <a:lvl7pPr marL="914400" algn="ctr" defTabSz="895350" rtl="0" eaLnBrk="0" fontAlgn="base" hangingPunct="0">
              <a:spcBef>
                <a:spcPct val="0"/>
              </a:spcBef>
              <a:spcAft>
                <a:spcPct val="0"/>
              </a:spcAft>
              <a:defRPr sz="4400">
                <a:solidFill>
                  <a:schemeClr val="accent2"/>
                </a:solidFill>
                <a:latin typeface="Arial" charset="0"/>
              </a:defRPr>
            </a:lvl7pPr>
            <a:lvl8pPr marL="1371600" algn="ctr" defTabSz="895350" rtl="0" eaLnBrk="0" fontAlgn="base" hangingPunct="0">
              <a:spcBef>
                <a:spcPct val="0"/>
              </a:spcBef>
              <a:spcAft>
                <a:spcPct val="0"/>
              </a:spcAft>
              <a:defRPr sz="4400">
                <a:solidFill>
                  <a:schemeClr val="accent2"/>
                </a:solidFill>
                <a:latin typeface="Arial" charset="0"/>
              </a:defRPr>
            </a:lvl8pPr>
            <a:lvl9pPr marL="1828800" algn="ctr" defTabSz="895350" rtl="0" eaLnBrk="0" fontAlgn="base" hangingPunct="0">
              <a:spcBef>
                <a:spcPct val="0"/>
              </a:spcBef>
              <a:spcAft>
                <a:spcPct val="0"/>
              </a:spcAft>
              <a:defRPr sz="4400">
                <a:solidFill>
                  <a:schemeClr val="accent2"/>
                </a:solidFill>
                <a:latin typeface="Arial" charset="0"/>
              </a:defRPr>
            </a:lvl9pPr>
          </a:lstStyle>
          <a:p>
            <a:r>
              <a:rPr lang="en-GB" b="1" dirty="0" smtClean="0">
                <a:solidFill>
                  <a:srgbClr val="002060"/>
                </a:solidFill>
              </a:rPr>
              <a:t>Prescribing exercise in the presence of pain</a:t>
            </a:r>
            <a:endParaRPr lang="en-GB" b="1" dirty="0">
              <a:solidFill>
                <a:srgbClr val="002060"/>
              </a:solidFill>
            </a:endParaRPr>
          </a:p>
        </p:txBody>
      </p:sp>
      <p:sp>
        <p:nvSpPr>
          <p:cNvPr id="3" name="TextBox 2"/>
          <p:cNvSpPr txBox="1"/>
          <p:nvPr/>
        </p:nvSpPr>
        <p:spPr>
          <a:xfrm>
            <a:off x="1015813" y="2060848"/>
            <a:ext cx="7500551" cy="4524315"/>
          </a:xfrm>
          <a:prstGeom prst="rect">
            <a:avLst/>
          </a:prstGeom>
          <a:noFill/>
        </p:spPr>
        <p:txBody>
          <a:bodyPr wrap="square" rtlCol="0">
            <a:spAutoFit/>
          </a:bodyPr>
          <a:lstStyle/>
          <a:p>
            <a:pPr marL="742950" indent="-742950">
              <a:buAutoNum type="arabicPeriod"/>
            </a:pPr>
            <a:r>
              <a:rPr lang="en-GB" sz="3600" dirty="0" smtClean="0"/>
              <a:t>Offer advice and reassurance 	(hurt </a:t>
            </a:r>
            <a:r>
              <a:rPr lang="en-GB" sz="3600" b="1" dirty="0" smtClean="0">
                <a:solidFill>
                  <a:srgbClr val="FF0000"/>
                </a:solidFill>
              </a:rPr>
              <a:t>does not</a:t>
            </a:r>
            <a:r>
              <a:rPr lang="en-GB" sz="3600" dirty="0" smtClean="0"/>
              <a:t> equal harm)</a:t>
            </a:r>
          </a:p>
          <a:p>
            <a:pPr marL="742950" indent="-742950">
              <a:buAutoNum type="arabicPeriod"/>
            </a:pPr>
            <a:r>
              <a:rPr lang="en-GB" sz="3600" dirty="0" smtClean="0"/>
              <a:t>Pharmacological options</a:t>
            </a:r>
          </a:p>
          <a:p>
            <a:pPr marL="742950" indent="-742950">
              <a:buAutoNum type="arabicPeriod"/>
            </a:pPr>
            <a:r>
              <a:rPr lang="en-GB" sz="3600" dirty="0" smtClean="0"/>
              <a:t>Non-pharmacological options</a:t>
            </a:r>
          </a:p>
          <a:p>
            <a:r>
              <a:rPr lang="en-GB" sz="3600" dirty="0"/>
              <a:t>	</a:t>
            </a:r>
            <a:r>
              <a:rPr lang="en-GB" sz="3600" dirty="0" smtClean="0"/>
              <a:t>- Heat/ ice</a:t>
            </a:r>
          </a:p>
          <a:p>
            <a:r>
              <a:rPr lang="en-GB" sz="3600" dirty="0"/>
              <a:t>	</a:t>
            </a:r>
            <a:r>
              <a:rPr lang="en-GB" sz="3600" dirty="0" smtClean="0"/>
              <a:t>- Footwear</a:t>
            </a:r>
          </a:p>
          <a:p>
            <a:r>
              <a:rPr lang="en-GB" sz="3600" dirty="0"/>
              <a:t>	</a:t>
            </a:r>
            <a:r>
              <a:rPr lang="en-GB" sz="3600" dirty="0" smtClean="0"/>
              <a:t>- TENS</a:t>
            </a:r>
          </a:p>
          <a:p>
            <a:r>
              <a:rPr lang="en-GB" sz="3600" dirty="0" smtClean="0"/>
              <a:t>4.    Focus on pacing </a:t>
            </a:r>
          </a:p>
        </p:txBody>
      </p:sp>
    </p:spTree>
    <p:extLst>
      <p:ext uri="{BB962C8B-B14F-4D97-AF65-F5344CB8AC3E}">
        <p14:creationId xmlns:p14="http://schemas.microsoft.com/office/powerpoint/2010/main" val="173622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1928203"/>
            <a:ext cx="8532440" cy="3231654"/>
          </a:xfrm>
          <a:prstGeom prst="rect">
            <a:avLst/>
          </a:prstGeom>
        </p:spPr>
        <p:txBody>
          <a:bodyPr wrap="square">
            <a:spAutoFit/>
          </a:bodyPr>
          <a:lstStyle/>
          <a:p>
            <a:pPr algn="ctr"/>
            <a:r>
              <a:rPr lang="en-GB" sz="5400" b="1" dirty="0" smtClean="0">
                <a:solidFill>
                  <a:srgbClr val="002060"/>
                </a:solidFill>
                <a:latin typeface="Calibri" pitchFamily="34" charset="0"/>
              </a:rPr>
              <a:t>Plan an ideal OA consultation</a:t>
            </a:r>
          </a:p>
          <a:p>
            <a:pPr algn="ctr"/>
            <a:r>
              <a:rPr lang="en-GB" sz="2400" b="1" dirty="0" smtClean="0">
                <a:solidFill>
                  <a:srgbClr val="C00000"/>
                </a:solidFill>
                <a:latin typeface="Calibri" pitchFamily="34" charset="0"/>
              </a:rPr>
              <a:t>Split up into two groups and discuss what you would want to include within an ideal A) new </a:t>
            </a:r>
            <a:r>
              <a:rPr lang="en-GB" sz="2400" b="1" dirty="0" err="1" smtClean="0">
                <a:solidFill>
                  <a:srgbClr val="C00000"/>
                </a:solidFill>
                <a:latin typeface="Calibri" pitchFamily="34" charset="0"/>
              </a:rPr>
              <a:t>pt</a:t>
            </a:r>
            <a:r>
              <a:rPr lang="en-GB" sz="2400" b="1" dirty="0" smtClean="0">
                <a:solidFill>
                  <a:srgbClr val="C00000"/>
                </a:solidFill>
                <a:latin typeface="Calibri" pitchFamily="34" charset="0"/>
              </a:rPr>
              <a:t> OA assessment B) follow-up consultation (</a:t>
            </a:r>
            <a:r>
              <a:rPr lang="en-GB" sz="2400" b="1" dirty="0">
                <a:solidFill>
                  <a:srgbClr val="C00000"/>
                </a:solidFill>
                <a:latin typeface="Calibri" pitchFamily="34" charset="0"/>
              </a:rPr>
              <a:t>20 mins each)</a:t>
            </a:r>
          </a:p>
          <a:p>
            <a:pPr algn="ctr"/>
            <a:endParaRPr lang="en-GB" sz="2400" b="1" dirty="0">
              <a:solidFill>
                <a:srgbClr val="C00000"/>
              </a:solidFill>
              <a:latin typeface="Calibri" pitchFamily="34" charset="0"/>
            </a:endParaRPr>
          </a:p>
        </p:txBody>
      </p:sp>
    </p:spTree>
    <p:extLst>
      <p:ext uri="{BB962C8B-B14F-4D97-AF65-F5344CB8AC3E}">
        <p14:creationId xmlns:p14="http://schemas.microsoft.com/office/powerpoint/2010/main" val="6430636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87624" y="0"/>
            <a:ext cx="6103601" cy="1838590"/>
          </a:xfrm>
        </p:spPr>
        <p:txBody>
          <a:bodyPr>
            <a:normAutofit/>
          </a:bodyPr>
          <a:lstStyle/>
          <a:p>
            <a:pPr algn="l"/>
            <a:r>
              <a:rPr lang="en-US" b="1" dirty="0" smtClean="0">
                <a:solidFill>
                  <a:schemeClr val="tx2"/>
                </a:solidFill>
              </a:rPr>
              <a:t>Recap on resources</a:t>
            </a:r>
            <a:endParaRPr lang="en-US" b="1" dirty="0">
              <a:solidFill>
                <a:schemeClr val="tx2"/>
              </a:solidFill>
            </a:endParaRPr>
          </a:p>
        </p:txBody>
      </p:sp>
      <p:pic>
        <p:nvPicPr>
          <p:cNvPr id="4" name="Picture 4"/>
          <p:cNvPicPr>
            <a:picLocks noGrp="1" noChangeAspect="1" noChangeArrowheads="1"/>
          </p:cNvPicPr>
          <p:nvPr>
            <p:ph idx="1"/>
          </p:nvPr>
        </p:nvPicPr>
        <p:blipFill>
          <a:blip r:embed="rId3" cstate="print"/>
          <a:srcRect/>
          <a:stretch>
            <a:fillRect/>
          </a:stretch>
        </p:blipFill>
        <p:spPr bwMode="auto">
          <a:xfrm>
            <a:off x="611560" y="1817130"/>
            <a:ext cx="1837364" cy="2632841"/>
          </a:xfrm>
          <a:prstGeom prst="rect">
            <a:avLst/>
          </a:prstGeom>
          <a:noFill/>
          <a:ln w="9525">
            <a:solidFill>
              <a:schemeClr val="tx1"/>
            </a:solid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3356435" y="4760858"/>
            <a:ext cx="5787567" cy="2097142"/>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5438449" y="1817130"/>
            <a:ext cx="3705553" cy="2758154"/>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2837793" y="2017988"/>
            <a:ext cx="2096814" cy="2286000"/>
          </a:xfrm>
          <a:prstGeom prst="rect">
            <a:avLst/>
          </a:prstGeom>
          <a:noFill/>
          <a:ln w="9525">
            <a:noFill/>
            <a:miter lim="800000"/>
            <a:headEnd/>
            <a:tailEnd/>
          </a:ln>
        </p:spPr>
      </p:pic>
      <p:pic>
        <p:nvPicPr>
          <p:cNvPr id="614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4223" y="4653136"/>
            <a:ext cx="1791554" cy="1847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7369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3588" y="1928203"/>
            <a:ext cx="7416824" cy="1754326"/>
          </a:xfrm>
          <a:prstGeom prst="rect">
            <a:avLst/>
          </a:prstGeom>
        </p:spPr>
        <p:txBody>
          <a:bodyPr wrap="square">
            <a:spAutoFit/>
          </a:bodyPr>
          <a:lstStyle/>
          <a:p>
            <a:pPr algn="ctr"/>
            <a:r>
              <a:rPr lang="en-GB" sz="5400" b="1" dirty="0" smtClean="0">
                <a:solidFill>
                  <a:srgbClr val="002060"/>
                </a:solidFill>
                <a:latin typeface="Calibri" pitchFamily="34" charset="0"/>
              </a:rPr>
              <a:t>What are your take home messages?</a:t>
            </a:r>
            <a:endParaRPr lang="en-GB" sz="5400" b="1" dirty="0">
              <a:solidFill>
                <a:srgbClr val="002060"/>
              </a:solidFill>
              <a:latin typeface="Calibri" pitchFamily="34" charset="0"/>
            </a:endParaRPr>
          </a:p>
        </p:txBody>
      </p:sp>
    </p:spTree>
    <p:extLst>
      <p:ext uri="{BB962C8B-B14F-4D97-AF65-F5344CB8AC3E}">
        <p14:creationId xmlns:p14="http://schemas.microsoft.com/office/powerpoint/2010/main" val="27780526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5780" y="1928203"/>
            <a:ext cx="8532440" cy="1446550"/>
          </a:xfrm>
          <a:prstGeom prst="rect">
            <a:avLst/>
          </a:prstGeom>
        </p:spPr>
        <p:txBody>
          <a:bodyPr wrap="square">
            <a:spAutoFit/>
          </a:bodyPr>
          <a:lstStyle/>
          <a:p>
            <a:pPr algn="ctr"/>
            <a:r>
              <a:rPr lang="en-GB" sz="4400" b="1" dirty="0" smtClean="0">
                <a:solidFill>
                  <a:schemeClr val="tx2"/>
                </a:solidFill>
                <a:latin typeface="Calibri" pitchFamily="34" charset="0"/>
              </a:rPr>
              <a:t>Thank you for attending and we welcome your feedback! </a:t>
            </a:r>
            <a:endParaRPr lang="en-GB" sz="4400" b="1" dirty="0">
              <a:solidFill>
                <a:schemeClr val="tx2"/>
              </a:solidFill>
              <a:latin typeface="Calibri"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9750" y="3861048"/>
            <a:ext cx="2781300"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21037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3668" y="1942755"/>
            <a:ext cx="5976664" cy="485775"/>
          </a:xfrm>
          <a:prstGeom prst="rect">
            <a:avLst/>
          </a:prstGeom>
        </p:spPr>
      </p:pic>
      <p:sp>
        <p:nvSpPr>
          <p:cNvPr id="4" name="Rectangle 2"/>
          <p:cNvSpPr>
            <a:spLocks noGrp="1" noChangeArrowheads="1"/>
          </p:cNvSpPr>
          <p:nvPr>
            <p:ph type="title" idx="4294967295"/>
          </p:nvPr>
        </p:nvSpPr>
        <p:spPr>
          <a:xfrm>
            <a:off x="685800" y="918881"/>
            <a:ext cx="7772400" cy="1143000"/>
          </a:xfrm>
        </p:spPr>
        <p:txBody>
          <a:bodyPr/>
          <a:lstStyle/>
          <a:p>
            <a:r>
              <a:rPr lang="en-GB" b="1" dirty="0" smtClean="0">
                <a:solidFill>
                  <a:schemeClr val="tx2"/>
                </a:solidFill>
              </a:rPr>
              <a:t>Acknowledgements</a:t>
            </a:r>
          </a:p>
        </p:txBody>
      </p:sp>
      <p:sp>
        <p:nvSpPr>
          <p:cNvPr id="5" name="TextBox 4"/>
          <p:cNvSpPr txBox="1"/>
          <p:nvPr/>
        </p:nvSpPr>
        <p:spPr>
          <a:xfrm>
            <a:off x="828700" y="4521511"/>
            <a:ext cx="7486600" cy="1200329"/>
          </a:xfrm>
          <a:prstGeom prst="rect">
            <a:avLst/>
          </a:prstGeom>
          <a:noFill/>
        </p:spPr>
        <p:txBody>
          <a:bodyPr wrap="square" rtlCol="0">
            <a:spAutoFit/>
          </a:bodyPr>
          <a:lstStyle/>
          <a:p>
            <a:pPr algn="ctr"/>
            <a:r>
              <a:rPr lang="en-GB" dirty="0" smtClean="0">
                <a:solidFill>
                  <a:schemeClr val="tx1">
                    <a:lumMod val="50000"/>
                    <a:lumOff val="50000"/>
                  </a:schemeClr>
                </a:solidFill>
                <a:latin typeface="Calibri" pitchFamily="34" charset="0"/>
              </a:rPr>
              <a:t>Thankyou to everyone at </a:t>
            </a:r>
            <a:r>
              <a:rPr lang="en-GB" dirty="0" err="1" smtClean="0">
                <a:solidFill>
                  <a:schemeClr val="tx1">
                    <a:lumMod val="50000"/>
                    <a:lumOff val="50000"/>
                  </a:schemeClr>
                </a:solidFill>
                <a:latin typeface="Calibri" pitchFamily="34" charset="0"/>
              </a:rPr>
              <a:t>Keele</a:t>
            </a:r>
            <a:r>
              <a:rPr lang="en-GB" dirty="0" smtClean="0">
                <a:solidFill>
                  <a:schemeClr val="tx1">
                    <a:lumMod val="50000"/>
                    <a:lumOff val="50000"/>
                  </a:schemeClr>
                </a:solidFill>
                <a:latin typeface="Calibri" pitchFamily="34" charset="0"/>
              </a:rPr>
              <a:t> involved with research within this presentation and the JIGSAW team.  Thanks to the JIGSAW implementation team involved in the physiotherapy workshops: </a:t>
            </a:r>
            <a:r>
              <a:rPr lang="en-GB" dirty="0" err="1" smtClean="0">
                <a:solidFill>
                  <a:schemeClr val="tx1">
                    <a:lumMod val="50000"/>
                    <a:lumOff val="50000"/>
                  </a:schemeClr>
                </a:solidFill>
                <a:latin typeface="Calibri" pitchFamily="34" charset="0"/>
              </a:rPr>
              <a:t>Krysia</a:t>
            </a:r>
            <a:r>
              <a:rPr lang="en-GB" dirty="0" smtClean="0">
                <a:solidFill>
                  <a:schemeClr val="tx1">
                    <a:lumMod val="50000"/>
                    <a:lumOff val="50000"/>
                  </a:schemeClr>
                </a:solidFill>
                <a:latin typeface="Calibri" pitchFamily="34" charset="0"/>
              </a:rPr>
              <a:t> </a:t>
            </a:r>
            <a:r>
              <a:rPr lang="en-GB" dirty="0" err="1" smtClean="0">
                <a:solidFill>
                  <a:schemeClr val="tx1">
                    <a:lumMod val="50000"/>
                    <a:lumOff val="50000"/>
                  </a:schemeClr>
                </a:solidFill>
                <a:latin typeface="Calibri" pitchFamily="34" charset="0"/>
              </a:rPr>
              <a:t>Dziedzic</a:t>
            </a:r>
            <a:r>
              <a:rPr lang="en-GB" dirty="0" smtClean="0">
                <a:solidFill>
                  <a:schemeClr val="tx1">
                    <a:lumMod val="50000"/>
                    <a:lumOff val="50000"/>
                  </a:schemeClr>
                </a:solidFill>
                <a:latin typeface="Calibri" pitchFamily="34" charset="0"/>
              </a:rPr>
              <a:t>, Vince Cooper, Nicki Evans and </a:t>
            </a:r>
            <a:r>
              <a:rPr lang="en-GB" dirty="0">
                <a:solidFill>
                  <a:schemeClr val="tx1">
                    <a:lumMod val="50000"/>
                    <a:lumOff val="50000"/>
                  </a:schemeClr>
                </a:solidFill>
                <a:latin typeface="Calibri" pitchFamily="34" charset="0"/>
              </a:rPr>
              <a:t>L</a:t>
            </a:r>
            <a:r>
              <a:rPr lang="en-GB" dirty="0" smtClean="0">
                <a:solidFill>
                  <a:schemeClr val="tx1">
                    <a:lumMod val="50000"/>
                    <a:lumOff val="50000"/>
                  </a:schemeClr>
                </a:solidFill>
                <a:latin typeface="Calibri" pitchFamily="34" charset="0"/>
              </a:rPr>
              <a:t>aura Marshall.  </a:t>
            </a:r>
            <a:endParaRPr lang="en-US" sz="1800" dirty="0">
              <a:solidFill>
                <a:schemeClr val="tx1">
                  <a:lumMod val="50000"/>
                  <a:lumOff val="50000"/>
                </a:schemeClr>
              </a:solidFill>
              <a:latin typeface="Calibri" pitchFamily="34" charset="0"/>
            </a:endParaRPr>
          </a:p>
        </p:txBody>
      </p:sp>
      <p:pic>
        <p:nvPicPr>
          <p:cNvPr id="2" name="Picture 1"/>
          <p:cNvPicPr>
            <a:picLocks noChangeAspect="1"/>
          </p:cNvPicPr>
          <p:nvPr/>
        </p:nvPicPr>
        <p:blipFill>
          <a:blip r:embed="rId4"/>
          <a:stretch>
            <a:fillRect/>
          </a:stretch>
        </p:blipFill>
        <p:spPr>
          <a:xfrm>
            <a:off x="539552" y="107874"/>
            <a:ext cx="2520280" cy="811007"/>
          </a:xfrm>
          <a:prstGeom prst="rect">
            <a:avLst/>
          </a:prstGeom>
        </p:spPr>
      </p:pic>
      <p:sp>
        <p:nvSpPr>
          <p:cNvPr id="3" name="Rectangle 2"/>
          <p:cNvSpPr/>
          <p:nvPr/>
        </p:nvSpPr>
        <p:spPr>
          <a:xfrm>
            <a:off x="828700" y="2922364"/>
            <a:ext cx="7486600" cy="1477328"/>
          </a:xfrm>
          <a:prstGeom prst="rect">
            <a:avLst/>
          </a:prstGeom>
        </p:spPr>
        <p:txBody>
          <a:bodyPr wrap="square" anchor="ctr">
            <a:spAutoFit/>
          </a:bodyPr>
          <a:lstStyle/>
          <a:p>
            <a:pPr algn="ctr"/>
            <a:r>
              <a:rPr lang="en-GB" dirty="0" smtClean="0"/>
              <a:t>Jonathan </a:t>
            </a:r>
            <a:r>
              <a:rPr lang="en-GB" dirty="0" err="1" smtClean="0"/>
              <a:t>Quicke</a:t>
            </a:r>
            <a:r>
              <a:rPr lang="en-GB" dirty="0" smtClean="0"/>
              <a:t> is funded by a </a:t>
            </a:r>
            <a:r>
              <a:rPr lang="en-GB" dirty="0"/>
              <a:t>National Institute for Health Research (NIHR) A</a:t>
            </a:r>
            <a:r>
              <a:rPr lang="en-GB" dirty="0" smtClean="0"/>
              <a:t>cademic </a:t>
            </a:r>
            <a:r>
              <a:rPr lang="en-GB" dirty="0"/>
              <a:t>C</a:t>
            </a:r>
            <a:r>
              <a:rPr lang="en-GB" dirty="0" smtClean="0"/>
              <a:t>linical </a:t>
            </a:r>
            <a:r>
              <a:rPr lang="en-GB" dirty="0"/>
              <a:t>L</a:t>
            </a:r>
            <a:r>
              <a:rPr lang="en-GB" dirty="0" smtClean="0"/>
              <a:t>ectureship in Physiotherapy </a:t>
            </a:r>
            <a:r>
              <a:rPr lang="en-GB" dirty="0"/>
              <a:t>awarded as part of Professor Christian </a:t>
            </a:r>
            <a:r>
              <a:rPr lang="en-GB" dirty="0" err="1"/>
              <a:t>Mallen’s</a:t>
            </a:r>
            <a:r>
              <a:rPr lang="en-GB" dirty="0"/>
              <a:t> NIHR Research Professorship (NIHR-RP-2014-026). </a:t>
            </a:r>
            <a:r>
              <a:rPr lang="en-GB" dirty="0" smtClean="0"/>
              <a:t>The </a:t>
            </a:r>
            <a:r>
              <a:rPr lang="en-GB" dirty="0"/>
              <a:t>views expressed are those of the </a:t>
            </a:r>
            <a:r>
              <a:rPr lang="en-GB" dirty="0" smtClean="0"/>
              <a:t>author </a:t>
            </a:r>
            <a:r>
              <a:rPr lang="en-GB" dirty="0"/>
              <a:t>and not necessarily those of the NHS, the NIHR or the Department of Health. </a:t>
            </a:r>
          </a:p>
        </p:txBody>
      </p:sp>
    </p:spTree>
    <p:extLst>
      <p:ext uri="{BB962C8B-B14F-4D97-AF65-F5344CB8AC3E}">
        <p14:creationId xmlns:p14="http://schemas.microsoft.com/office/powerpoint/2010/main" val="16013205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rPr>
              <a:t>MOSAICS</a:t>
            </a:r>
            <a:endParaRPr lang="en-GB" dirty="0">
              <a:solidFill>
                <a:srgbClr val="002060"/>
              </a:solidFill>
            </a:endParaRPr>
          </a:p>
        </p:txBody>
      </p:sp>
      <p:graphicFrame>
        <p:nvGraphicFramePr>
          <p:cNvPr id="4" name="Content Placeholder 3"/>
          <p:cNvGraphicFramePr>
            <a:graphicFrameLocks noGrp="1"/>
          </p:cNvGraphicFramePr>
          <p:nvPr>
            <p:ph idx="1"/>
            <p:extLst/>
          </p:nvPr>
        </p:nvGraphicFramePr>
        <p:xfrm>
          <a:off x="457200" y="2209800"/>
          <a:ext cx="8229600" cy="4387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5"/>
          <p:cNvPicPr>
            <a:picLocks noChangeAspect="1" noChangeArrowheads="1"/>
          </p:cNvPicPr>
          <p:nvPr/>
        </p:nvPicPr>
        <p:blipFill>
          <a:blip r:embed="rId7" cstate="print"/>
          <a:srcRect/>
          <a:stretch>
            <a:fillRect/>
          </a:stretch>
        </p:blipFill>
        <p:spPr bwMode="auto">
          <a:xfrm>
            <a:off x="7020271" y="2348880"/>
            <a:ext cx="1278487" cy="740825"/>
          </a:xfrm>
          <a:prstGeom prst="rect">
            <a:avLst/>
          </a:prstGeom>
          <a:noFill/>
          <a:ln w="9525">
            <a:noFill/>
            <a:miter lim="800000"/>
            <a:headEnd/>
            <a:tailEnd/>
          </a:ln>
        </p:spPr>
      </p:pic>
      <p:pic>
        <p:nvPicPr>
          <p:cNvPr id="6" name="Picture 5" descr="C:\Users\Robyn\Pictures\MOSAICS Droitwich\20140422\P107005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1560" y="404664"/>
            <a:ext cx="1296144" cy="1268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7008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rPr>
              <a:t>Intervention practices</a:t>
            </a:r>
            <a:endParaRPr lang="en-GB" dirty="0">
              <a:solidFill>
                <a:srgbClr val="002060"/>
              </a:solidFill>
            </a:endParaRPr>
          </a:p>
        </p:txBody>
      </p:sp>
      <p:graphicFrame>
        <p:nvGraphicFramePr>
          <p:cNvPr id="4" name="Content Placeholder 3"/>
          <p:cNvGraphicFramePr>
            <a:graphicFrameLocks noGrp="1"/>
          </p:cNvGraphicFramePr>
          <p:nvPr>
            <p:ph idx="1"/>
            <p:extLst/>
          </p:nvPr>
        </p:nvGraphicFramePr>
        <p:xfrm>
          <a:off x="457200" y="2209800"/>
          <a:ext cx="8229600" cy="4387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323528" y="2996952"/>
            <a:ext cx="8568952" cy="15841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Diagram 6"/>
          <p:cNvGraphicFramePr/>
          <p:nvPr>
            <p:extLst/>
          </p:nvPr>
        </p:nvGraphicFramePr>
        <p:xfrm>
          <a:off x="3239852" y="3378752"/>
          <a:ext cx="2736304" cy="14118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11" name="Group 10"/>
          <p:cNvGrpSpPr/>
          <p:nvPr/>
        </p:nvGrpSpPr>
        <p:grpSpPr>
          <a:xfrm>
            <a:off x="6012160" y="2204864"/>
            <a:ext cx="2653785" cy="560860"/>
            <a:chOff x="2787907" y="0"/>
            <a:chExt cx="2653785" cy="560860"/>
          </a:xfrm>
        </p:grpSpPr>
        <p:sp>
          <p:nvSpPr>
            <p:cNvPr id="12" name="Rectangle 11"/>
            <p:cNvSpPr/>
            <p:nvPr/>
          </p:nvSpPr>
          <p:spPr>
            <a:xfrm>
              <a:off x="2787907" y="0"/>
              <a:ext cx="2653785" cy="560860"/>
            </a:xfrm>
            <a:prstGeom prst="rect">
              <a:avLst/>
            </a:pr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sp>
        <p:sp>
          <p:nvSpPr>
            <p:cNvPr id="13" name="Rectangle 12"/>
            <p:cNvSpPr/>
            <p:nvPr/>
          </p:nvSpPr>
          <p:spPr>
            <a:xfrm>
              <a:off x="2787907" y="0"/>
              <a:ext cx="2653785" cy="56086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GB" sz="2100" kern="1200" dirty="0" smtClean="0"/>
                <a:t>OA Guidebook</a:t>
              </a:r>
              <a:endParaRPr lang="en-GB" sz="2100" kern="1200" dirty="0"/>
            </a:p>
          </p:txBody>
        </p:sp>
      </p:grpSp>
      <p:pic>
        <p:nvPicPr>
          <p:cNvPr id="14" name="Picture 2"/>
          <p:cNvPicPr>
            <a:picLocks noChangeAspect="1" noChangeArrowheads="1"/>
          </p:cNvPicPr>
          <p:nvPr/>
        </p:nvPicPr>
        <p:blipFill>
          <a:blip r:embed="rId12" cstate="print"/>
          <a:srcRect/>
          <a:stretch>
            <a:fillRect/>
          </a:stretch>
        </p:blipFill>
        <p:spPr bwMode="auto">
          <a:xfrm>
            <a:off x="1020434" y="3145984"/>
            <a:ext cx="1656184" cy="1419737"/>
          </a:xfrm>
          <a:prstGeom prst="rect">
            <a:avLst/>
          </a:prstGeom>
          <a:noFill/>
          <a:ln w="9525">
            <a:noFill/>
            <a:miter lim="800000"/>
            <a:headEnd/>
            <a:tailEnd/>
          </a:ln>
        </p:spPr>
      </p:pic>
      <p:pic>
        <p:nvPicPr>
          <p:cNvPr id="15"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20434" y="4755513"/>
            <a:ext cx="1656184" cy="137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48264" y="3486061"/>
            <a:ext cx="1303092" cy="1882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91023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1259633" y="2204864"/>
          <a:ext cx="6768752" cy="29085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1"/>
          <p:cNvSpPr>
            <a:spLocks noGrp="1"/>
          </p:cNvSpPr>
          <p:nvPr>
            <p:ph type="title"/>
          </p:nvPr>
        </p:nvSpPr>
        <p:spPr>
          <a:xfrm>
            <a:off x="457200" y="884230"/>
            <a:ext cx="8229600" cy="1143000"/>
          </a:xfrm>
        </p:spPr>
        <p:txBody>
          <a:bodyPr/>
          <a:lstStyle/>
          <a:p>
            <a:r>
              <a:rPr lang="en-GB" dirty="0" smtClean="0">
                <a:solidFill>
                  <a:srgbClr val="002060"/>
                </a:solidFill>
              </a:rPr>
              <a:t>Model OA Consultation</a:t>
            </a:r>
            <a:endParaRPr lang="en-GB" dirty="0">
              <a:solidFill>
                <a:srgbClr val="002060"/>
              </a:solidFill>
            </a:endParaRPr>
          </a:p>
        </p:txBody>
      </p:sp>
      <p:sp>
        <p:nvSpPr>
          <p:cNvPr id="5" name="Content Placeholder 2"/>
          <p:cNvSpPr txBox="1">
            <a:spLocks/>
          </p:cNvSpPr>
          <p:nvPr/>
        </p:nvSpPr>
        <p:spPr>
          <a:xfrm>
            <a:off x="691342" y="5373216"/>
            <a:ext cx="8003232" cy="49912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200" dirty="0" err="1">
                <a:solidFill>
                  <a:schemeClr val="tx2"/>
                </a:solidFill>
              </a:rPr>
              <a:t>Porcheret</a:t>
            </a:r>
            <a:r>
              <a:rPr lang="en-GB" sz="1200" dirty="0">
                <a:solidFill>
                  <a:schemeClr val="tx2"/>
                </a:solidFill>
              </a:rPr>
              <a:t> M, et al. Developing a model osteoarthritis consultation: a Delphi consensus exercise. BMC </a:t>
            </a:r>
            <a:r>
              <a:rPr lang="en-GB" sz="1200" dirty="0" err="1">
                <a:solidFill>
                  <a:schemeClr val="tx2"/>
                </a:solidFill>
              </a:rPr>
              <a:t>Musculoskelet</a:t>
            </a:r>
            <a:r>
              <a:rPr lang="en-GB" sz="1200" dirty="0">
                <a:solidFill>
                  <a:schemeClr val="tx2"/>
                </a:solidFill>
              </a:rPr>
              <a:t> </a:t>
            </a:r>
            <a:r>
              <a:rPr lang="en-GB" sz="1200" dirty="0" err="1">
                <a:solidFill>
                  <a:schemeClr val="tx2"/>
                </a:solidFill>
              </a:rPr>
              <a:t>Disord</a:t>
            </a:r>
            <a:r>
              <a:rPr lang="en-GB" sz="1200" dirty="0">
                <a:solidFill>
                  <a:schemeClr val="tx2"/>
                </a:solidFill>
              </a:rPr>
              <a:t>. 2013 Jan 16;14:25. </a:t>
            </a:r>
          </a:p>
          <a:p>
            <a:pPr marL="0" indent="0">
              <a:buNone/>
            </a:pPr>
            <a:r>
              <a:rPr lang="en-GB" sz="1200" dirty="0">
                <a:solidFill>
                  <a:schemeClr val="tx2"/>
                </a:solidFill>
              </a:rPr>
              <a:t>Finney A, et al. Defining the content of an opportunistic osteoarthritis consultation with primary health care professionals: a Delphi consensus study. Arthritis Care Res. 2013 Jun; 65(6): 962-8. </a:t>
            </a:r>
          </a:p>
          <a:p>
            <a:pPr marL="0" indent="0">
              <a:buFont typeface="Arial" pitchFamily="34" charset="0"/>
              <a:buNone/>
            </a:pPr>
            <a:r>
              <a:rPr lang="en-GB" sz="1200" dirty="0" err="1" smtClean="0">
                <a:solidFill>
                  <a:schemeClr val="tx2"/>
                </a:solidFill>
              </a:rPr>
              <a:t>Porcheret</a:t>
            </a:r>
            <a:r>
              <a:rPr lang="en-GB" sz="1200" dirty="0" smtClean="0">
                <a:solidFill>
                  <a:schemeClr val="tx2"/>
                </a:solidFill>
              </a:rPr>
              <a:t> M, Main C, Croft P, McKinley R, </a:t>
            </a:r>
            <a:r>
              <a:rPr lang="en-GB" sz="1200" dirty="0" err="1" smtClean="0">
                <a:solidFill>
                  <a:schemeClr val="tx2"/>
                </a:solidFill>
              </a:rPr>
              <a:t>Hassell</a:t>
            </a:r>
            <a:r>
              <a:rPr lang="en-GB" sz="1200" dirty="0" smtClean="0">
                <a:solidFill>
                  <a:schemeClr val="tx2"/>
                </a:solidFill>
              </a:rPr>
              <a:t> A, </a:t>
            </a:r>
            <a:r>
              <a:rPr lang="en-GB" sz="1200" dirty="0" err="1" smtClean="0">
                <a:solidFill>
                  <a:schemeClr val="tx2"/>
                </a:solidFill>
              </a:rPr>
              <a:t>Dziedzic</a:t>
            </a:r>
            <a:r>
              <a:rPr lang="en-GB" sz="1200" dirty="0" smtClean="0">
                <a:solidFill>
                  <a:schemeClr val="tx2"/>
                </a:solidFill>
              </a:rPr>
              <a:t> K. Development of a behaviour change intervention: a case study on the practical application of theory. Implement Sci. 2014 Apr 3;9(1):42. </a:t>
            </a:r>
          </a:p>
          <a:p>
            <a:pPr marL="0" indent="0">
              <a:buFont typeface="Arial" pitchFamily="34" charset="0"/>
              <a:buNone/>
            </a:pPr>
            <a:endParaRPr lang="en-GB" sz="1200" dirty="0"/>
          </a:p>
        </p:txBody>
      </p:sp>
    </p:spTree>
    <p:extLst>
      <p:ext uri="{BB962C8B-B14F-4D97-AF65-F5344CB8AC3E}">
        <p14:creationId xmlns:p14="http://schemas.microsoft.com/office/powerpoint/2010/main" val="40309252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rPr>
              <a:t>OA Guidebook</a:t>
            </a:r>
            <a:endParaRPr lang="en-GB" dirty="0">
              <a:solidFill>
                <a:srgbClr val="002060"/>
              </a:solidFill>
            </a:endParaRPr>
          </a:p>
        </p:txBody>
      </p:sp>
      <p:sp>
        <p:nvSpPr>
          <p:cNvPr id="5" name="Rectangle 4"/>
          <p:cNvSpPr/>
          <p:nvPr/>
        </p:nvSpPr>
        <p:spPr>
          <a:xfrm>
            <a:off x="3294856" y="2027230"/>
            <a:ext cx="5579471" cy="1569660"/>
          </a:xfrm>
          <a:prstGeom prst="rect">
            <a:avLst/>
          </a:prstGeom>
          <a:solidFill>
            <a:schemeClr val="bg1"/>
          </a:solidFill>
          <a:ln>
            <a:solidFill>
              <a:schemeClr val="bg1"/>
            </a:solidFill>
          </a:ln>
        </p:spPr>
        <p:txBody>
          <a:bodyPr wrap="square">
            <a:spAutoFit/>
          </a:bodyPr>
          <a:lstStyle/>
          <a:p>
            <a:r>
              <a:rPr lang="en-GB" sz="2400" i="1" dirty="0" smtClean="0">
                <a:solidFill>
                  <a:srgbClr val="C00000"/>
                </a:solidFill>
              </a:rPr>
              <a:t>‘to </a:t>
            </a:r>
            <a:r>
              <a:rPr lang="en-GB" sz="2400" i="1" dirty="0">
                <a:solidFill>
                  <a:srgbClr val="C00000"/>
                </a:solidFill>
              </a:rPr>
              <a:t>actually give them that </a:t>
            </a:r>
            <a:r>
              <a:rPr lang="en-GB" sz="2400" i="1" dirty="0" smtClean="0">
                <a:solidFill>
                  <a:srgbClr val="C00000"/>
                </a:solidFill>
              </a:rPr>
              <a:t> [core treatment] backed </a:t>
            </a:r>
            <a:r>
              <a:rPr lang="en-GB" sz="2400" i="1" dirty="0">
                <a:solidFill>
                  <a:srgbClr val="C00000"/>
                </a:solidFill>
              </a:rPr>
              <a:t>up with written information I really think that makes a difference to the </a:t>
            </a:r>
            <a:r>
              <a:rPr lang="en-GB" sz="2400" i="1" dirty="0" smtClean="0">
                <a:solidFill>
                  <a:srgbClr val="C00000"/>
                </a:solidFill>
              </a:rPr>
              <a:t>impact’ </a:t>
            </a:r>
            <a:r>
              <a:rPr lang="en-GB" sz="2400" i="1" dirty="0">
                <a:solidFill>
                  <a:srgbClr val="C00000"/>
                </a:solidFill>
              </a:rPr>
              <a:t>(GP</a:t>
            </a:r>
            <a:r>
              <a:rPr lang="en-GB" sz="2400" i="1" dirty="0" smtClean="0">
                <a:solidFill>
                  <a:srgbClr val="C00000"/>
                </a:solidFill>
              </a:rPr>
              <a:t>)</a:t>
            </a:r>
            <a:endParaRPr lang="en-GB" sz="2400" i="1" dirty="0">
              <a:solidFill>
                <a:srgbClr val="C00000"/>
              </a:solidFill>
            </a:endParaRPr>
          </a:p>
        </p:txBody>
      </p:sp>
      <p:sp>
        <p:nvSpPr>
          <p:cNvPr id="6" name="Rectangle 5"/>
          <p:cNvSpPr/>
          <p:nvPr/>
        </p:nvSpPr>
        <p:spPr>
          <a:xfrm>
            <a:off x="539552" y="3772036"/>
            <a:ext cx="5628664" cy="1569660"/>
          </a:xfrm>
          <a:prstGeom prst="rect">
            <a:avLst/>
          </a:prstGeom>
          <a:solidFill>
            <a:schemeClr val="bg1"/>
          </a:solidFill>
          <a:ln>
            <a:solidFill>
              <a:schemeClr val="bg1"/>
            </a:solidFill>
          </a:ln>
        </p:spPr>
        <p:txBody>
          <a:bodyPr wrap="square">
            <a:spAutoFit/>
          </a:bodyPr>
          <a:lstStyle/>
          <a:p>
            <a:r>
              <a:rPr lang="en-GB" sz="2400" i="1" dirty="0" smtClean="0">
                <a:solidFill>
                  <a:srgbClr val="C00000"/>
                </a:solidFill>
              </a:rPr>
              <a:t>‘they’d </a:t>
            </a:r>
            <a:r>
              <a:rPr lang="en-GB" sz="2400" i="1" dirty="0">
                <a:solidFill>
                  <a:srgbClr val="C00000"/>
                </a:solidFill>
              </a:rPr>
              <a:t>read a little bit about what we were going to do prior to coming to see me so all I did was sort of reinforce the information so that was </a:t>
            </a:r>
            <a:r>
              <a:rPr lang="en-GB" sz="2400" i="1" dirty="0" smtClean="0">
                <a:solidFill>
                  <a:srgbClr val="C00000"/>
                </a:solidFill>
              </a:rPr>
              <a:t>good’ (Practice Nurse</a:t>
            </a:r>
            <a:r>
              <a:rPr lang="en-GB" sz="2400" i="1" dirty="0">
                <a:solidFill>
                  <a:srgbClr val="C00000"/>
                </a:solidFill>
              </a:rPr>
              <a:t>)</a:t>
            </a:r>
            <a:endParaRPr lang="en-GB" sz="2400" dirty="0">
              <a:solidFill>
                <a:srgbClr val="C00000"/>
              </a:solidFill>
            </a:endParaRP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213735"/>
            <a:ext cx="1560376" cy="2135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61359" y="5804875"/>
            <a:ext cx="8712968" cy="461665"/>
          </a:xfrm>
          <a:prstGeom prst="rect">
            <a:avLst/>
          </a:prstGeom>
        </p:spPr>
        <p:txBody>
          <a:bodyPr wrap="square">
            <a:spAutoFit/>
          </a:bodyPr>
          <a:lstStyle/>
          <a:p>
            <a:r>
              <a:rPr lang="en-GB" sz="1200" dirty="0">
                <a:latin typeface="Calibri" panose="020F0502020204030204" pitchFamily="34" charset="0"/>
                <a:ea typeface="Calibri" panose="020F0502020204030204" pitchFamily="34" charset="0"/>
                <a:cs typeface="Times New Roman" panose="02020603050405020304" pitchFamily="18" charset="0"/>
              </a:rPr>
              <a:t>Morden A, Jinks C, Ong BN, </a:t>
            </a:r>
            <a:r>
              <a:rPr lang="en-GB" sz="1200" dirty="0" smtClean="0">
                <a:latin typeface="Calibri" panose="020F0502020204030204" pitchFamily="34" charset="0"/>
                <a:ea typeface="Calibri" panose="020F0502020204030204" pitchFamily="34" charset="0"/>
                <a:cs typeface="Times New Roman" panose="02020603050405020304" pitchFamily="18" charset="0"/>
              </a:rPr>
              <a:t>et al. </a:t>
            </a:r>
            <a:r>
              <a:rPr lang="en-GB" sz="1200" dirty="0">
                <a:latin typeface="Calibri" panose="020F0502020204030204" pitchFamily="34" charset="0"/>
                <a:ea typeface="Calibri" panose="020F0502020204030204" pitchFamily="34" charset="0"/>
                <a:cs typeface="Times New Roman" panose="02020603050405020304" pitchFamily="18" charset="0"/>
              </a:rPr>
              <a:t>Acceptability of a 'guidebook' for the management of Osteoarthritis: a qualitative study of patient and clinician's perspectives. BMC </a:t>
            </a:r>
            <a:r>
              <a:rPr lang="en-GB" sz="1200" dirty="0" err="1">
                <a:latin typeface="Calibri" panose="020F0502020204030204" pitchFamily="34" charset="0"/>
                <a:ea typeface="Calibri" panose="020F0502020204030204" pitchFamily="34" charset="0"/>
                <a:cs typeface="Times New Roman" panose="02020603050405020304" pitchFamily="18" charset="0"/>
              </a:rPr>
              <a:t>Musculoskelet</a:t>
            </a:r>
            <a:r>
              <a:rPr lang="en-GB" sz="1200" dirty="0">
                <a:latin typeface="Calibri" panose="020F0502020204030204" pitchFamily="34" charset="0"/>
                <a:ea typeface="Calibri" panose="020F0502020204030204" pitchFamily="34" charset="0"/>
                <a:cs typeface="Times New Roman" panose="02020603050405020304" pitchFamily="18" charset="0"/>
              </a:rPr>
              <a:t> </a:t>
            </a:r>
            <a:r>
              <a:rPr lang="en-GB" sz="1200" dirty="0" err="1">
                <a:latin typeface="Calibri" panose="020F0502020204030204" pitchFamily="34" charset="0"/>
                <a:ea typeface="Calibri" panose="020F0502020204030204" pitchFamily="34" charset="0"/>
                <a:cs typeface="Times New Roman" panose="02020603050405020304" pitchFamily="18" charset="0"/>
              </a:rPr>
              <a:t>Disord</a:t>
            </a:r>
            <a:r>
              <a:rPr lang="en-GB" sz="1200" dirty="0">
                <a:latin typeface="Calibri" panose="020F0502020204030204" pitchFamily="34" charset="0"/>
                <a:ea typeface="Calibri" panose="020F0502020204030204" pitchFamily="34" charset="0"/>
                <a:cs typeface="Times New Roman" panose="02020603050405020304" pitchFamily="18" charset="0"/>
              </a:rPr>
              <a:t>. 2014 Dec 13;15:427. </a:t>
            </a:r>
            <a:endParaRPr lang="en-GB" sz="1200" dirty="0"/>
          </a:p>
        </p:txBody>
      </p:sp>
    </p:spTree>
    <p:extLst>
      <p:ext uri="{BB962C8B-B14F-4D97-AF65-F5344CB8AC3E}">
        <p14:creationId xmlns:p14="http://schemas.microsoft.com/office/powerpoint/2010/main" val="1235814906"/>
      </p:ext>
    </p:extLst>
  </p:cSld>
  <p:clrMapOvr>
    <a:masterClrMapping/>
  </p:clrMapOvr>
  <p:timing>
    <p:tnLst>
      <p:par>
        <p:cTn id="1" dur="indefinite" restart="never" nodeType="tmRoot"/>
      </p:par>
    </p:tnLst>
  </p:timing>
</p:sld>
</file>

<file path=ppt/theme/theme1.xml><?xml version="1.0" encoding="utf-8"?>
<a:theme xmlns:a="http://schemas.openxmlformats.org/drawingml/2006/main" name="Kee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1969</TotalTime>
  <Words>3942</Words>
  <Application>Microsoft Office PowerPoint</Application>
  <PresentationFormat>On-screen Show (4:3)</PresentationFormat>
  <Paragraphs>416</Paragraphs>
  <Slides>55</Slides>
  <Notes>37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64" baseType="lpstr">
      <vt:lpstr>Arial</vt:lpstr>
      <vt:lpstr>Calibri</vt:lpstr>
      <vt:lpstr>Courier New</vt:lpstr>
      <vt:lpstr>Lato</vt:lpstr>
      <vt:lpstr>Monotype Sorts</vt:lpstr>
      <vt:lpstr>Times New Roman</vt:lpstr>
      <vt:lpstr>Verdana</vt:lpstr>
      <vt:lpstr>Keele</vt:lpstr>
      <vt:lpstr>Microsoft Excel Chart</vt:lpstr>
      <vt:lpstr>Supporting self-management of OA Physiotherapist workshop</vt:lpstr>
      <vt:lpstr>Introducing the MOSAICS trial and JIGSAW</vt:lpstr>
      <vt:lpstr>PowerPoint Presentation</vt:lpstr>
      <vt:lpstr>Evaluation</vt:lpstr>
      <vt:lpstr>OA Template</vt:lpstr>
      <vt:lpstr>MOSAICS</vt:lpstr>
      <vt:lpstr>Intervention practices</vt:lpstr>
      <vt:lpstr>Model OA Consultation</vt:lpstr>
      <vt:lpstr>OA Guidebook</vt:lpstr>
      <vt:lpstr>Summary</vt:lpstr>
      <vt:lpstr>80 year old lady</vt:lpstr>
      <vt:lpstr>80 year old lady</vt:lpstr>
      <vt:lpstr>MOSAICS Conference</vt:lpstr>
      <vt:lpstr>Shropshire CCG</vt:lpstr>
      <vt:lpstr>PowerPoint Presentation</vt:lpstr>
      <vt:lpstr>Key innovations</vt:lpstr>
      <vt:lpstr>PowerPoint Presentation</vt:lpstr>
      <vt:lpstr>Østerås N, et al Self-reported quality care for knee osteoarthritis: comparisons across Denmark, Norway, Portugal and the UK. RMD Open. 2015 Oct 20;1(1):e000136. </vt:lpstr>
      <vt:lpstr> This presentation presents independent research funded by the National Institute for Health Research (NIHR) under its Programme Grants for Applied Research Programme (Grant Reference Number: RP-PG-0407-10386.) The views expressed are those of the author(s) and not necessarily those of the NHS, the NIHR or the Department of Health. KD is part funded by the National Institute for Health Research (NIHR) Collaborations for Leadership in Applied Research and Care West Midlands and by a Knowledge Mobilisation Research Fellowship (KMRF-2014-03-002) from the NIHR.  Acknowledgements: NIHR CRN Primary Care West Midlands, Arthritis Research UK, Arthritis Care, Primary Care Consortium Board, the OA Research Users Group, the network, nursing, health informatics and administrative staff at the Arthritis Research UK Primary Care Centre, the participating general practices and NHS managers, the MOSAICS &amp; JIGSAW teams and funders, our European collaborators  </vt:lpstr>
      <vt:lpstr>Supporting self-management of OA Physiotherapist workshop</vt:lpstr>
      <vt:lpstr>Focus on a person you know  (Pairs discussion, 15 min)</vt:lpstr>
      <vt:lpstr>OA impact on the person </vt:lpstr>
      <vt:lpstr>How common is it? - chronic interfering knee, hand and hip pain</vt:lpstr>
      <vt:lpstr>PowerPoint Presentation</vt:lpstr>
      <vt:lpstr>Natural History of OA – what do you think?  (Pairs discussion 10 min)</vt:lpstr>
      <vt:lpstr>PowerPoint Presentation</vt:lpstr>
      <vt:lpstr>The Underlying Problem – Complex</vt:lpstr>
      <vt:lpstr>The Underlying Problem – Modifiable </vt:lpstr>
      <vt:lpstr>OA natural history </vt:lpstr>
      <vt:lpstr>The natural history of knee OA (n=600)</vt:lpstr>
      <vt:lpstr>The Patient’s Perspective</vt:lpstr>
      <vt:lpstr>PowerPoint Presentation</vt:lpstr>
      <vt:lpstr>PowerPoint Presentation</vt:lpstr>
      <vt:lpstr>PowerPoint Presentation</vt:lpstr>
      <vt:lpstr>Back it up with written information</vt:lpstr>
      <vt:lpstr>Common OA misconceptions</vt:lpstr>
      <vt:lpstr>“Wear and tear” – what people with OA think we mean</vt:lpstr>
      <vt:lpstr>PowerPoint Presentation</vt:lpstr>
      <vt:lpstr>PowerPoint Presentation</vt:lpstr>
      <vt:lpstr>The management of OA</vt:lpstr>
      <vt:lpstr>NICE Core Treatments for OA</vt:lpstr>
      <vt:lpstr>What are the barriers to exercise?</vt:lpstr>
      <vt:lpstr>PowerPoint Presentation</vt:lpstr>
      <vt:lpstr>PowerPoint Presentation</vt:lpstr>
      <vt:lpstr>Exercise for OA: the evidence   </vt:lpstr>
      <vt:lpstr>PowerPoint Presentation</vt:lpstr>
      <vt:lpstr>PowerPoint Presentation</vt:lpstr>
      <vt:lpstr>PowerPoint Presentation</vt:lpstr>
      <vt:lpstr>PowerPoint Presentation</vt:lpstr>
      <vt:lpstr>PowerPoint Presentation</vt:lpstr>
      <vt:lpstr>PowerPoint Presentation</vt:lpstr>
      <vt:lpstr>Recap on resources</vt:lpstr>
      <vt:lpstr>PowerPoint Presentation</vt:lpstr>
      <vt:lpstr>PowerPoint Presentation</vt:lpstr>
      <vt:lpstr>Acknowledgements</vt:lpstr>
    </vt:vector>
  </TitlesOfParts>
  <Company>Primary Care Sciences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Zoe Mayson</dc:creator>
  <cp:lastModifiedBy>Vincent Cooper</cp:lastModifiedBy>
  <cp:revision>124</cp:revision>
  <cp:lastPrinted>2014-09-02T14:50:55Z</cp:lastPrinted>
  <dcterms:created xsi:type="dcterms:W3CDTF">2012-10-02T09:06:28Z</dcterms:created>
  <dcterms:modified xsi:type="dcterms:W3CDTF">2018-10-18T15:53:04Z</dcterms:modified>
</cp:coreProperties>
</file>