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346" r:id="rId3"/>
    <p:sldId id="338" r:id="rId4"/>
    <p:sldId id="307" r:id="rId5"/>
    <p:sldId id="309" r:id="rId6"/>
    <p:sldId id="268" r:id="rId7"/>
    <p:sldId id="308" r:id="rId8"/>
    <p:sldId id="270" r:id="rId9"/>
    <p:sldId id="271" r:id="rId10"/>
    <p:sldId id="272" r:id="rId11"/>
    <p:sldId id="273" r:id="rId12"/>
    <p:sldId id="275" r:id="rId13"/>
    <p:sldId id="276" r:id="rId14"/>
    <p:sldId id="277" r:id="rId15"/>
    <p:sldId id="278" r:id="rId16"/>
    <p:sldId id="280" r:id="rId17"/>
    <p:sldId id="305" r:id="rId18"/>
    <p:sldId id="289" r:id="rId19"/>
    <p:sldId id="347" r:id="rId20"/>
    <p:sldId id="290" r:id="rId21"/>
    <p:sldId id="313" r:id="rId22"/>
    <p:sldId id="310" r:id="rId23"/>
    <p:sldId id="312" r:id="rId24"/>
    <p:sldId id="321" r:id="rId25"/>
    <p:sldId id="314" r:id="rId26"/>
    <p:sldId id="315" r:id="rId27"/>
    <p:sldId id="318" r:id="rId28"/>
    <p:sldId id="319" r:id="rId29"/>
    <p:sldId id="356" r:id="rId30"/>
    <p:sldId id="357" r:id="rId31"/>
    <p:sldId id="358" r:id="rId32"/>
    <p:sldId id="359" r:id="rId33"/>
    <p:sldId id="320" r:id="rId34"/>
    <p:sldId id="360" r:id="rId35"/>
    <p:sldId id="361" r:id="rId36"/>
    <p:sldId id="322" r:id="rId37"/>
    <p:sldId id="302" r:id="rId38"/>
    <p:sldId id="303" r:id="rId39"/>
    <p:sldId id="340" r:id="rId40"/>
    <p:sldId id="288" r:id="rId41"/>
    <p:sldId id="339" r:id="rId42"/>
    <p:sldId id="342" r:id="rId43"/>
    <p:sldId id="348" r:id="rId44"/>
    <p:sldId id="349" r:id="rId45"/>
    <p:sldId id="350" r:id="rId46"/>
    <p:sldId id="351"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45" r:id="rId63"/>
    <p:sldId id="283" r:id="rId64"/>
    <p:sldId id="284" r:id="rId65"/>
    <p:sldId id="285" r:id="rId66"/>
    <p:sldId id="286" r:id="rId67"/>
    <p:sldId id="287" r:id="rId68"/>
    <p:sldId id="353" r:id="rId69"/>
    <p:sldId id="355" r:id="rId70"/>
    <p:sldId id="354" r:id="rId71"/>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436" autoAdjust="0"/>
  </p:normalViewPr>
  <p:slideViewPr>
    <p:cSldViewPr>
      <p:cViewPr varScale="1">
        <p:scale>
          <a:sx n="67" d="100"/>
          <a:sy n="67" d="100"/>
        </p:scale>
        <p:origin x="1906" y="62"/>
      </p:cViewPr>
      <p:guideLst>
        <p:guide orient="horz" pos="2160"/>
        <p:guide pos="2880"/>
      </p:guideLst>
    </p:cSldViewPr>
  </p:slideViewPr>
  <p:notesTextViewPr>
    <p:cViewPr>
      <p:scale>
        <a:sx n="1" d="1"/>
        <a:sy n="1" d="1"/>
      </p:scale>
      <p:origin x="0" y="0"/>
    </p:cViewPr>
  </p:notesTextViewPr>
  <p:sorterViewPr>
    <p:cViewPr varScale="1">
      <p:scale>
        <a:sx n="1" d="1"/>
        <a:sy n="1" d="1"/>
      </p:scale>
      <p:origin x="0" y="-166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fld id="{5586D7E5-127B-4AB2-A439-9DF525772725}" type="datetimeFigureOut">
              <a:rPr lang="en-GB" smtClean="0"/>
              <a:t>25/05/2018</a:t>
            </a:fld>
            <a:endParaRPr lang="en-GB"/>
          </a:p>
        </p:txBody>
      </p:sp>
      <p:sp>
        <p:nvSpPr>
          <p:cNvPr id="4" name="Footer Placeholder 3"/>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377363"/>
            <a:ext cx="2889250" cy="493712"/>
          </a:xfrm>
          <a:prstGeom prst="rect">
            <a:avLst/>
          </a:prstGeom>
        </p:spPr>
        <p:txBody>
          <a:bodyPr vert="horz" lIns="91440" tIns="45720" rIns="91440" bIns="45720" rtlCol="0" anchor="b"/>
          <a:lstStyle>
            <a:lvl1pPr algn="r">
              <a:defRPr sz="1200"/>
            </a:lvl1pPr>
          </a:lstStyle>
          <a:p>
            <a:fld id="{2930A528-6958-4019-95F6-27740D92B899}" type="slidenum">
              <a:rPr lang="en-GB" smtClean="0"/>
              <a:t>‹#›</a:t>
            </a:fld>
            <a:endParaRPr lang="en-GB"/>
          </a:p>
        </p:txBody>
      </p:sp>
    </p:spTree>
    <p:extLst>
      <p:ext uri="{BB962C8B-B14F-4D97-AF65-F5344CB8AC3E}">
        <p14:creationId xmlns:p14="http://schemas.microsoft.com/office/powerpoint/2010/main" val="2807761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B5BC5093-B364-48F2-87C5-A601D841B0E8}" type="datetimeFigureOut">
              <a:rPr lang="en-GB" smtClean="0"/>
              <a:t>25/05/2018</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33A9B2FA-5F92-4382-935E-E080C83E0236}" type="slidenum">
              <a:rPr lang="en-GB" smtClean="0"/>
              <a:t>‹#›</a:t>
            </a:fld>
            <a:endParaRPr lang="en-GB"/>
          </a:p>
        </p:txBody>
      </p:sp>
    </p:spTree>
    <p:extLst>
      <p:ext uri="{BB962C8B-B14F-4D97-AF65-F5344CB8AC3E}">
        <p14:creationId xmlns:p14="http://schemas.microsoft.com/office/powerpoint/2010/main" val="258315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this session will be focussed on some of the clinical signs of OA and will cover simple assessment….</a:t>
            </a:r>
          </a:p>
        </p:txBody>
      </p:sp>
      <p:sp>
        <p:nvSpPr>
          <p:cNvPr id="4" name="Slide Number Placeholder 3"/>
          <p:cNvSpPr>
            <a:spLocks noGrp="1"/>
          </p:cNvSpPr>
          <p:nvPr>
            <p:ph type="sldNum" sz="quarter" idx="10"/>
          </p:nvPr>
        </p:nvSpPr>
        <p:spPr/>
        <p:txBody>
          <a:bodyPr/>
          <a:lstStyle/>
          <a:p>
            <a:fld id="{33A9B2FA-5F92-4382-935E-E080C83E0236}" type="slidenum">
              <a:rPr lang="en-GB" smtClean="0"/>
              <a:t>1</a:t>
            </a:fld>
            <a:endParaRPr lang="en-GB"/>
          </a:p>
        </p:txBody>
      </p:sp>
    </p:spTree>
    <p:extLst>
      <p:ext uri="{BB962C8B-B14F-4D97-AF65-F5344CB8AC3E}">
        <p14:creationId xmlns:p14="http://schemas.microsoft.com/office/powerpoint/2010/main" val="413431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the patient to move the joint through a range of movement and compare both sides…how might we expect a OA joint to move?</a:t>
            </a:r>
          </a:p>
          <a:p>
            <a:endParaRPr lang="en-GB" baseline="0" dirty="0"/>
          </a:p>
          <a:p>
            <a:r>
              <a:rPr lang="en-GB" dirty="0"/>
              <a:t>Think about what might be the best position to move a patient in the available time…show examples…</a:t>
            </a:r>
            <a:r>
              <a:rPr lang="en-GB" dirty="0" err="1"/>
              <a:t>eg</a:t>
            </a:r>
            <a:r>
              <a:rPr lang="en-GB" dirty="0"/>
              <a:t> standing</a:t>
            </a:r>
            <a:r>
              <a:rPr lang="en-GB" baseline="0" dirty="0"/>
              <a:t> hip holding a chair/ knee in sitting/ hand resting on a table/pillow/arm rest.</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14</a:t>
            </a:fld>
            <a:endParaRPr lang="en-GB"/>
          </a:p>
        </p:txBody>
      </p:sp>
    </p:spTree>
    <p:extLst>
      <p:ext uri="{BB962C8B-B14F-4D97-AF65-F5344CB8AC3E}">
        <p14:creationId xmlns:p14="http://schemas.microsoft.com/office/powerpoint/2010/main" val="3847360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Stiffness and loss of movement is common in</a:t>
            </a:r>
            <a:r>
              <a:rPr lang="en-GB" baseline="0" dirty="0"/>
              <a:t> OA.</a:t>
            </a:r>
          </a:p>
          <a:p>
            <a:r>
              <a:rPr lang="en-GB" baseline="0" dirty="0"/>
              <a:t>Compare to other side.</a:t>
            </a:r>
          </a:p>
          <a:p>
            <a:r>
              <a:rPr lang="en-GB" baseline="0" dirty="0"/>
              <a:t>With the knee lack of extension can be as much/more of a problem than lack of flexion</a:t>
            </a:r>
          </a:p>
          <a:p>
            <a:r>
              <a:rPr lang="en-GB" baseline="0" dirty="0"/>
              <a:t>Hand – grip</a:t>
            </a:r>
          </a:p>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15</a:t>
            </a:fld>
            <a:endParaRPr lang="en-GB"/>
          </a:p>
        </p:txBody>
      </p:sp>
    </p:spTree>
    <p:extLst>
      <p:ext uri="{BB962C8B-B14F-4D97-AF65-F5344CB8AC3E}">
        <p14:creationId xmlns:p14="http://schemas.microsoft.com/office/powerpoint/2010/main" val="557440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should be tailored to the individual based on the assessment.</a:t>
            </a:r>
            <a:r>
              <a:rPr lang="en-GB" baseline="0" dirty="0"/>
              <a:t>  Function means something different to everyone – basic daily function to more high level activity </a:t>
            </a:r>
          </a:p>
          <a:p>
            <a:r>
              <a:rPr lang="en-GB" baseline="0" dirty="0"/>
              <a:t>If the patient struggled with getting up from chairs or walking you might want to look at his walking / sit to stand etc.</a:t>
            </a:r>
          </a:p>
          <a:p>
            <a:r>
              <a:rPr lang="en-GB" baseline="0" dirty="0" err="1"/>
              <a:t>Fauja</a:t>
            </a:r>
            <a:r>
              <a:rPr lang="en-GB" baseline="0" dirty="0"/>
              <a:t> Singh oldest marathon runner 101 from East London – final race 10km in 1 hour 32 took up running in his 80s</a:t>
            </a:r>
          </a:p>
          <a:p>
            <a:r>
              <a:rPr lang="en-GB" baseline="0" dirty="0"/>
              <a:t>Gardening – ask what it involves for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Important for goal setting – relevant, engages patient as meaningful to them</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33A9B2FA-5F92-4382-935E-E080C83E0236}" type="slidenum">
              <a:rPr lang="en-GB" smtClean="0"/>
              <a:t>16</a:t>
            </a:fld>
            <a:endParaRPr lang="en-GB"/>
          </a:p>
        </p:txBody>
      </p:sp>
    </p:spTree>
    <p:extLst>
      <p:ext uri="{BB962C8B-B14F-4D97-AF65-F5344CB8AC3E}">
        <p14:creationId xmlns:p14="http://schemas.microsoft.com/office/powerpoint/2010/main" val="81218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your assessment it is important to document your findings…this should include</a:t>
            </a:r>
            <a:r>
              <a:rPr lang="en-GB" baseline="0" dirty="0"/>
              <a:t> stating which joint you are looking at, the side of the body…any general comments and also any red flags or actions you have carried out.</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17</a:t>
            </a:fld>
            <a:endParaRPr lang="en-GB"/>
          </a:p>
        </p:txBody>
      </p:sp>
    </p:spTree>
    <p:extLst>
      <p:ext uri="{BB962C8B-B14F-4D97-AF65-F5344CB8AC3E}">
        <p14:creationId xmlns:p14="http://schemas.microsoft.com/office/powerpoint/2010/main" val="284429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dirty="0">
                <a:latin typeface="Arial" pitchFamily="34" charset="0"/>
              </a:rPr>
              <a:t>In</a:t>
            </a:r>
            <a:r>
              <a:rPr lang="en-US" baseline="0" dirty="0">
                <a:latin typeface="Arial" pitchFamily="34" charset="0"/>
              </a:rPr>
              <a:t> this next session we will talk about the role of exercise and physical activity as part of condition self-management for people with OA…</a:t>
            </a:r>
            <a:endParaRPr lang="en-US" dirty="0">
              <a:latin typeface="Arial" pitchFamily="34" charset="0"/>
            </a:endParaRPr>
          </a:p>
        </p:txBody>
      </p:sp>
      <p:sp>
        <p:nvSpPr>
          <p:cNvPr id="28676" name="Slide Number Placeholder 3"/>
          <p:cNvSpPr>
            <a:spLocks noGrp="1"/>
          </p:cNvSpPr>
          <p:nvPr>
            <p:ph type="sldNum" sz="quarter" idx="5"/>
          </p:nvPr>
        </p:nvSpPr>
        <p:spPr>
          <a:noFill/>
        </p:spPr>
        <p:txBody>
          <a:bodyPr/>
          <a:lstStyle/>
          <a:p>
            <a:pPr defTabSz="945118"/>
            <a:fld id="{8D11BE21-8C28-4215-B5C7-38BE5B34E854}" type="slidenum">
              <a:rPr lang="en-US" smtClean="0">
                <a:latin typeface="Times New Roman" pitchFamily="18" charset="0"/>
              </a:rPr>
              <a:pPr defTabSz="945118"/>
              <a:t>18</a:t>
            </a:fld>
            <a:endParaRPr lang="en-US" dirty="0">
              <a:latin typeface="Times New Roman" pitchFamily="18" charset="0"/>
            </a:endParaRPr>
          </a:p>
        </p:txBody>
      </p:sp>
    </p:spTree>
    <p:extLst>
      <p:ext uri="{BB962C8B-B14F-4D97-AF65-F5344CB8AC3E}">
        <p14:creationId xmlns:p14="http://schemas.microsoft.com/office/powerpoint/2010/main" val="24704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you think is the role of the practice nurse in advising about exercise and OA?</a:t>
            </a:r>
          </a:p>
          <a:p>
            <a:r>
              <a:rPr lang="en-GB" baseline="0" dirty="0"/>
              <a:t>…educate re benefits/ give information advise and signpost/ support with goal setting… </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20</a:t>
            </a:fld>
            <a:endParaRPr lang="en-GB"/>
          </a:p>
        </p:txBody>
      </p:sp>
    </p:spTree>
    <p:extLst>
      <p:ext uri="{BB962C8B-B14F-4D97-AF65-F5344CB8AC3E}">
        <p14:creationId xmlns:p14="http://schemas.microsoft.com/office/powerpoint/2010/main" val="370246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…read</a:t>
            </a:r>
          </a:p>
        </p:txBody>
      </p:sp>
      <p:sp>
        <p:nvSpPr>
          <p:cNvPr id="4" name="Slide Number Placeholder 3"/>
          <p:cNvSpPr>
            <a:spLocks noGrp="1"/>
          </p:cNvSpPr>
          <p:nvPr>
            <p:ph type="sldNum" sz="quarter" idx="10"/>
          </p:nvPr>
        </p:nvSpPr>
        <p:spPr/>
        <p:txBody>
          <a:bodyPr/>
          <a:lstStyle/>
          <a:p>
            <a:fld id="{33A9B2FA-5F92-4382-935E-E080C83E0236}" type="slidenum">
              <a:rPr lang="en-GB" smtClean="0"/>
              <a:t>21</a:t>
            </a:fld>
            <a:endParaRPr lang="en-GB"/>
          </a:p>
        </p:txBody>
      </p:sp>
    </p:spTree>
    <p:extLst>
      <p:ext uri="{BB962C8B-B14F-4D97-AF65-F5344CB8AC3E}">
        <p14:creationId xmlns:p14="http://schemas.microsoft.com/office/powerpoint/2010/main" val="981481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Hendry et al 2006, Holden et al 2012, Dobson 2016 also capability and low Self</a:t>
            </a:r>
            <a:r>
              <a:rPr lang="en-GB" baseline="0" dirty="0"/>
              <a:t> efficacy</a:t>
            </a:r>
            <a:r>
              <a:rPr lang="en-GB" dirty="0"/>
              <a:t> beliefs</a:t>
            </a:r>
          </a:p>
        </p:txBody>
      </p:sp>
      <p:sp>
        <p:nvSpPr>
          <p:cNvPr id="4" name="Slide Number Placeholder 3"/>
          <p:cNvSpPr>
            <a:spLocks noGrp="1"/>
          </p:cNvSpPr>
          <p:nvPr>
            <p:ph type="sldNum" sz="quarter" idx="10"/>
          </p:nvPr>
        </p:nvSpPr>
        <p:spPr/>
        <p:txBody>
          <a:bodyPr/>
          <a:lstStyle/>
          <a:p>
            <a:fld id="{33A9B2FA-5F92-4382-935E-E080C83E0236}"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041956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a:t>
            </a:r>
          </a:p>
          <a:p>
            <a:endParaRPr lang="en-GB" dirty="0"/>
          </a:p>
          <a:p>
            <a:r>
              <a:rPr lang="en-GB" dirty="0"/>
              <a:t>A key barrier is that for some people they don’t believe exercise can help…I will read you this interview </a:t>
            </a:r>
            <a:r>
              <a:rPr lang="en-GB" dirty="0" err="1"/>
              <a:t>quaotation</a:t>
            </a:r>
            <a:r>
              <a:rPr lang="en-GB" dirty="0"/>
              <a:t>…</a:t>
            </a:r>
          </a:p>
          <a:p>
            <a:endParaRPr lang="en-GB" dirty="0"/>
          </a:p>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23</a:t>
            </a:fld>
            <a:endParaRPr lang="en-GB"/>
          </a:p>
        </p:txBody>
      </p:sp>
    </p:spTree>
    <p:extLst>
      <p:ext uri="{BB962C8B-B14F-4D97-AF65-F5344CB8AC3E}">
        <p14:creationId xmlns:p14="http://schemas.microsoft.com/office/powerpoint/2010/main" val="261373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there is a link between peoples attitudes and beliefs and what they do…</a:t>
            </a:r>
          </a:p>
          <a:p>
            <a:endParaRPr lang="en-GB" dirty="0"/>
          </a:p>
          <a:p>
            <a:r>
              <a:rPr lang="en-GB" dirty="0"/>
              <a:t>Research I have carried out on people with knee OA has shown if people believe that they will benefit from exercise and are more confident about their ability to exercise with OA that they are more likely to carry out higher levels of physical activity.</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Hendry et al 2006, Holden et al 2009, Quicke et al 2016</a:t>
            </a:r>
          </a:p>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24</a:t>
            </a:fld>
            <a:endParaRPr lang="en-GB"/>
          </a:p>
        </p:txBody>
      </p:sp>
    </p:spTree>
    <p:extLst>
      <p:ext uri="{BB962C8B-B14F-4D97-AF65-F5344CB8AC3E}">
        <p14:creationId xmlns:p14="http://schemas.microsoft.com/office/powerpoint/2010/main" val="386536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 will begin this session with a quick review…</a:t>
            </a:r>
            <a:r>
              <a:rPr lang="en-GB" baseline="0" dirty="0"/>
              <a:t>  I would like you to shout out what are the different parts of a normal joint?</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4</a:t>
            </a:fld>
            <a:endParaRPr lang="en-GB"/>
          </a:p>
        </p:txBody>
      </p:sp>
    </p:spTree>
    <p:extLst>
      <p:ext uri="{BB962C8B-B14F-4D97-AF65-F5344CB8AC3E}">
        <p14:creationId xmlns:p14="http://schemas.microsoft.com/office/powerpoint/2010/main" val="379139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important barrier to exercising and keeping active with OA is that some people believe it may make their OA worse and not be safe… </a:t>
            </a:r>
          </a:p>
        </p:txBody>
      </p:sp>
      <p:sp>
        <p:nvSpPr>
          <p:cNvPr id="4" name="Slide Number Placeholder 3"/>
          <p:cNvSpPr>
            <a:spLocks noGrp="1"/>
          </p:cNvSpPr>
          <p:nvPr>
            <p:ph type="sldNum" sz="quarter" idx="10"/>
          </p:nvPr>
        </p:nvSpPr>
        <p:spPr/>
        <p:txBody>
          <a:bodyPr/>
          <a:lstStyle/>
          <a:p>
            <a:fld id="{33A9B2FA-5F92-4382-935E-E080C83E0236}" type="slidenum">
              <a:rPr lang="en-GB" smtClean="0"/>
              <a:t>25</a:t>
            </a:fld>
            <a:endParaRPr lang="en-GB"/>
          </a:p>
        </p:txBody>
      </p:sp>
    </p:spTree>
    <p:extLst>
      <p:ext uri="{BB962C8B-B14F-4D97-AF65-F5344CB8AC3E}">
        <p14:creationId xmlns:p14="http://schemas.microsoft.com/office/powerpoint/2010/main" val="1428437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Consensus from a group of OA expert clinicians and academics highlighted that…</a:t>
            </a:r>
          </a:p>
          <a:p>
            <a:endParaRPr lang="en-GB" dirty="0"/>
          </a:p>
          <a:p>
            <a:r>
              <a:rPr lang="en-GB" dirty="0"/>
              <a:t>Whilst a recent systematic review carried out investigating the safety of long term therapeutic exercise revealed…no evidence of serious side effects</a:t>
            </a:r>
            <a:r>
              <a:rPr lang="en-GB" baseline="0" dirty="0"/>
              <a:t> resulting in death or permanent disability.  Long-term exercise did not increase pain at a group level or lead to progression of structural OA compared to non exercise groups. </a:t>
            </a:r>
          </a:p>
          <a:p>
            <a:endParaRPr lang="en-GB" baseline="0" dirty="0"/>
          </a:p>
          <a:p>
            <a:r>
              <a:rPr lang="en-GB" baseline="0" dirty="0"/>
              <a:t>Accidents such as</a:t>
            </a:r>
            <a:r>
              <a:rPr lang="en-GB" dirty="0"/>
              <a:t> falls</a:t>
            </a:r>
            <a:r>
              <a:rPr lang="en-GB" baseline="0" dirty="0"/>
              <a:t> were very rare and a minority of participants reported mild or temporary increases in pain.</a:t>
            </a:r>
            <a:endParaRPr lang="en-GB" dirty="0"/>
          </a:p>
          <a:p>
            <a:endParaRPr lang="en-GB" dirty="0"/>
          </a:p>
          <a:p>
            <a:endParaRPr lang="en-GB" dirty="0"/>
          </a:p>
          <a:p>
            <a:r>
              <a:rPr lang="en-GB" dirty="0"/>
              <a:t>No direct evidence concerning specific contraindications to exercise for hip or knee OA </a:t>
            </a:r>
          </a:p>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27</a:t>
            </a:fld>
            <a:endParaRPr lang="en-GB"/>
          </a:p>
        </p:txBody>
      </p:sp>
    </p:spTree>
    <p:extLst>
      <p:ext uri="{BB962C8B-B14F-4D97-AF65-F5344CB8AC3E}">
        <p14:creationId xmlns:p14="http://schemas.microsoft.com/office/powerpoint/2010/main" val="305144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you think might be the benefits of exercise and physical activity for people with OA?</a:t>
            </a:r>
          </a:p>
        </p:txBody>
      </p:sp>
      <p:sp>
        <p:nvSpPr>
          <p:cNvPr id="4" name="Slide Number Placeholder 3"/>
          <p:cNvSpPr>
            <a:spLocks noGrp="1"/>
          </p:cNvSpPr>
          <p:nvPr>
            <p:ph type="sldNum" sz="quarter" idx="10"/>
          </p:nvPr>
        </p:nvSpPr>
        <p:spPr/>
        <p:txBody>
          <a:bodyPr/>
          <a:lstStyle/>
          <a:p>
            <a:fld id="{33A9B2FA-5F92-4382-935E-E080C83E0236}" type="slidenum">
              <a:rPr lang="en-GB" smtClean="0"/>
              <a:t>28</a:t>
            </a:fld>
            <a:endParaRPr lang="en-GB"/>
          </a:p>
        </p:txBody>
      </p:sp>
    </p:spTree>
    <p:extLst>
      <p:ext uri="{BB962C8B-B14F-4D97-AF65-F5344CB8AC3E}">
        <p14:creationId xmlns:p14="http://schemas.microsoft.com/office/powerpoint/2010/main" val="362845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a:t>
            </a:r>
            <a:r>
              <a:rPr lang="en-GB" baseline="0" dirty="0"/>
              <a:t> tools can we use to help exercise adherence when prescribing exercise in the presence of pain?</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33</a:t>
            </a:fld>
            <a:endParaRPr lang="en-GB"/>
          </a:p>
        </p:txBody>
      </p:sp>
    </p:spTree>
    <p:extLst>
      <p:ext uri="{BB962C8B-B14F-4D97-AF65-F5344CB8AC3E}">
        <p14:creationId xmlns:p14="http://schemas.microsoft.com/office/powerpoint/2010/main" val="196047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34</a:t>
            </a:fld>
            <a:endParaRPr lang="en-GB"/>
          </a:p>
        </p:txBody>
      </p:sp>
    </p:spTree>
    <p:extLst>
      <p:ext uri="{BB962C8B-B14F-4D97-AF65-F5344CB8AC3E}">
        <p14:creationId xmlns:p14="http://schemas.microsoft.com/office/powerpoint/2010/main" val="1901416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35</a:t>
            </a:fld>
            <a:endParaRPr lang="en-GB"/>
          </a:p>
        </p:txBody>
      </p:sp>
    </p:spTree>
    <p:extLst>
      <p:ext uri="{BB962C8B-B14F-4D97-AF65-F5344CB8AC3E}">
        <p14:creationId xmlns:p14="http://schemas.microsoft.com/office/powerpoint/2010/main" val="1823145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going</a:t>
            </a:r>
            <a:r>
              <a:rPr lang="en-GB" baseline="0" dirty="0"/>
              <a:t> to briefly discuss pain relief for patients with OA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Are any of you prescribers?</a:t>
            </a:r>
          </a:p>
          <a:p>
            <a:endParaRPr lang="en-GB" dirty="0"/>
          </a:p>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41</a:t>
            </a:fld>
            <a:endParaRPr lang="en-GB"/>
          </a:p>
        </p:txBody>
      </p:sp>
    </p:spTree>
    <p:extLst>
      <p:ext uri="{BB962C8B-B14F-4D97-AF65-F5344CB8AC3E}">
        <p14:creationId xmlns:p14="http://schemas.microsoft.com/office/powerpoint/2010/main" val="3354439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Flipchart </a:t>
            </a:r>
          </a:p>
        </p:txBody>
      </p:sp>
      <p:sp>
        <p:nvSpPr>
          <p:cNvPr id="4" name="Slide Number Placeholder 3"/>
          <p:cNvSpPr>
            <a:spLocks noGrp="1"/>
          </p:cNvSpPr>
          <p:nvPr>
            <p:ph type="sldNum" sz="quarter" idx="10"/>
          </p:nvPr>
        </p:nvSpPr>
        <p:spPr/>
        <p:txBody>
          <a:bodyPr/>
          <a:lstStyle/>
          <a:p>
            <a:fld id="{33A9B2FA-5F92-4382-935E-E080C83E0236}" type="slidenum">
              <a:rPr lang="en-GB" smtClean="0"/>
              <a:t>42</a:t>
            </a:fld>
            <a:endParaRPr lang="en-GB"/>
          </a:p>
        </p:txBody>
      </p:sp>
    </p:spTree>
    <p:extLst>
      <p:ext uri="{BB962C8B-B14F-4D97-AF65-F5344CB8AC3E}">
        <p14:creationId xmlns:p14="http://schemas.microsoft.com/office/powerpoint/2010/main" val="2585709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70550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44</a:t>
            </a:fld>
            <a:endParaRPr lang="en-GB"/>
          </a:p>
        </p:txBody>
      </p:sp>
    </p:spTree>
    <p:extLst>
      <p:ext uri="{BB962C8B-B14F-4D97-AF65-F5344CB8AC3E}">
        <p14:creationId xmlns:p14="http://schemas.microsoft.com/office/powerpoint/2010/main" val="241241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you all see people in</a:t>
            </a:r>
            <a:r>
              <a:rPr lang="en-GB" baseline="0" dirty="0"/>
              <a:t> your clinics many of whom will have joint pain.  What do you usually do when a patient presents with joint pain?  Do you assess the joint in any way?</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5</a:t>
            </a:fld>
            <a:endParaRPr lang="en-GB"/>
          </a:p>
        </p:txBody>
      </p:sp>
    </p:spTree>
    <p:extLst>
      <p:ext uri="{BB962C8B-B14F-4D97-AF65-F5344CB8AC3E}">
        <p14:creationId xmlns:p14="http://schemas.microsoft.com/office/powerpoint/2010/main" val="3201334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3A9B2FA-5F92-4382-935E-E080C83E0236}" type="slidenum">
              <a:rPr lang="en-GB" smtClean="0"/>
              <a:t>45</a:t>
            </a:fld>
            <a:endParaRPr lang="en-GB"/>
          </a:p>
        </p:txBody>
      </p:sp>
    </p:spTree>
    <p:extLst>
      <p:ext uri="{BB962C8B-B14F-4D97-AF65-F5344CB8AC3E}">
        <p14:creationId xmlns:p14="http://schemas.microsoft.com/office/powerpoint/2010/main" val="1263233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46</a:t>
            </a:fld>
            <a:endParaRPr lang="en-GB"/>
          </a:p>
        </p:txBody>
      </p:sp>
    </p:spTree>
    <p:extLst>
      <p:ext uri="{BB962C8B-B14F-4D97-AF65-F5344CB8AC3E}">
        <p14:creationId xmlns:p14="http://schemas.microsoft.com/office/powerpoint/2010/main" val="515107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68</a:t>
            </a:fld>
            <a:endParaRPr lang="en-GB" dirty="0"/>
          </a:p>
        </p:txBody>
      </p:sp>
    </p:spTree>
    <p:extLst>
      <p:ext uri="{BB962C8B-B14F-4D97-AF65-F5344CB8AC3E}">
        <p14:creationId xmlns:p14="http://schemas.microsoft.com/office/powerpoint/2010/main" val="3171241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KDz</a:t>
            </a:r>
            <a:endParaRPr lang="en-GB" dirty="0"/>
          </a:p>
        </p:txBody>
      </p:sp>
      <p:sp>
        <p:nvSpPr>
          <p:cNvPr id="4" name="Slide Number Placeholder 3"/>
          <p:cNvSpPr>
            <a:spLocks noGrp="1"/>
          </p:cNvSpPr>
          <p:nvPr>
            <p:ph type="sldNum" sz="quarter" idx="10"/>
          </p:nvPr>
        </p:nvSpPr>
        <p:spPr/>
        <p:txBody>
          <a:bodyPr/>
          <a:lstStyle/>
          <a:p>
            <a:fld id="{29D43493-6789-4116-B9B3-779DA9794397}" type="slidenum">
              <a:rPr lang="en-GB" smtClean="0"/>
              <a:t>69</a:t>
            </a:fld>
            <a:endParaRPr lang="en-GB"/>
          </a:p>
        </p:txBody>
      </p:sp>
    </p:spTree>
    <p:extLst>
      <p:ext uri="{BB962C8B-B14F-4D97-AF65-F5344CB8AC3E}">
        <p14:creationId xmlns:p14="http://schemas.microsoft.com/office/powerpoint/2010/main" val="3359491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a:t>
            </a:r>
            <a:r>
              <a:rPr lang="en-GB" baseline="0" dirty="0"/>
              <a:t> you are not expected to be the ones diagnosing and carrying out complex joint assessment.  Being able to look at an OA joint, recognise key features and get an initial understanding of how the joint moves can be really helpful and is also an important part of being confident around OA.</a:t>
            </a:r>
          </a:p>
          <a:p>
            <a:endParaRPr lang="en-GB" baseline="0" dirty="0"/>
          </a:p>
          <a:p>
            <a:r>
              <a:rPr lang="en-GB" baseline="0" dirty="0"/>
              <a:t>Assessments can cover 4 aspects…</a:t>
            </a:r>
          </a:p>
          <a:p>
            <a:r>
              <a:rPr lang="en-GB" baseline="0" dirty="0"/>
              <a:t>After getting consent to have a look at the joint…we recommend initially getting a visual inspection of the joint…but you can also gain a lot of information by just watching how your patient walks in…</a:t>
            </a:r>
          </a:p>
          <a:p>
            <a:r>
              <a:rPr lang="en-GB" baseline="0" dirty="0"/>
              <a:t>It is helpful to be comfortable feeling a joint…and touch can be an important therapeutic component, seeing how it moves and possibly assessing certain key functions…like sit to stand, walking or gripping for example.</a:t>
            </a:r>
          </a:p>
          <a:p>
            <a:r>
              <a:rPr lang="en-GB" baseline="0" dirty="0"/>
              <a:t> </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6</a:t>
            </a:fld>
            <a:endParaRPr lang="en-GB"/>
          </a:p>
        </p:txBody>
      </p:sp>
    </p:spTree>
    <p:extLst>
      <p:ext uri="{BB962C8B-B14F-4D97-AF65-F5344CB8AC3E}">
        <p14:creationId xmlns:p14="http://schemas.microsoft.com/office/powerpoint/2010/main" val="62113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what</a:t>
            </a:r>
            <a:r>
              <a:rPr lang="en-GB" baseline="0" dirty="0"/>
              <a:t> might we expect to see with an OA joint in the consultation room?</a:t>
            </a:r>
          </a:p>
          <a:p>
            <a:endParaRPr lang="en-GB" baseline="0" dirty="0"/>
          </a:p>
          <a:p>
            <a:r>
              <a:rPr lang="en-GB" baseline="0" dirty="0"/>
              <a:t>Enlarged joints, osteophytes, muscle wasting, joint malalignment/ deformity, </a:t>
            </a:r>
            <a:r>
              <a:rPr lang="en-GB" baseline="0" dirty="0" err="1"/>
              <a:t>etc</a:t>
            </a:r>
            <a:r>
              <a:rPr lang="en-GB" baseline="0" dirty="0"/>
              <a:t>…</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7</a:t>
            </a:fld>
            <a:endParaRPr lang="en-GB"/>
          </a:p>
        </p:txBody>
      </p:sp>
    </p:spTree>
    <p:extLst>
      <p:ext uri="{BB962C8B-B14F-4D97-AF65-F5344CB8AC3E}">
        <p14:creationId xmlns:p14="http://schemas.microsoft.com/office/powerpoint/2010/main" val="283218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Muscle wasting is</a:t>
            </a:r>
            <a:r>
              <a:rPr lang="en-GB" baseline="0" dirty="0"/>
              <a:t> common with people with arthritis and can be a result of pain and swelling inhibiting muscle use, and reductions in activity that lead to subsequent wasting. </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10</a:t>
            </a:fld>
            <a:endParaRPr lang="en-GB"/>
          </a:p>
        </p:txBody>
      </p:sp>
    </p:spTree>
    <p:extLst>
      <p:ext uri="{BB962C8B-B14F-4D97-AF65-F5344CB8AC3E}">
        <p14:creationId xmlns:p14="http://schemas.microsoft.com/office/powerpoint/2010/main" val="2546313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we can see swelling around the distal joints of the fingers.  This is a common sign of hand OA.</a:t>
            </a:r>
            <a:r>
              <a:rPr lang="en-GB" baseline="0" dirty="0"/>
              <a:t>  Do we expect these swellings to be soft or hard?</a:t>
            </a:r>
            <a:r>
              <a:rPr lang="en-GB" dirty="0"/>
              <a:t> Does anyone know any other types</a:t>
            </a:r>
            <a:r>
              <a:rPr lang="en-GB" baseline="0" dirty="0"/>
              <a:t> of arthritis that can affect the hands?....yes in RA it is the knuckle joints (MCP) that are more commonly affected and enlarged.</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11</a:t>
            </a:fld>
            <a:endParaRPr lang="en-GB"/>
          </a:p>
        </p:txBody>
      </p:sp>
    </p:spTree>
    <p:extLst>
      <p:ext uri="{BB962C8B-B14F-4D97-AF65-F5344CB8AC3E}">
        <p14:creationId xmlns:p14="http://schemas.microsoft.com/office/powerpoint/2010/main" val="14978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confident do you feel touching an OA joint?...read slides…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Although traditionally</a:t>
            </a:r>
            <a:r>
              <a:rPr lang="en-GB" baseline="0" dirty="0"/>
              <a:t> not considered an inflammatory disease it is accepted that there are some inflammatory elements to OA.</a:t>
            </a:r>
            <a:endParaRPr lang="en-GB" dirty="0"/>
          </a:p>
          <a:p>
            <a:endParaRPr lang="en-GB" dirty="0"/>
          </a:p>
          <a:p>
            <a:r>
              <a:rPr lang="en-GB" dirty="0"/>
              <a:t>Therapeutic</a:t>
            </a:r>
            <a:r>
              <a:rPr lang="en-GB" baseline="0" dirty="0"/>
              <a:t> touch during assessment can be important and joint line pain is often a sign of OA.</a:t>
            </a:r>
          </a:p>
          <a:p>
            <a:endParaRPr lang="en-GB" baseline="0" dirty="0"/>
          </a:p>
          <a:p>
            <a:r>
              <a:rPr lang="en-GB" baseline="0" dirty="0"/>
              <a:t>If you had a warm or exquisitely tender big toe joint what other conditions might you consider Gout/ </a:t>
            </a:r>
            <a:r>
              <a:rPr lang="en-GB" baseline="0" dirty="0" err="1"/>
              <a:t>inflamm</a:t>
            </a:r>
            <a:r>
              <a:rPr lang="en-GB" baseline="0" dirty="0"/>
              <a:t> </a:t>
            </a:r>
            <a:r>
              <a:rPr lang="en-GB" baseline="0" dirty="0" err="1"/>
              <a:t>arthropathy</a:t>
            </a:r>
            <a:r>
              <a:rPr lang="en-GB" baseline="0" dirty="0"/>
              <a:t> </a:t>
            </a:r>
            <a:r>
              <a:rPr lang="en-GB" baseline="0" dirty="0" err="1"/>
              <a:t>etc</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12</a:t>
            </a:fld>
            <a:endParaRPr lang="en-GB"/>
          </a:p>
        </p:txBody>
      </p:sp>
    </p:spTree>
    <p:extLst>
      <p:ext uri="{BB962C8B-B14F-4D97-AF65-F5344CB8AC3E}">
        <p14:creationId xmlns:p14="http://schemas.microsoft.com/office/powerpoint/2010/main" val="317439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with OA may experience clicking and creaking</a:t>
            </a:r>
            <a:r>
              <a:rPr lang="en-GB" baseline="0" dirty="0"/>
              <a:t> with their arthritic joints.  This is quite normal and it is helpful not to overemphasise the relevance of this to patients…it is usually not associated with pain.  Sounds can be made by little air pockets in the joint or by ligaments passing over bony prominences. </a:t>
            </a:r>
            <a:endParaRPr lang="en-GB" dirty="0"/>
          </a:p>
        </p:txBody>
      </p:sp>
      <p:sp>
        <p:nvSpPr>
          <p:cNvPr id="4" name="Slide Number Placeholder 3"/>
          <p:cNvSpPr>
            <a:spLocks noGrp="1"/>
          </p:cNvSpPr>
          <p:nvPr>
            <p:ph type="sldNum" sz="quarter" idx="10"/>
          </p:nvPr>
        </p:nvSpPr>
        <p:spPr/>
        <p:txBody>
          <a:bodyPr/>
          <a:lstStyle/>
          <a:p>
            <a:fld id="{33A9B2FA-5F92-4382-935E-E080C83E0236}" type="slidenum">
              <a:rPr lang="en-GB" smtClean="0"/>
              <a:t>13</a:t>
            </a:fld>
            <a:endParaRPr lang="en-GB"/>
          </a:p>
        </p:txBody>
      </p:sp>
    </p:spTree>
    <p:extLst>
      <p:ext uri="{BB962C8B-B14F-4D97-AF65-F5344CB8AC3E}">
        <p14:creationId xmlns:p14="http://schemas.microsoft.com/office/powerpoint/2010/main" val="2119348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010" y="5198852"/>
            <a:ext cx="1022350" cy="1441450"/>
          </a:xfrm>
          <a:prstGeom prst="rect">
            <a:avLst/>
          </a:prstGeom>
        </p:spPr>
      </p:pic>
      <p:pic>
        <p:nvPicPr>
          <p:cNvPr id="9" name="Picture 8" descr="primary-care-logo-BLO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5167" y="233350"/>
            <a:ext cx="2825750" cy="1100101"/>
          </a:xfrm>
          <a:prstGeom prst="rect">
            <a:avLst/>
          </a:prstGeom>
        </p:spPr>
      </p:pic>
      <p:sp>
        <p:nvSpPr>
          <p:cNvPr id="10" name="Rectangle 9"/>
          <p:cNvSpPr/>
          <p:nvPr userDrawn="1"/>
        </p:nvSpPr>
        <p:spPr>
          <a:xfrm>
            <a:off x="6804248" y="116632"/>
            <a:ext cx="2232248" cy="1216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0232" y="312799"/>
            <a:ext cx="2109005" cy="824484"/>
          </a:xfrm>
          <a:prstGeom prst="rect">
            <a:avLst/>
          </a:prstGeom>
        </p:spPr>
      </p:pic>
    </p:spTree>
    <p:extLst>
      <p:ext uri="{BB962C8B-B14F-4D97-AF65-F5344CB8AC3E}">
        <p14:creationId xmlns:p14="http://schemas.microsoft.com/office/powerpoint/2010/main" val="313559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4962"/>
            <a:ext cx="8229600" cy="1143000"/>
          </a:xfrm>
          <a:prstGeom prst="rect">
            <a:avLst/>
          </a:prstGeom>
        </p:spPr>
        <p:txBody>
          <a:bodyPr/>
          <a:lstStyle/>
          <a:p>
            <a:r>
              <a:rPr lang="en-GB"/>
              <a:t>Click to edit Master title style</a:t>
            </a:r>
          </a:p>
        </p:txBody>
      </p:sp>
      <p:sp>
        <p:nvSpPr>
          <p:cNvPr id="3" name="Vertical Text Placeholder 2"/>
          <p:cNvSpPr>
            <a:spLocks noGrp="1"/>
          </p:cNvSpPr>
          <p:nvPr>
            <p:ph type="body" orient="vert" idx="1"/>
          </p:nvPr>
        </p:nvSpPr>
        <p:spPr>
          <a:xfrm>
            <a:off x="457200" y="2090524"/>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613421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1794601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lour no KD - Content Slide 2">
    <p:spTree>
      <p:nvGrpSpPr>
        <p:cNvPr id="1" name=""/>
        <p:cNvGrpSpPr/>
        <p:nvPr/>
      </p:nvGrpSpPr>
      <p:grpSpPr>
        <a:xfrm>
          <a:off x="0" y="0"/>
          <a:ext cx="0" cy="0"/>
          <a:chOff x="0" y="0"/>
          <a:chExt cx="0" cy="0"/>
        </a:xfrm>
      </p:grpSpPr>
      <p:pic>
        <p:nvPicPr>
          <p:cNvPr id="4" name="Picture 4" descr="KeeleUni-RGB_Colou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53276" y="5595940"/>
            <a:ext cx="15335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ShieldTint-2_righ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56300" y="0"/>
            <a:ext cx="3187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4"/>
            <a:ext cx="8229600" cy="356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140908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0"/>
            <a:ext cx="8229600" cy="1143000"/>
          </a:xfrm>
          <a:prstGeom prst="rect">
            <a:avLst/>
          </a:prstGeom>
        </p:spPr>
        <p:txBody>
          <a:bodyPr/>
          <a:lstStyle/>
          <a:p>
            <a:r>
              <a:rPr lang="en-GB"/>
              <a:t>Click to edit Master title style</a:t>
            </a:r>
          </a:p>
        </p:txBody>
      </p:sp>
      <p:sp>
        <p:nvSpPr>
          <p:cNvPr id="3" name="Content Placeholder 2"/>
          <p:cNvSpPr>
            <a:spLocks noGrp="1"/>
          </p:cNvSpPr>
          <p:nvPr>
            <p:ph idx="1"/>
          </p:nvPr>
        </p:nvSpPr>
        <p:spPr>
          <a:xfrm>
            <a:off x="457200" y="2209793"/>
            <a:ext cx="8229600" cy="43875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9489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1259074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4962"/>
            <a:ext cx="8229600" cy="1143000"/>
          </a:xfrm>
          <a:prstGeom prst="rect">
            <a:avLst/>
          </a:prstGeom>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29728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4962"/>
            <a:ext cx="8229600" cy="1143000"/>
          </a:xfrm>
          <a:prstGeom prst="rect">
            <a:avLst/>
          </a:prstGeo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130227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45840"/>
            <a:ext cx="8229600" cy="1143000"/>
          </a:xfrm>
          <a:prstGeom prst="rect">
            <a:avLst/>
          </a:prstGeom>
        </p:spPr>
        <p:txBody>
          <a:bodyPr/>
          <a:lstStyle/>
          <a:p>
            <a:r>
              <a:rPr lang="en-GB"/>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333311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295592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315026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ADB8152-4FE1-4A69-9C7C-84170546829D}" type="datetimeFigureOut">
              <a:rPr lang="en-GB" smtClean="0"/>
              <a:t>25/05/2018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427EA54-FC0F-4062-8C25-0B3AD7C6F2A4}" type="slidenum">
              <a:rPr lang="en-GB" smtClean="0"/>
              <a:t>‹#›</a:t>
            </a:fld>
            <a:endParaRPr lang="en-GB"/>
          </a:p>
        </p:txBody>
      </p:sp>
    </p:spTree>
    <p:extLst>
      <p:ext uri="{BB962C8B-B14F-4D97-AF65-F5344CB8AC3E}">
        <p14:creationId xmlns:p14="http://schemas.microsoft.com/office/powerpoint/2010/main" val="80753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8716" y="196054"/>
            <a:ext cx="1552754" cy="607026"/>
          </a:xfrm>
          <a:prstGeom prst="rect">
            <a:avLst/>
          </a:prstGeom>
        </p:spPr>
      </p:pic>
      <p:sp>
        <p:nvSpPr>
          <p:cNvPr id="8" name="Rectangle 2064"/>
          <p:cNvSpPr>
            <a:spLocks noGrp="1" noChangeArrowheads="1"/>
          </p:cNvSpPr>
          <p:nvPr>
            <p:ph type="title"/>
          </p:nvPr>
        </p:nvSpPr>
        <p:spPr bwMode="auto">
          <a:xfrm>
            <a:off x="685800" y="918881"/>
            <a:ext cx="7772400" cy="1143000"/>
          </a:xfrm>
          <a:prstGeom prst="rect">
            <a:avLst/>
          </a:prstGeom>
          <a:noFill/>
          <a:ln w="9525">
            <a:noFill/>
            <a:miter lim="800000"/>
            <a:headEnd/>
            <a:tailEnd/>
          </a:ln>
        </p:spPr>
        <p:txBody>
          <a:bodyPr vert="horz" wrap="square" lIns="89508" tIns="44754" rIns="89508" bIns="44754" numCol="1" anchor="ctr" anchorCtr="0" compatLnSpc="1">
            <a:prstTxWarp prst="textNoShape">
              <a:avLst/>
            </a:prstTxWarp>
          </a:bodyPr>
          <a:lstStyle/>
          <a:p>
            <a:pPr lvl="0"/>
            <a:r>
              <a:rPr lang="en-GB"/>
              <a:t>Click to edit Master title style</a:t>
            </a:r>
            <a:endParaRPr lang="en-US" dirty="0"/>
          </a:p>
        </p:txBody>
      </p:sp>
      <p:sp>
        <p:nvSpPr>
          <p:cNvPr id="9" name="Rectangle 2065"/>
          <p:cNvSpPr>
            <a:spLocks noGrp="1" noChangeArrowheads="1"/>
          </p:cNvSpPr>
          <p:nvPr>
            <p:ph type="body" idx="1"/>
          </p:nvPr>
        </p:nvSpPr>
        <p:spPr bwMode="auto">
          <a:xfrm>
            <a:off x="685800" y="2277034"/>
            <a:ext cx="7772400" cy="4114800"/>
          </a:xfrm>
          <a:prstGeom prst="rect">
            <a:avLst/>
          </a:prstGeom>
          <a:noFill/>
          <a:ln w="9525">
            <a:noFill/>
            <a:miter lim="800000"/>
            <a:headEnd/>
            <a:tailEnd/>
          </a:ln>
        </p:spPr>
        <p:txBody>
          <a:bodyPr vert="horz" wrap="square" lIns="89508" tIns="44754" rIns="89508" bIns="4475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54134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iona-bed-breakfast-mull.com/cycling_mull_iona/cycle-hire-bikes.jpg" TargetMode="External"/><Relationship Id="rId13" Type="http://schemas.openxmlformats.org/officeDocument/2006/relationships/image" Target="../media/image28.jpeg"/><Relationship Id="rId3" Type="http://schemas.openxmlformats.org/officeDocument/2006/relationships/hyperlink" Target="http://www.stockxpert.com/browse.phtml?f=view&amp;id=6704201" TargetMode="External"/><Relationship Id="rId7" Type="http://schemas.openxmlformats.org/officeDocument/2006/relationships/image" Target="../media/image25.jpeg"/><Relationship Id="rId12" Type="http://schemas.openxmlformats.org/officeDocument/2006/relationships/hyperlink" Target="http://www.stockxpert.com/browse.phtml?f=view&amp;id=574274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hyperlink" Target="http://www.spinalcentres.com.au/extras/pics/397full1.jpg" TargetMode="External"/><Relationship Id="rId15" Type="http://schemas.openxmlformats.org/officeDocument/2006/relationships/image" Target="../media/image29.jpeg"/><Relationship Id="rId10" Type="http://schemas.openxmlformats.org/officeDocument/2006/relationships/hyperlink" Target="http://www.agingwell.state.ny.us/fitness/strength/gifs/knee_extension.gif" TargetMode="External"/><Relationship Id="rId4" Type="http://schemas.openxmlformats.org/officeDocument/2006/relationships/image" Target="../media/image23.jpeg"/><Relationship Id="rId9" Type="http://schemas.openxmlformats.org/officeDocument/2006/relationships/image" Target="../media/image26.jpeg"/><Relationship Id="rId14" Type="http://schemas.openxmlformats.org/officeDocument/2006/relationships/hyperlink" Target="http://images.google.co.uk/imgres?imgurl=http://carboncopy.hobix.com/archives/276%20scary%20stairs.jpg&amp;imgrefurl=http://carboncopy.hobix.com/archives/2007/05/&amp;h=553&amp;w=420&amp;sz=312&amp;hl=en&amp;start=20&amp;um=1&amp;tbnid=lDf5TSfDkJvbIM:&amp;tbnh=133&amp;tbnw=101&amp;prev="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nice.org.uk/guidance/cg177"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nice.org.uk/guidance/cg17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ice.org.uk/guidance/cg177"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https://www.nice.org.uk/guidance/cg177"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33.xml"/><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412776"/>
            <a:ext cx="8640960" cy="3168352"/>
          </a:xfrm>
        </p:spPr>
        <p:txBody>
          <a:bodyPr/>
          <a:lstStyle/>
          <a:p>
            <a:r>
              <a:rPr lang="en-GB" sz="5400" dirty="0">
                <a:solidFill>
                  <a:srgbClr val="C00000"/>
                </a:solidFill>
              </a:rPr>
              <a:t>Enhancing Primary Care Management of OA – Practice </a:t>
            </a:r>
            <a:r>
              <a:rPr lang="en-GB" sz="3600" dirty="0">
                <a:solidFill>
                  <a:srgbClr val="C00000"/>
                </a:solidFill>
              </a:rPr>
              <a:t>GPN Workshop Day 2</a:t>
            </a:r>
          </a:p>
        </p:txBody>
      </p:sp>
      <p:sp>
        <p:nvSpPr>
          <p:cNvPr id="3" name="Subtitle 2"/>
          <p:cNvSpPr>
            <a:spLocks noGrp="1"/>
          </p:cNvSpPr>
          <p:nvPr>
            <p:ph type="subTitle" idx="1"/>
          </p:nvPr>
        </p:nvSpPr>
        <p:spPr>
          <a:xfrm>
            <a:off x="1403648" y="4437112"/>
            <a:ext cx="6400800" cy="1512168"/>
          </a:xfrm>
        </p:spPr>
        <p:txBody>
          <a:bodyPr/>
          <a:lstStyle/>
          <a:p>
            <a:r>
              <a:rPr lang="en-GB" sz="2800" dirty="0"/>
              <a:t>Andrew Finney, Laura </a:t>
            </a:r>
            <a:r>
              <a:rPr lang="en-GB" sz="2800" dirty="0" err="1"/>
              <a:t>Swaithes</a:t>
            </a:r>
            <a:r>
              <a:rPr lang="en-GB" sz="2800" dirty="0"/>
              <a:t> and Lizzie Cottrell</a:t>
            </a:r>
          </a:p>
        </p:txBody>
      </p:sp>
      <p:sp>
        <p:nvSpPr>
          <p:cNvPr id="4" name="Rectangle 3"/>
          <p:cNvSpPr/>
          <p:nvPr/>
        </p:nvSpPr>
        <p:spPr>
          <a:xfrm>
            <a:off x="107504" y="5013176"/>
            <a:ext cx="1224136"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266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01823"/>
            <a:ext cx="8229600" cy="1143000"/>
          </a:xfrm>
        </p:spPr>
        <p:txBody>
          <a:bodyPr/>
          <a:lstStyle/>
          <a:p>
            <a:r>
              <a:rPr lang="en-GB" sz="4000" dirty="0">
                <a:solidFill>
                  <a:srgbClr val="C00000"/>
                </a:solidFill>
              </a:rPr>
              <a:t>What can you see here?</a:t>
            </a:r>
            <a:endParaRPr lang="en-US" sz="4000" dirty="0">
              <a:solidFill>
                <a:srgbClr val="C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44823"/>
            <a:ext cx="7416824" cy="478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5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692696"/>
            <a:ext cx="8229600" cy="1143000"/>
          </a:xfrm>
        </p:spPr>
        <p:txBody>
          <a:bodyPr/>
          <a:lstStyle/>
          <a:p>
            <a:r>
              <a:rPr lang="en-US" sz="4000" dirty="0">
                <a:solidFill>
                  <a:srgbClr val="C00000"/>
                </a:solidFill>
              </a:rPr>
              <a:t>What can you see?</a:t>
            </a:r>
          </a:p>
        </p:txBody>
      </p:sp>
      <p:pic>
        <p:nvPicPr>
          <p:cNvPr id="6" name="Picture 8" descr="C:\Documents and Settings\pra38\Desktop\helen\pic1.jpg"/>
          <p:cNvPicPr>
            <a:picLocks noChangeAspect="1" noChangeArrowheads="1"/>
          </p:cNvPicPr>
          <p:nvPr/>
        </p:nvPicPr>
        <p:blipFill>
          <a:blip r:embed="rId3" cstate="print"/>
          <a:srcRect l="23751" r="17244"/>
          <a:stretch>
            <a:fillRect/>
          </a:stretch>
        </p:blipFill>
        <p:spPr bwMode="auto">
          <a:xfrm>
            <a:off x="2987824" y="2348880"/>
            <a:ext cx="3387143" cy="4178300"/>
          </a:xfrm>
          <a:prstGeom prst="rect">
            <a:avLst/>
          </a:prstGeom>
          <a:noFill/>
        </p:spPr>
      </p:pic>
    </p:spTree>
    <p:extLst>
      <p:ext uri="{BB962C8B-B14F-4D97-AF65-F5344CB8AC3E}">
        <p14:creationId xmlns:p14="http://schemas.microsoft.com/office/powerpoint/2010/main" val="3348310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383" y="692696"/>
            <a:ext cx="8229600" cy="1143000"/>
          </a:xfrm>
        </p:spPr>
        <p:txBody>
          <a:bodyPr/>
          <a:lstStyle/>
          <a:p>
            <a:r>
              <a:rPr lang="en-GB" dirty="0">
                <a:solidFill>
                  <a:srgbClr val="C00000"/>
                </a:solidFill>
              </a:rPr>
              <a:t>Feel</a:t>
            </a:r>
            <a:endParaRPr lang="en-US" dirty="0">
              <a:solidFill>
                <a:srgbClr val="C00000"/>
              </a:solidFill>
            </a:endParaRPr>
          </a:p>
        </p:txBody>
      </p:sp>
      <p:sp>
        <p:nvSpPr>
          <p:cNvPr id="6" name="Content Placeholder 5"/>
          <p:cNvSpPr>
            <a:spLocks noGrp="1"/>
          </p:cNvSpPr>
          <p:nvPr>
            <p:ph idx="1"/>
          </p:nvPr>
        </p:nvSpPr>
        <p:spPr/>
        <p:txBody>
          <a:bodyPr/>
          <a:lstStyle/>
          <a:p>
            <a:r>
              <a:rPr lang="en-US" sz="2800" dirty="0"/>
              <a:t>Skin temperature with the back of your hand across the joint line </a:t>
            </a:r>
          </a:p>
          <a:p>
            <a:pPr lvl="1"/>
            <a:r>
              <a:rPr lang="en-GB" dirty="0"/>
              <a:t>warmth is a feature of inflammation</a:t>
            </a:r>
            <a:endParaRPr lang="en-US" dirty="0"/>
          </a:p>
          <a:p>
            <a:r>
              <a:rPr lang="en-US" sz="2800" dirty="0"/>
              <a:t>Swelling</a:t>
            </a:r>
          </a:p>
          <a:p>
            <a:pPr lvl="1"/>
            <a:r>
              <a:rPr lang="en-US" dirty="0"/>
              <a:t>hard bony swelling NOT soft, boggy swelling </a:t>
            </a:r>
          </a:p>
          <a:p>
            <a:r>
              <a:rPr lang="en-US" sz="2800" dirty="0"/>
              <a:t>Tenderness at a joint line</a:t>
            </a:r>
          </a:p>
        </p:txBody>
      </p:sp>
    </p:spTree>
    <p:extLst>
      <p:ext uri="{BB962C8B-B14F-4D97-AF65-F5344CB8AC3E}">
        <p14:creationId xmlns:p14="http://schemas.microsoft.com/office/powerpoint/2010/main" val="1273908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000" dirty="0">
                <a:solidFill>
                  <a:srgbClr val="C00000"/>
                </a:solidFill>
              </a:rPr>
              <a:t>Clicking and creaking</a:t>
            </a:r>
            <a:endParaRPr lang="en-US" sz="4000" dirty="0">
              <a:solidFill>
                <a:srgbClr val="C00000"/>
              </a:solidFill>
            </a:endParaRPr>
          </a:p>
        </p:txBody>
      </p:sp>
      <p:pic>
        <p:nvPicPr>
          <p:cNvPr id="5" name="Picture 3" descr="P:\Staff Photos\Clinical Assessment Study Images\Crepitus (close-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212976"/>
            <a:ext cx="2982474" cy="22368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852936"/>
            <a:ext cx="321754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327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692696"/>
            <a:ext cx="8229600" cy="1143000"/>
          </a:xfrm>
        </p:spPr>
        <p:txBody>
          <a:bodyPr/>
          <a:lstStyle/>
          <a:p>
            <a:r>
              <a:rPr lang="en-GB" sz="4000" dirty="0">
                <a:solidFill>
                  <a:srgbClr val="C00000"/>
                </a:solidFill>
              </a:rPr>
              <a:t>Move</a:t>
            </a:r>
            <a:endParaRPr lang="en-US" sz="4000" dirty="0">
              <a:solidFill>
                <a:srgbClr val="C00000"/>
              </a:solidFill>
            </a:endParaRPr>
          </a:p>
        </p:txBody>
      </p:sp>
      <p:sp>
        <p:nvSpPr>
          <p:cNvPr id="5" name="Content Placeholder 4"/>
          <p:cNvSpPr>
            <a:spLocks noGrp="1"/>
          </p:cNvSpPr>
          <p:nvPr>
            <p:ph idx="1"/>
          </p:nvPr>
        </p:nvSpPr>
        <p:spPr>
          <a:xfrm>
            <a:off x="374650" y="1916832"/>
            <a:ext cx="8229600" cy="3960440"/>
          </a:xfrm>
        </p:spPr>
        <p:txBody>
          <a:bodyPr/>
          <a:lstStyle/>
          <a:p>
            <a:r>
              <a:rPr lang="en-US" sz="2400" dirty="0"/>
              <a:t>Assess full range of movement of the joint</a:t>
            </a:r>
          </a:p>
          <a:p>
            <a:endParaRPr lang="en-US" sz="2400" dirty="0"/>
          </a:p>
          <a:p>
            <a:r>
              <a:rPr lang="en-US" sz="2400" dirty="0"/>
              <a:t>Compare both sides </a:t>
            </a:r>
          </a:p>
          <a:p>
            <a:endParaRPr lang="en-US" sz="2400" dirty="0"/>
          </a:p>
          <a:p>
            <a:r>
              <a:rPr lang="en-US" sz="2400" dirty="0"/>
              <a:t>Active movement should be performed by the patient with assistance if needed</a:t>
            </a:r>
          </a:p>
          <a:p>
            <a:pPr lvl="1"/>
            <a:r>
              <a:rPr lang="en-US" sz="2000" dirty="0"/>
              <a:t>the loss of active movement suggests a problem with the muscles, tendons or nerves, joints, or it may be an effect of pain in the joints </a:t>
            </a:r>
          </a:p>
        </p:txBody>
      </p:sp>
    </p:spTree>
    <p:extLst>
      <p:ext uri="{BB962C8B-B14F-4D97-AF65-F5344CB8AC3E}">
        <p14:creationId xmlns:p14="http://schemas.microsoft.com/office/powerpoint/2010/main" val="95916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solidFill>
                  <a:srgbClr val="C00000"/>
                </a:solidFill>
              </a:rPr>
              <a:t>Loss of range of movement</a:t>
            </a:r>
          </a:p>
        </p:txBody>
      </p:sp>
      <p:pic>
        <p:nvPicPr>
          <p:cNvPr id="3" name="Picture 2">
            <a:extLst>
              <a:ext uri="{FF2B5EF4-FFF2-40B4-BE49-F238E27FC236}">
                <a16:creationId xmlns="" xmlns:a16="http://schemas.microsoft.com/office/drawing/2014/main" id="{348D15AC-D87C-45C1-8B86-9E02E0EFC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780928"/>
            <a:ext cx="5486400" cy="1854200"/>
          </a:xfrm>
          <a:prstGeom prst="rect">
            <a:avLst/>
          </a:prstGeom>
        </p:spPr>
      </p:pic>
    </p:spTree>
    <p:extLst>
      <p:ext uri="{BB962C8B-B14F-4D97-AF65-F5344CB8AC3E}">
        <p14:creationId xmlns:p14="http://schemas.microsoft.com/office/powerpoint/2010/main" val="341102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0"/>
            <a:ext cx="8229600" cy="1143000"/>
          </a:xfrm>
        </p:spPr>
        <p:txBody>
          <a:bodyPr/>
          <a:lstStyle/>
          <a:p>
            <a:r>
              <a:rPr lang="en-US" sz="4000" dirty="0">
                <a:solidFill>
                  <a:srgbClr val="C00000"/>
                </a:solidFill>
              </a:rPr>
              <a:t>Functioning</a:t>
            </a:r>
          </a:p>
        </p:txBody>
      </p:sp>
      <p:pic>
        <p:nvPicPr>
          <p:cNvPr id="3" name="Picture 2">
            <a:extLst>
              <a:ext uri="{FF2B5EF4-FFF2-40B4-BE49-F238E27FC236}">
                <a16:creationId xmlns="" xmlns:a16="http://schemas.microsoft.com/office/drawing/2014/main" id="{2716F7FB-D39A-410C-99C0-5AFA8C292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43" y="2882639"/>
            <a:ext cx="2588137" cy="1732981"/>
          </a:xfrm>
          <a:prstGeom prst="rect">
            <a:avLst/>
          </a:prstGeom>
        </p:spPr>
      </p:pic>
      <p:pic>
        <p:nvPicPr>
          <p:cNvPr id="6" name="Picture 5">
            <a:extLst>
              <a:ext uri="{FF2B5EF4-FFF2-40B4-BE49-F238E27FC236}">
                <a16:creationId xmlns="" xmlns:a16="http://schemas.microsoft.com/office/drawing/2014/main" id="{93D8EDF4-3D8E-454C-A704-D239674E6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264" y="1398090"/>
            <a:ext cx="2747797" cy="2060848"/>
          </a:xfrm>
          <a:prstGeom prst="rect">
            <a:avLst/>
          </a:prstGeom>
        </p:spPr>
      </p:pic>
      <p:pic>
        <p:nvPicPr>
          <p:cNvPr id="8" name="Picture 7">
            <a:extLst>
              <a:ext uri="{FF2B5EF4-FFF2-40B4-BE49-F238E27FC236}">
                <a16:creationId xmlns="" xmlns:a16="http://schemas.microsoft.com/office/drawing/2014/main" id="{A96A8E68-07FF-4526-9044-89B329088B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0052" y="2199308"/>
            <a:ext cx="2552721" cy="2205863"/>
          </a:xfrm>
          <a:prstGeom prst="rect">
            <a:avLst/>
          </a:prstGeom>
        </p:spPr>
      </p:pic>
      <p:pic>
        <p:nvPicPr>
          <p:cNvPr id="10" name="Picture 9">
            <a:extLst>
              <a:ext uri="{FF2B5EF4-FFF2-40B4-BE49-F238E27FC236}">
                <a16:creationId xmlns="" xmlns:a16="http://schemas.microsoft.com/office/drawing/2014/main" id="{4BD7A6B0-3A68-46E5-A624-438B3F4CC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1177" y="4165943"/>
            <a:ext cx="1743075" cy="2619375"/>
          </a:xfrm>
          <a:prstGeom prst="rect">
            <a:avLst/>
          </a:prstGeom>
        </p:spPr>
      </p:pic>
      <p:pic>
        <p:nvPicPr>
          <p:cNvPr id="12" name="Picture 11">
            <a:extLst>
              <a:ext uri="{FF2B5EF4-FFF2-40B4-BE49-F238E27FC236}">
                <a16:creationId xmlns="" xmlns:a16="http://schemas.microsoft.com/office/drawing/2014/main" id="{5B50F3BB-0CF9-4C90-97CF-ED19CF8E24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5896" y="5188235"/>
            <a:ext cx="2376264" cy="1584176"/>
          </a:xfrm>
          <a:prstGeom prst="rect">
            <a:avLst/>
          </a:prstGeom>
        </p:spPr>
      </p:pic>
      <p:pic>
        <p:nvPicPr>
          <p:cNvPr id="14" name="Picture 13">
            <a:extLst>
              <a:ext uri="{FF2B5EF4-FFF2-40B4-BE49-F238E27FC236}">
                <a16:creationId xmlns="" xmlns:a16="http://schemas.microsoft.com/office/drawing/2014/main" id="{19D59F54-0AA1-4CEF-B75F-957C1479B6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04" y="5042243"/>
            <a:ext cx="2619375" cy="1743075"/>
          </a:xfrm>
          <a:prstGeom prst="rect">
            <a:avLst/>
          </a:prstGeom>
        </p:spPr>
      </p:pic>
      <p:pic>
        <p:nvPicPr>
          <p:cNvPr id="16" name="Picture 15">
            <a:extLst>
              <a:ext uri="{FF2B5EF4-FFF2-40B4-BE49-F238E27FC236}">
                <a16:creationId xmlns="" xmlns:a16="http://schemas.microsoft.com/office/drawing/2014/main" id="{7A6A1848-E3CE-4A9B-9345-CE7C072921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939" y="923359"/>
            <a:ext cx="2294504" cy="1532657"/>
          </a:xfrm>
          <a:prstGeom prst="rect">
            <a:avLst/>
          </a:prstGeom>
        </p:spPr>
      </p:pic>
    </p:spTree>
    <p:extLst>
      <p:ext uri="{BB962C8B-B14F-4D97-AF65-F5344CB8AC3E}">
        <p14:creationId xmlns:p14="http://schemas.microsoft.com/office/powerpoint/2010/main" val="57850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000" dirty="0">
                <a:solidFill>
                  <a:srgbClr val="C00000"/>
                </a:solidFill>
              </a:rPr>
              <a:t>Record</a:t>
            </a:r>
            <a:endParaRPr lang="en-US" sz="4000" dirty="0">
              <a:solidFill>
                <a:srgbClr val="C00000"/>
              </a:solidFill>
            </a:endParaRPr>
          </a:p>
        </p:txBody>
      </p:sp>
      <p:sp>
        <p:nvSpPr>
          <p:cNvPr id="5" name="Content Placeholder 4"/>
          <p:cNvSpPr>
            <a:spLocks noGrp="1"/>
          </p:cNvSpPr>
          <p:nvPr>
            <p:ph idx="1"/>
          </p:nvPr>
        </p:nvSpPr>
        <p:spPr/>
        <p:txBody>
          <a:bodyPr/>
          <a:lstStyle/>
          <a:p>
            <a:r>
              <a:rPr lang="en-GB" dirty="0"/>
              <a:t>State which joint</a:t>
            </a:r>
          </a:p>
          <a:p>
            <a:r>
              <a:rPr lang="en-GB" dirty="0"/>
              <a:t>State right or left</a:t>
            </a:r>
          </a:p>
          <a:p>
            <a:r>
              <a:rPr lang="en-GB" dirty="0"/>
              <a:t>General comments</a:t>
            </a:r>
          </a:p>
          <a:p>
            <a:pPr lvl="1"/>
            <a:r>
              <a:rPr lang="en-GB" dirty="0"/>
              <a:t>red flags</a:t>
            </a:r>
          </a:p>
          <a:p>
            <a:pPr lvl="1"/>
            <a:r>
              <a:rPr lang="en-GB" dirty="0"/>
              <a:t>actions</a:t>
            </a:r>
          </a:p>
          <a:p>
            <a:endParaRPr lang="en-US" dirty="0"/>
          </a:p>
        </p:txBody>
      </p:sp>
    </p:spTree>
    <p:extLst>
      <p:ext uri="{BB962C8B-B14F-4D97-AF65-F5344CB8AC3E}">
        <p14:creationId xmlns:p14="http://schemas.microsoft.com/office/powerpoint/2010/main" val="2546224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132856"/>
            <a:ext cx="8229600" cy="2054208"/>
          </a:xfrm>
        </p:spPr>
        <p:txBody>
          <a:bodyPr/>
          <a:lstStyle/>
          <a:p>
            <a:r>
              <a:rPr lang="en-GB" sz="4000" dirty="0">
                <a:solidFill>
                  <a:srgbClr val="00B050"/>
                </a:solidFill>
              </a:rPr>
              <a:t>The role of exercise &amp; physical activity for self-management of </a:t>
            </a:r>
            <a:r>
              <a:rPr lang="en-GB" sz="4000" dirty="0" smtClean="0">
                <a:solidFill>
                  <a:srgbClr val="00B050"/>
                </a:solidFill>
              </a:rPr>
              <a:t>OA</a:t>
            </a:r>
            <a:br>
              <a:rPr lang="en-GB" sz="4000" dirty="0" smtClean="0">
                <a:solidFill>
                  <a:srgbClr val="00B050"/>
                </a:solidFill>
              </a:rPr>
            </a:br>
            <a:r>
              <a:rPr lang="en-GB" sz="4000" dirty="0" smtClean="0">
                <a:solidFill>
                  <a:srgbClr val="00B050"/>
                </a:solidFill>
              </a:rPr>
              <a:t> </a:t>
            </a:r>
            <a:br>
              <a:rPr lang="en-GB" sz="4000" dirty="0" smtClean="0">
                <a:solidFill>
                  <a:srgbClr val="00B050"/>
                </a:solidFill>
              </a:rPr>
            </a:br>
            <a:r>
              <a:rPr lang="en-GB" sz="2800" dirty="0" smtClean="0">
                <a:solidFill>
                  <a:srgbClr val="00B050"/>
                </a:solidFill>
              </a:rPr>
              <a:t>Laura </a:t>
            </a:r>
            <a:r>
              <a:rPr lang="en-GB" sz="2800" dirty="0" err="1" smtClean="0">
                <a:solidFill>
                  <a:srgbClr val="00B050"/>
                </a:solidFill>
              </a:rPr>
              <a:t>Swaithes</a:t>
            </a:r>
            <a:endParaRPr lang="en-US" sz="2800" dirty="0">
              <a:solidFill>
                <a:srgbClr val="00B050"/>
              </a:solidFill>
            </a:endParaRPr>
          </a:p>
        </p:txBody>
      </p:sp>
      <p:grpSp>
        <p:nvGrpSpPr>
          <p:cNvPr id="6" name="Group 6"/>
          <p:cNvGrpSpPr>
            <a:grpSpLocks/>
          </p:cNvGrpSpPr>
          <p:nvPr/>
        </p:nvGrpSpPr>
        <p:grpSpPr bwMode="auto">
          <a:xfrm>
            <a:off x="0" y="5725035"/>
            <a:ext cx="9144000" cy="1174750"/>
            <a:chOff x="70" y="2803"/>
            <a:chExt cx="5561" cy="758"/>
          </a:xfrm>
        </p:grpSpPr>
        <p:pic>
          <p:nvPicPr>
            <p:cNvPr id="7" name="Picture 7" descr="http://images.stockxpert.com/pic/s/s/su/surely/6704201_92986891.jpg">
              <a:hlinkClick r:id="rId3"/>
            </p:cNvPr>
            <p:cNvPicPr>
              <a:picLocks noChangeAspect="1" noChangeArrowheads="1"/>
            </p:cNvPicPr>
            <p:nvPr/>
          </p:nvPicPr>
          <p:blipFill>
            <a:blip r:embed="rId4" cstate="print"/>
            <a:srcRect/>
            <a:stretch>
              <a:fillRect/>
            </a:stretch>
          </p:blipFill>
          <p:spPr bwMode="auto">
            <a:xfrm>
              <a:off x="898" y="2803"/>
              <a:ext cx="828" cy="758"/>
            </a:xfrm>
            <a:prstGeom prst="rect">
              <a:avLst/>
            </a:prstGeom>
            <a:noFill/>
            <a:ln w="9525">
              <a:noFill/>
              <a:miter lim="800000"/>
              <a:headEnd/>
              <a:tailEnd/>
            </a:ln>
          </p:spPr>
        </p:pic>
        <p:pic>
          <p:nvPicPr>
            <p:cNvPr id="8" name="Picture 8" descr="http://tbn0.google.com/images?q=tbn:_fbVQkNM3i601M:http://www.spinalcentres.com.au/extras/pics/397full1.jpg">
              <a:hlinkClick r:id="rId5"/>
            </p:cNvPr>
            <p:cNvPicPr>
              <a:picLocks noChangeAspect="1" noChangeArrowheads="1"/>
            </p:cNvPicPr>
            <p:nvPr/>
          </p:nvPicPr>
          <p:blipFill>
            <a:blip r:embed="rId6" cstate="print"/>
            <a:srcRect/>
            <a:stretch>
              <a:fillRect/>
            </a:stretch>
          </p:blipFill>
          <p:spPr bwMode="auto">
            <a:xfrm>
              <a:off x="70" y="2803"/>
              <a:ext cx="820" cy="753"/>
            </a:xfrm>
            <a:prstGeom prst="rect">
              <a:avLst/>
            </a:prstGeom>
            <a:noFill/>
            <a:ln w="9525">
              <a:noFill/>
              <a:miter lim="800000"/>
              <a:headEnd/>
              <a:tailEnd/>
            </a:ln>
          </p:spPr>
        </p:pic>
        <p:pic>
          <p:nvPicPr>
            <p:cNvPr id="9" name="Picture 9" descr="http://www.freeimageslive.com/galleries/sports/pics/airmaxshoe2.jpg"/>
            <p:cNvPicPr>
              <a:picLocks noChangeAspect="1" noChangeArrowheads="1"/>
            </p:cNvPicPr>
            <p:nvPr/>
          </p:nvPicPr>
          <p:blipFill>
            <a:blip r:embed="rId7" cstate="print"/>
            <a:srcRect/>
            <a:stretch>
              <a:fillRect/>
            </a:stretch>
          </p:blipFill>
          <p:spPr bwMode="auto">
            <a:xfrm>
              <a:off x="1722" y="2803"/>
              <a:ext cx="839" cy="757"/>
            </a:xfrm>
            <a:prstGeom prst="rect">
              <a:avLst/>
            </a:prstGeom>
            <a:noFill/>
            <a:ln w="9525">
              <a:noFill/>
              <a:miter lim="800000"/>
              <a:headEnd/>
              <a:tailEnd/>
            </a:ln>
          </p:spPr>
        </p:pic>
        <p:pic>
          <p:nvPicPr>
            <p:cNvPr id="10" name="Picture 10" descr="http://tbn0.google.com/images?q=tbn:mFRYN2u_ag7A0M:http://www.iona-bed-breakfast-mull.com/cycling_mull_iona/cycle-hire-bikes.jpg">
              <a:hlinkClick r:id="rId8"/>
            </p:cNvPr>
            <p:cNvPicPr>
              <a:picLocks noChangeAspect="1" noChangeArrowheads="1"/>
            </p:cNvPicPr>
            <p:nvPr/>
          </p:nvPicPr>
          <p:blipFill>
            <a:blip r:embed="rId9" cstate="print"/>
            <a:srcRect/>
            <a:stretch>
              <a:fillRect/>
            </a:stretch>
          </p:blipFill>
          <p:spPr bwMode="auto">
            <a:xfrm>
              <a:off x="4770" y="2803"/>
              <a:ext cx="861" cy="740"/>
            </a:xfrm>
            <a:prstGeom prst="rect">
              <a:avLst/>
            </a:prstGeom>
            <a:noFill/>
            <a:ln w="9525">
              <a:noFill/>
              <a:miter lim="800000"/>
              <a:headEnd/>
              <a:tailEnd/>
            </a:ln>
          </p:spPr>
        </p:pic>
        <p:pic>
          <p:nvPicPr>
            <p:cNvPr id="11" name="Picture 11" descr="http://tbn0.google.com/images?q=tbn:A5AekWXSMaVIdM:http://www.agingwell.state.ny.us/fitness/strength/gifs/knee_extension.gif">
              <a:hlinkClick r:id="rId10"/>
            </p:cNvPr>
            <p:cNvPicPr>
              <a:picLocks noChangeAspect="1" noChangeArrowheads="1"/>
            </p:cNvPicPr>
            <p:nvPr/>
          </p:nvPicPr>
          <p:blipFill>
            <a:blip r:embed="rId11" cstate="print"/>
            <a:srcRect/>
            <a:stretch>
              <a:fillRect/>
            </a:stretch>
          </p:blipFill>
          <p:spPr bwMode="auto">
            <a:xfrm>
              <a:off x="2565" y="2810"/>
              <a:ext cx="718" cy="746"/>
            </a:xfrm>
            <a:prstGeom prst="rect">
              <a:avLst/>
            </a:prstGeom>
            <a:noFill/>
            <a:ln w="9525">
              <a:noFill/>
              <a:miter lim="800000"/>
              <a:headEnd/>
              <a:tailEnd/>
            </a:ln>
          </p:spPr>
        </p:pic>
        <p:pic>
          <p:nvPicPr>
            <p:cNvPr id="12" name="Picture 12" descr="http://images.stockxpert.com/pic/s/r/rt/rtimages/5742741_69521138.jpg">
              <a:hlinkClick r:id="rId12"/>
            </p:cNvPr>
            <p:cNvPicPr>
              <a:picLocks noChangeAspect="1" noChangeArrowheads="1"/>
            </p:cNvPicPr>
            <p:nvPr/>
          </p:nvPicPr>
          <p:blipFill>
            <a:blip r:embed="rId13" cstate="print"/>
            <a:srcRect/>
            <a:stretch>
              <a:fillRect/>
            </a:stretch>
          </p:blipFill>
          <p:spPr bwMode="auto">
            <a:xfrm>
              <a:off x="4016" y="2806"/>
              <a:ext cx="765" cy="749"/>
            </a:xfrm>
            <a:prstGeom prst="rect">
              <a:avLst/>
            </a:prstGeom>
            <a:noFill/>
            <a:ln w="9525">
              <a:noFill/>
              <a:miter lim="800000"/>
              <a:headEnd/>
              <a:tailEnd/>
            </a:ln>
          </p:spPr>
        </p:pic>
        <p:pic>
          <p:nvPicPr>
            <p:cNvPr id="13" name="Picture 13" descr="http://tbn0.google.com/images?q=tbn:lDf5TSfDkJvbIM:http://carboncopy.hobix.com/archives/276%2520scary%2520stairs.jpg">
              <a:hlinkClick r:id="rId14" invalidUrl="http://images.google.co.uk/imgres?imgurl=http://carboncopy.hobix.com/archives/276 scary stairs.jpg&amp;imgrefurl=http://carboncopy.hobix.com/archives/2007/05/&amp;h=553&amp;w=420&amp;sz=312&amp;hl=en&amp;start=20&amp;um=1&amp;tbnid=lDf5TSfDkJvbIM:&amp;tbnh=133&amp;tbnw=101&amp;prev="/>
            </p:cNvPr>
            <p:cNvPicPr>
              <a:picLocks noChangeAspect="1" noChangeArrowheads="1"/>
            </p:cNvPicPr>
            <p:nvPr/>
          </p:nvPicPr>
          <p:blipFill>
            <a:blip r:embed="rId15" cstate="print"/>
            <a:srcRect/>
            <a:stretch>
              <a:fillRect/>
            </a:stretch>
          </p:blipFill>
          <p:spPr bwMode="auto">
            <a:xfrm>
              <a:off x="3267" y="2808"/>
              <a:ext cx="764" cy="746"/>
            </a:xfrm>
            <a:prstGeom prst="rect">
              <a:avLst/>
            </a:prstGeom>
            <a:noFill/>
            <a:ln w="9525">
              <a:noFill/>
              <a:miter lim="800000"/>
              <a:headEnd/>
              <a:tailEnd/>
            </a:ln>
          </p:spPr>
        </p:pic>
      </p:grpSp>
    </p:spTree>
    <p:extLst>
      <p:ext uri="{BB962C8B-B14F-4D97-AF65-F5344CB8AC3E}">
        <p14:creationId xmlns:p14="http://schemas.microsoft.com/office/powerpoint/2010/main" val="29951533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9122" y="2557849"/>
            <a:ext cx="4383315" cy="1435991"/>
          </a:xfrm>
        </p:spPr>
        <p:txBody>
          <a:bodyPr/>
          <a:lstStyle/>
          <a:p>
            <a:pPr marL="0" indent="0">
              <a:buNone/>
            </a:pPr>
            <a:r>
              <a:rPr lang="en-GB" sz="2400" dirty="0"/>
              <a:t>Offer advice on the following core treatments to </a:t>
            </a:r>
            <a:r>
              <a:rPr lang="en-GB" sz="2400" b="1" dirty="0">
                <a:solidFill>
                  <a:srgbClr val="FF0000"/>
                </a:solidFill>
              </a:rPr>
              <a:t>all </a:t>
            </a:r>
            <a:r>
              <a:rPr lang="en-GB" sz="2400" dirty="0"/>
              <a:t>people with clinical OA:</a:t>
            </a:r>
          </a:p>
        </p:txBody>
      </p:sp>
      <p:sp>
        <p:nvSpPr>
          <p:cNvPr id="5" name="Title 1">
            <a:extLst>
              <a:ext uri="{FF2B5EF4-FFF2-40B4-BE49-F238E27FC236}">
                <a16:creationId xmlns="" xmlns:a16="http://schemas.microsoft.com/office/drawing/2014/main" id="{5D0BCCDE-CC12-42D0-9058-821EBF84C492}"/>
              </a:ext>
            </a:extLst>
          </p:cNvPr>
          <p:cNvSpPr txBox="1">
            <a:spLocks/>
          </p:cNvSpPr>
          <p:nvPr/>
        </p:nvSpPr>
        <p:spPr bwMode="auto">
          <a:xfrm>
            <a:off x="217714" y="142860"/>
            <a:ext cx="8577943" cy="7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kern="1200">
                <a:solidFill>
                  <a:schemeClr val="tx1"/>
                </a:solidFill>
                <a:latin typeface="Palatino Linotype"/>
                <a:ea typeface="ＭＳ Ｐゴシック" charset="0"/>
                <a:cs typeface="Palatino Linotype"/>
              </a:defRPr>
            </a:lvl1pPr>
            <a:lvl2pPr algn="l" defTabSz="457200" rtl="0" eaLnBrk="1" fontAlgn="base" hangingPunct="1">
              <a:spcBef>
                <a:spcPct val="0"/>
              </a:spcBef>
              <a:spcAft>
                <a:spcPct val="0"/>
              </a:spcAft>
              <a:defRPr sz="3600">
                <a:solidFill>
                  <a:schemeClr val="tx1"/>
                </a:solidFill>
                <a:latin typeface="Palatino Linotype" charset="0"/>
                <a:ea typeface="ＭＳ Ｐゴシック" charset="0"/>
              </a:defRPr>
            </a:lvl2pPr>
            <a:lvl3pPr algn="l" defTabSz="457200" rtl="0" eaLnBrk="1" fontAlgn="base" hangingPunct="1">
              <a:spcBef>
                <a:spcPct val="0"/>
              </a:spcBef>
              <a:spcAft>
                <a:spcPct val="0"/>
              </a:spcAft>
              <a:defRPr sz="3600">
                <a:solidFill>
                  <a:schemeClr val="tx1"/>
                </a:solidFill>
                <a:latin typeface="Palatino Linotype" charset="0"/>
                <a:ea typeface="ＭＳ Ｐゴシック" charset="0"/>
              </a:defRPr>
            </a:lvl3pPr>
            <a:lvl4pPr algn="l" defTabSz="457200" rtl="0" eaLnBrk="1" fontAlgn="base" hangingPunct="1">
              <a:spcBef>
                <a:spcPct val="0"/>
              </a:spcBef>
              <a:spcAft>
                <a:spcPct val="0"/>
              </a:spcAft>
              <a:defRPr sz="3600">
                <a:solidFill>
                  <a:schemeClr val="tx1"/>
                </a:solidFill>
                <a:latin typeface="Palatino Linotype" charset="0"/>
                <a:ea typeface="ＭＳ Ｐゴシック" charset="0"/>
              </a:defRPr>
            </a:lvl4pPr>
            <a:lvl5pPr algn="l" defTabSz="457200" rtl="0" eaLnBrk="1" fontAlgn="base" hangingPunct="1">
              <a:spcBef>
                <a:spcPct val="0"/>
              </a:spcBef>
              <a:spcAft>
                <a:spcPct val="0"/>
              </a:spcAft>
              <a:defRPr sz="3600">
                <a:solidFill>
                  <a:schemeClr val="tx1"/>
                </a:solidFill>
                <a:latin typeface="Palatino Linotype" charset="0"/>
                <a:ea typeface="ＭＳ Ｐゴシック" charset="0"/>
              </a:defRPr>
            </a:lvl5pPr>
            <a:lvl6pPr marL="457200" algn="l" defTabSz="457200" rtl="0" eaLnBrk="1" fontAlgn="base" hangingPunct="1">
              <a:spcBef>
                <a:spcPct val="0"/>
              </a:spcBef>
              <a:spcAft>
                <a:spcPct val="0"/>
              </a:spcAft>
              <a:defRPr sz="3600">
                <a:solidFill>
                  <a:schemeClr val="tx1"/>
                </a:solidFill>
                <a:latin typeface="Palatino Linotype" charset="0"/>
                <a:ea typeface="ＭＳ Ｐゴシック" charset="0"/>
              </a:defRPr>
            </a:lvl6pPr>
            <a:lvl7pPr marL="914400" algn="l" defTabSz="457200" rtl="0" eaLnBrk="1" fontAlgn="base" hangingPunct="1">
              <a:spcBef>
                <a:spcPct val="0"/>
              </a:spcBef>
              <a:spcAft>
                <a:spcPct val="0"/>
              </a:spcAft>
              <a:defRPr sz="3600">
                <a:solidFill>
                  <a:schemeClr val="tx1"/>
                </a:solidFill>
                <a:latin typeface="Palatino Linotype" charset="0"/>
                <a:ea typeface="ＭＳ Ｐゴシック" charset="0"/>
              </a:defRPr>
            </a:lvl7pPr>
            <a:lvl8pPr marL="1371600" algn="l" defTabSz="457200" rtl="0" eaLnBrk="1" fontAlgn="base" hangingPunct="1">
              <a:spcBef>
                <a:spcPct val="0"/>
              </a:spcBef>
              <a:spcAft>
                <a:spcPct val="0"/>
              </a:spcAft>
              <a:defRPr sz="3600">
                <a:solidFill>
                  <a:schemeClr val="tx1"/>
                </a:solidFill>
                <a:latin typeface="Palatino Linotype" charset="0"/>
                <a:ea typeface="ＭＳ Ｐゴシック" charset="0"/>
              </a:defRPr>
            </a:lvl8pPr>
            <a:lvl9pPr marL="1828800" algn="l" defTabSz="457200" rtl="0" eaLnBrk="1" fontAlgn="base" hangingPunct="1">
              <a:spcBef>
                <a:spcPct val="0"/>
              </a:spcBef>
              <a:spcAft>
                <a:spcPct val="0"/>
              </a:spcAft>
              <a:defRPr sz="3600">
                <a:solidFill>
                  <a:schemeClr val="tx1"/>
                </a:solidFill>
                <a:latin typeface="Palatino Linotype" charset="0"/>
                <a:ea typeface="ＭＳ Ｐゴシック" charset="0"/>
              </a:defRPr>
            </a:lvl9pPr>
          </a:lstStyle>
          <a:p>
            <a:r>
              <a:rPr lang="en-GB" dirty="0">
                <a:solidFill>
                  <a:srgbClr val="C00000"/>
                </a:solidFill>
                <a:latin typeface="Palatino Linotype" panose="02040502050505030304" pitchFamily="18" charset="0"/>
              </a:rPr>
              <a:t>NICE </a:t>
            </a:r>
            <a:r>
              <a:rPr lang="en-GB" b="1" u="sng" dirty="0">
                <a:solidFill>
                  <a:srgbClr val="C00000"/>
                </a:solidFill>
                <a:latin typeface="Palatino Linotype" panose="02040502050505030304" pitchFamily="18" charset="0"/>
              </a:rPr>
              <a:t>Core</a:t>
            </a:r>
            <a:r>
              <a:rPr lang="en-GB" dirty="0">
                <a:solidFill>
                  <a:srgbClr val="C00000"/>
                </a:solidFill>
                <a:latin typeface="Palatino Linotype" panose="02040502050505030304" pitchFamily="18" charset="0"/>
              </a:rPr>
              <a:t> Treatments for OA</a:t>
            </a:r>
          </a:p>
        </p:txBody>
      </p:sp>
      <p:sp>
        <p:nvSpPr>
          <p:cNvPr id="6" name="Rectangle 5">
            <a:extLst>
              <a:ext uri="{FF2B5EF4-FFF2-40B4-BE49-F238E27FC236}">
                <a16:creationId xmlns="" xmlns:a16="http://schemas.microsoft.com/office/drawing/2014/main" id="{C037FD06-D5B8-43EE-B35E-3FBF61EEA1D9}"/>
              </a:ext>
            </a:extLst>
          </p:cNvPr>
          <p:cNvSpPr/>
          <p:nvPr/>
        </p:nvSpPr>
        <p:spPr>
          <a:xfrm>
            <a:off x="5522105" y="1219860"/>
            <a:ext cx="2341134" cy="768096"/>
          </a:xfrm>
          <a:prstGeom prst="rect">
            <a:avLst/>
          </a:prstGeom>
          <a:solidFill>
            <a:srgbClr val="02AA22"/>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Core management</a:t>
            </a:r>
          </a:p>
        </p:txBody>
      </p:sp>
      <p:sp>
        <p:nvSpPr>
          <p:cNvPr id="7" name="Rectangle 6">
            <a:extLst>
              <a:ext uri="{FF2B5EF4-FFF2-40B4-BE49-F238E27FC236}">
                <a16:creationId xmlns="" xmlns:a16="http://schemas.microsoft.com/office/drawing/2014/main" id="{C592F129-B4C5-4CC8-8D24-E97A8E42E4CB}"/>
              </a:ext>
            </a:extLst>
          </p:cNvPr>
          <p:cNvSpPr/>
          <p:nvPr/>
        </p:nvSpPr>
        <p:spPr>
          <a:xfrm>
            <a:off x="5522398" y="4141629"/>
            <a:ext cx="2341134" cy="932062"/>
          </a:xfrm>
          <a:prstGeom prst="rect">
            <a:avLst/>
          </a:prstGeom>
          <a:solidFill>
            <a:srgbClr val="D9FFE0"/>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Weight loss</a:t>
            </a:r>
          </a:p>
          <a:p>
            <a:pPr algn="ctr"/>
            <a:r>
              <a:rPr lang="en-GB" sz="1400">
                <a:solidFill>
                  <a:schemeClr val="tx1"/>
                </a:solidFill>
              </a:rPr>
              <a:t>(if overweight/obese)</a:t>
            </a:r>
            <a:endParaRPr lang="en-GB" sz="1400" dirty="0">
              <a:solidFill>
                <a:schemeClr val="tx1"/>
              </a:solidFill>
            </a:endParaRPr>
          </a:p>
        </p:txBody>
      </p:sp>
      <p:sp>
        <p:nvSpPr>
          <p:cNvPr id="8" name="Rectangle 7">
            <a:extLst>
              <a:ext uri="{FF2B5EF4-FFF2-40B4-BE49-F238E27FC236}">
                <a16:creationId xmlns="" xmlns:a16="http://schemas.microsoft.com/office/drawing/2014/main" id="{8F5C6911-778F-4244-983C-CB419F9ECABD}"/>
              </a:ext>
            </a:extLst>
          </p:cNvPr>
          <p:cNvSpPr/>
          <p:nvPr/>
        </p:nvSpPr>
        <p:spPr>
          <a:xfrm>
            <a:off x="5522398" y="3111324"/>
            <a:ext cx="2341134" cy="931944"/>
          </a:xfrm>
          <a:prstGeom prst="rect">
            <a:avLst/>
          </a:prstGeom>
          <a:solidFill>
            <a:srgbClr val="D9FFE0"/>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Exercise</a:t>
            </a:r>
          </a:p>
          <a:p>
            <a:pPr algn="ctr"/>
            <a:r>
              <a:rPr lang="en-GB" sz="1400" dirty="0">
                <a:solidFill>
                  <a:schemeClr val="tx1"/>
                </a:solidFill>
              </a:rPr>
              <a:t>(aerobic </a:t>
            </a:r>
            <a:r>
              <a:rPr lang="en-GB" sz="1400" b="1" dirty="0">
                <a:solidFill>
                  <a:schemeClr val="tx1"/>
                </a:solidFill>
              </a:rPr>
              <a:t>and </a:t>
            </a:r>
            <a:r>
              <a:rPr lang="en-GB" sz="1400" dirty="0">
                <a:solidFill>
                  <a:schemeClr val="tx1"/>
                </a:solidFill>
              </a:rPr>
              <a:t>muscle strengthening)</a:t>
            </a:r>
          </a:p>
        </p:txBody>
      </p:sp>
      <p:sp>
        <p:nvSpPr>
          <p:cNvPr id="9" name="Rectangle 8">
            <a:extLst>
              <a:ext uri="{FF2B5EF4-FFF2-40B4-BE49-F238E27FC236}">
                <a16:creationId xmlns="" xmlns:a16="http://schemas.microsoft.com/office/drawing/2014/main" id="{5733A99E-0E8D-4853-BC8E-FFAF72C04D7A}"/>
              </a:ext>
            </a:extLst>
          </p:cNvPr>
          <p:cNvSpPr/>
          <p:nvPr/>
        </p:nvSpPr>
        <p:spPr>
          <a:xfrm>
            <a:off x="5522691" y="2083668"/>
            <a:ext cx="2340841" cy="931944"/>
          </a:xfrm>
          <a:prstGeom prst="rect">
            <a:avLst/>
          </a:prstGeom>
          <a:solidFill>
            <a:srgbClr val="D9FFE0"/>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Education to support self-management </a:t>
            </a:r>
            <a:r>
              <a:rPr lang="en-GB" sz="1400" dirty="0">
                <a:solidFill>
                  <a:schemeClr val="tx1"/>
                </a:solidFill>
              </a:rPr>
              <a:t>(written and verbal)</a:t>
            </a:r>
            <a:endParaRPr lang="en-GB" sz="1800" dirty="0">
              <a:solidFill>
                <a:schemeClr val="tx1"/>
              </a:solidFill>
            </a:endParaRPr>
          </a:p>
        </p:txBody>
      </p:sp>
      <p:sp>
        <p:nvSpPr>
          <p:cNvPr id="10" name="Rectangle 9">
            <a:extLst>
              <a:ext uri="{FF2B5EF4-FFF2-40B4-BE49-F238E27FC236}">
                <a16:creationId xmlns="" xmlns:a16="http://schemas.microsoft.com/office/drawing/2014/main" id="{4A77619C-9887-4488-8486-0017DBF934D9}"/>
              </a:ext>
            </a:extLst>
          </p:cNvPr>
          <p:cNvSpPr/>
          <p:nvPr/>
        </p:nvSpPr>
        <p:spPr>
          <a:xfrm>
            <a:off x="-562" y="6551942"/>
            <a:ext cx="9144562" cy="276999"/>
          </a:xfrm>
          <a:prstGeom prst="rect">
            <a:avLst/>
          </a:prstGeom>
        </p:spPr>
        <p:txBody>
          <a:bodyPr wrap="square">
            <a:spAutoFit/>
          </a:bodyPr>
          <a:lstStyle/>
          <a:p>
            <a:r>
              <a:rPr lang="en-GB" sz="1200" dirty="0"/>
              <a:t>NICE Clinical Guideline CG177 Osteoarthritis: Care and management (2014) </a:t>
            </a:r>
            <a:r>
              <a:rPr lang="en-GB" sz="1200" dirty="0">
                <a:hlinkClick r:id="rId2"/>
              </a:rPr>
              <a:t>https://www.nice.org.uk/guidance/cg177</a:t>
            </a:r>
            <a:r>
              <a:rPr lang="en-GB" sz="1200" dirty="0"/>
              <a:t> </a:t>
            </a:r>
          </a:p>
        </p:txBody>
      </p:sp>
    </p:spTree>
    <p:extLst>
      <p:ext uri="{BB962C8B-B14F-4D97-AF65-F5344CB8AC3E}">
        <p14:creationId xmlns:p14="http://schemas.microsoft.com/office/powerpoint/2010/main" val="12016724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lstStyle/>
          <a:p>
            <a:r>
              <a:rPr lang="en-GB" dirty="0">
                <a:solidFill>
                  <a:srgbClr val="00B050"/>
                </a:solidFill>
              </a:rPr>
              <a:t>Recap day 1 and experiences since</a:t>
            </a:r>
            <a:br>
              <a:rPr lang="en-GB" dirty="0">
                <a:solidFill>
                  <a:srgbClr val="00B050"/>
                </a:solidFill>
              </a:rPr>
            </a:br>
            <a:r>
              <a:rPr lang="en-GB" sz="2000" dirty="0">
                <a:solidFill>
                  <a:srgbClr val="00B050"/>
                </a:solidFill>
              </a:rPr>
              <a:t/>
            </a:r>
            <a:br>
              <a:rPr lang="en-GB" sz="2000" dirty="0">
                <a:solidFill>
                  <a:srgbClr val="00B050"/>
                </a:solidFill>
              </a:rPr>
            </a:br>
            <a:r>
              <a:rPr lang="en-GB" sz="2000" b="1" dirty="0">
                <a:solidFill>
                  <a:srgbClr val="00B050"/>
                </a:solidFill>
              </a:rPr>
              <a:t>ANDREW FINNEY</a:t>
            </a:r>
            <a:endParaRPr lang="en-GB" sz="2000" dirty="0">
              <a:solidFill>
                <a:srgbClr val="00B050"/>
              </a:solidFill>
            </a:endParaRPr>
          </a:p>
        </p:txBody>
      </p:sp>
    </p:spTree>
    <p:extLst>
      <p:ext uri="{BB962C8B-B14F-4D97-AF65-F5344CB8AC3E}">
        <p14:creationId xmlns:p14="http://schemas.microsoft.com/office/powerpoint/2010/main" val="2075403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447" y="1268760"/>
            <a:ext cx="7772400" cy="1143000"/>
          </a:xfrm>
        </p:spPr>
        <p:txBody>
          <a:bodyPr/>
          <a:lstStyle/>
          <a:p>
            <a:r>
              <a:rPr lang="en-GB" sz="4000" dirty="0">
                <a:solidFill>
                  <a:srgbClr val="C00000"/>
                </a:solidFill>
              </a:rPr>
              <a:t>What is the role of the practice nurse in advising on exercise and physical activity for OA? </a:t>
            </a:r>
          </a:p>
        </p:txBody>
      </p:sp>
      <p:cxnSp>
        <p:nvCxnSpPr>
          <p:cNvPr id="4" name="Straight Arrow Connector 3"/>
          <p:cNvCxnSpPr/>
          <p:nvPr/>
        </p:nvCxnSpPr>
        <p:spPr bwMode="auto">
          <a:xfrm flipH="1">
            <a:off x="4580164" y="3299819"/>
            <a:ext cx="16329" cy="12573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pic>
        <p:nvPicPr>
          <p:cNvPr id="5" name="Picture 2"/>
          <p:cNvPicPr>
            <a:picLocks noChangeAspect="1" noChangeArrowheads="1"/>
          </p:cNvPicPr>
          <p:nvPr/>
        </p:nvPicPr>
        <p:blipFill>
          <a:blip r:embed="rId3" cstate="print"/>
          <a:srcRect/>
          <a:stretch>
            <a:fillRect/>
          </a:stretch>
        </p:blipFill>
        <p:spPr bwMode="auto">
          <a:xfrm>
            <a:off x="1013225" y="3616954"/>
            <a:ext cx="2105025" cy="2057400"/>
          </a:xfrm>
          <a:prstGeom prst="rect">
            <a:avLst/>
          </a:prstGeom>
          <a:noFill/>
          <a:ln w="9525">
            <a:solidFill>
              <a:schemeClr val="tx1"/>
            </a:solidFill>
            <a:miter lim="800000"/>
            <a:headEnd/>
            <a:tailEnd/>
          </a:ln>
        </p:spPr>
      </p:pic>
      <p:grpSp>
        <p:nvGrpSpPr>
          <p:cNvPr id="6" name="Group 5"/>
          <p:cNvGrpSpPr/>
          <p:nvPr/>
        </p:nvGrpSpPr>
        <p:grpSpPr>
          <a:xfrm>
            <a:off x="3167743" y="2871321"/>
            <a:ext cx="5649678" cy="3288720"/>
            <a:chOff x="3184072" y="2752851"/>
            <a:chExt cx="5649678" cy="3288720"/>
          </a:xfrm>
        </p:grpSpPr>
        <p:pic>
          <p:nvPicPr>
            <p:cNvPr id="7" name="Picture 3"/>
            <p:cNvPicPr>
              <a:picLocks noChangeAspect="1" noChangeArrowheads="1"/>
            </p:cNvPicPr>
            <p:nvPr/>
          </p:nvPicPr>
          <p:blipFill>
            <a:blip r:embed="rId4" cstate="print"/>
            <a:srcRect/>
            <a:stretch>
              <a:fillRect/>
            </a:stretch>
          </p:blipFill>
          <p:spPr bwMode="auto">
            <a:xfrm>
              <a:off x="6449779" y="2752851"/>
              <a:ext cx="2383971" cy="3022142"/>
            </a:xfrm>
            <a:prstGeom prst="rect">
              <a:avLst/>
            </a:prstGeom>
            <a:noFill/>
            <a:ln w="9525">
              <a:solidFill>
                <a:schemeClr val="tx1"/>
              </a:solidFill>
              <a:miter lim="800000"/>
              <a:headEnd/>
              <a:tailEnd/>
            </a:ln>
          </p:spPr>
        </p:pic>
        <p:cxnSp>
          <p:nvCxnSpPr>
            <p:cNvPr id="8" name="Straight Connector 7"/>
            <p:cNvCxnSpPr/>
            <p:nvPr/>
          </p:nvCxnSpPr>
          <p:spPr bwMode="auto">
            <a:xfrm>
              <a:off x="3184072" y="4490357"/>
              <a:ext cx="2824843" cy="1"/>
            </a:xfrm>
            <a:prstGeom prst="line">
              <a:avLst/>
            </a:prstGeom>
            <a:solidFill>
              <a:schemeClr val="accent1"/>
            </a:solidFill>
            <a:ln w="25400" cap="flat" cmpd="sng" algn="ctr">
              <a:solidFill>
                <a:srgbClr val="FF0000"/>
              </a:solidFill>
              <a:prstDash val="solid"/>
              <a:round/>
              <a:headEnd type="none" w="med" len="med"/>
              <a:tailEnd type="none" w="med" len="med"/>
            </a:ln>
            <a:effectLst/>
          </p:spPr>
        </p:cxnSp>
        <p:pic>
          <p:nvPicPr>
            <p:cNvPr id="9" name="Picture 4"/>
            <p:cNvPicPr>
              <a:picLocks noChangeAspect="1" noChangeArrowheads="1"/>
            </p:cNvPicPr>
            <p:nvPr/>
          </p:nvPicPr>
          <p:blipFill>
            <a:blip r:embed="rId5" cstate="print"/>
            <a:srcRect/>
            <a:stretch>
              <a:fillRect/>
            </a:stretch>
          </p:blipFill>
          <p:spPr bwMode="auto">
            <a:xfrm>
              <a:off x="5926007" y="3809999"/>
              <a:ext cx="1454507" cy="2231572"/>
            </a:xfrm>
            <a:prstGeom prst="rect">
              <a:avLst/>
            </a:prstGeom>
            <a:noFill/>
            <a:ln w="9525">
              <a:noFill/>
              <a:miter lim="800000"/>
              <a:headEnd/>
              <a:tailEnd/>
            </a:ln>
          </p:spPr>
        </p:pic>
      </p:grpSp>
    </p:spTree>
    <p:extLst>
      <p:ext uri="{BB962C8B-B14F-4D97-AF65-F5344CB8AC3E}">
        <p14:creationId xmlns:p14="http://schemas.microsoft.com/office/powerpoint/2010/main" val="31725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766409"/>
            <a:ext cx="7772400" cy="1523070"/>
          </a:xfrm>
        </p:spPr>
        <p:txBody>
          <a:bodyPr/>
          <a:lstStyle/>
          <a:p>
            <a:r>
              <a:rPr lang="en-GB" dirty="0"/>
              <a:t>Many national and international guidelines are available for the management of OA and all recommend exercise</a:t>
            </a:r>
          </a:p>
          <a:p>
            <a:endParaRPr lang="en-GB" dirty="0"/>
          </a:p>
        </p:txBody>
      </p:sp>
      <p:sp>
        <p:nvSpPr>
          <p:cNvPr id="3" name="Title 2"/>
          <p:cNvSpPr>
            <a:spLocks noGrp="1"/>
          </p:cNvSpPr>
          <p:nvPr>
            <p:ph type="title"/>
          </p:nvPr>
        </p:nvSpPr>
        <p:spPr/>
        <p:txBody>
          <a:bodyPr/>
          <a:lstStyle/>
          <a:p>
            <a:pPr lvl="0" defTabSz="914400"/>
            <a:r>
              <a:rPr lang="en-GB" sz="4000" kern="1200" dirty="0">
                <a:solidFill>
                  <a:srgbClr val="C00000"/>
                </a:solidFill>
                <a:ea typeface="+mn-ea"/>
                <a:cs typeface="+mn-cs"/>
              </a:rPr>
              <a:t>Exercise for OA: the evidence  </a:t>
            </a:r>
            <a:r>
              <a:rPr lang="en-GB" kern="1200" dirty="0">
                <a:solidFill>
                  <a:srgbClr val="272449"/>
                </a:solidFill>
                <a:ea typeface="+mn-ea"/>
                <a:cs typeface="+mn-cs"/>
              </a:rPr>
              <a:t/>
            </a:r>
            <a:br>
              <a:rPr lang="en-GB" kern="1200" dirty="0">
                <a:solidFill>
                  <a:srgbClr val="272449"/>
                </a:solidFill>
                <a:ea typeface="+mn-ea"/>
                <a:cs typeface="+mn-cs"/>
              </a:rPr>
            </a:br>
            <a:endParaRPr lang="en-GB" dirty="0"/>
          </a:p>
        </p:txBody>
      </p:sp>
      <p:sp>
        <p:nvSpPr>
          <p:cNvPr id="4" name="Rectangle 3"/>
          <p:cNvSpPr txBox="1">
            <a:spLocks noChangeArrowheads="1"/>
          </p:cNvSpPr>
          <p:nvPr/>
        </p:nvSpPr>
        <p:spPr bwMode="auto">
          <a:xfrm>
            <a:off x="976741" y="3718513"/>
            <a:ext cx="7249885" cy="2481942"/>
          </a:xfrm>
          <a:prstGeom prst="rect">
            <a:avLst/>
          </a:prstGeom>
          <a:solidFill>
            <a:srgbClr val="E5F5FF"/>
          </a:solidFill>
          <a:ln w="12700">
            <a:solidFill>
              <a:schemeClr val="tx1"/>
            </a:solidFill>
            <a:miter lim="800000"/>
            <a:headEnd/>
            <a:tailEnd/>
          </a:ln>
        </p:spPr>
        <p:txBody>
          <a:bodyPr vert="horz" wrap="square" lIns="89508" tIns="44754" rIns="89508" bIns="44754" numCol="1" anchor="t" anchorCtr="0" compatLnSpc="1">
            <a:prstTxWarp prst="textNoShape">
              <a:avLst/>
            </a:prstTxWarp>
          </a:bodyPr>
          <a:lstStyle/>
          <a:p>
            <a:pPr defTabSz="895350" eaLnBrk="0" fontAlgn="base" hangingPunct="0">
              <a:spcBef>
                <a:spcPct val="20000"/>
              </a:spcBef>
              <a:spcAft>
                <a:spcPct val="0"/>
              </a:spcAft>
              <a:buClr>
                <a:srgbClr val="C0504D"/>
              </a:buClr>
              <a:buSzPct val="45000"/>
              <a:defRPr/>
            </a:pPr>
            <a:r>
              <a:rPr lang="en-GB" sz="3200" kern="0" dirty="0">
                <a:solidFill>
                  <a:prstClr val="black"/>
                </a:solidFill>
              </a:rPr>
              <a:t>“Exercise should be a core treatment for people with osteoarthritis, irrespective of age, co-morbidity, pain severity or disability”  </a:t>
            </a:r>
          </a:p>
          <a:p>
            <a:pPr marL="3994150" lvl="8" indent="-336550" defTabSz="895350">
              <a:spcBef>
                <a:spcPct val="20000"/>
              </a:spcBef>
              <a:buClr>
                <a:srgbClr val="C0504D"/>
              </a:buClr>
              <a:buSzPct val="45000"/>
            </a:pPr>
            <a:r>
              <a:rPr lang="en-GB" kern="0" dirty="0">
                <a:solidFill>
                  <a:prstClr val="black"/>
                </a:solidFill>
              </a:rPr>
              <a:t>			</a:t>
            </a:r>
            <a:r>
              <a:rPr lang="en-GB" sz="2400" kern="0" dirty="0">
                <a:solidFill>
                  <a:prstClr val="black"/>
                </a:solidFill>
              </a:rPr>
              <a:t>NICE 2014</a:t>
            </a:r>
          </a:p>
          <a:p>
            <a:pPr marL="3994150" lvl="8" indent="-336550" defTabSz="895350">
              <a:spcBef>
                <a:spcPct val="20000"/>
              </a:spcBef>
              <a:buClr>
                <a:srgbClr val="C0504D"/>
              </a:buClr>
              <a:buSzPct val="45000"/>
              <a:buFont typeface="Monotype Sorts" pitchFamily="96" charset="2"/>
              <a:buChar char="l"/>
            </a:pPr>
            <a:endParaRPr lang="en-GB" kern="0" dirty="0">
              <a:solidFill>
                <a:prstClr val="black"/>
              </a:solidFill>
            </a:endParaRPr>
          </a:p>
          <a:p>
            <a:pPr marL="336550" indent="-336550" defTabSz="895350" eaLnBrk="0" fontAlgn="base" hangingPunct="0">
              <a:spcBef>
                <a:spcPct val="20000"/>
              </a:spcBef>
              <a:spcAft>
                <a:spcPct val="0"/>
              </a:spcAft>
              <a:buClr>
                <a:srgbClr val="C0504D"/>
              </a:buClr>
              <a:buSzPct val="45000"/>
              <a:buFont typeface="Monotype Sorts" pitchFamily="96" charset="2"/>
              <a:buChar char="l"/>
              <a:defRPr/>
            </a:pPr>
            <a:endParaRPr lang="en-GB" sz="3200" kern="0" dirty="0">
              <a:solidFill>
                <a:prstClr val="black"/>
              </a:solidFill>
            </a:endParaRPr>
          </a:p>
        </p:txBody>
      </p:sp>
    </p:spTree>
    <p:extLst>
      <p:ext uri="{BB962C8B-B14F-4D97-AF65-F5344CB8AC3E}">
        <p14:creationId xmlns:p14="http://schemas.microsoft.com/office/powerpoint/2010/main" val="2804445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What are the barriers to exercise?</a:t>
            </a:r>
          </a:p>
        </p:txBody>
      </p:sp>
      <p:sp>
        <p:nvSpPr>
          <p:cNvPr id="3" name="Content Placeholder 2"/>
          <p:cNvSpPr>
            <a:spLocks noGrp="1"/>
          </p:cNvSpPr>
          <p:nvPr>
            <p:ph sz="half" idx="1"/>
          </p:nvPr>
        </p:nvSpPr>
        <p:spPr>
          <a:xfrm>
            <a:off x="467544" y="1772816"/>
            <a:ext cx="5194920" cy="4525963"/>
          </a:xfrm>
        </p:spPr>
        <p:txBody>
          <a:bodyPr/>
          <a:lstStyle/>
          <a:p>
            <a:r>
              <a:rPr lang="en-GB" dirty="0"/>
              <a:t>Don’t believe exercise will help them</a:t>
            </a:r>
          </a:p>
          <a:p>
            <a:r>
              <a:rPr lang="en-GB" dirty="0"/>
              <a:t>Fear of falling/pain/ damaging joints further (safety)</a:t>
            </a:r>
          </a:p>
          <a:p>
            <a:r>
              <a:rPr lang="en-GB" dirty="0"/>
              <a:t>Lack of enjoyment</a:t>
            </a:r>
          </a:p>
          <a:p>
            <a:r>
              <a:rPr lang="en-GB" dirty="0"/>
              <a:t>No quick results</a:t>
            </a:r>
          </a:p>
          <a:p>
            <a:r>
              <a:rPr lang="en-GB" dirty="0"/>
              <a:t>Weather</a:t>
            </a:r>
          </a:p>
          <a:p>
            <a:r>
              <a:rPr lang="en-GB" dirty="0"/>
              <a:t>Time</a:t>
            </a:r>
          </a:p>
          <a:p>
            <a:r>
              <a:rPr lang="en-GB" dirty="0"/>
              <a:t>Conflicting advice</a:t>
            </a:r>
          </a:p>
          <a:p>
            <a:r>
              <a:rPr lang="en-GB" dirty="0"/>
              <a:t>Do as I say not as I do?</a:t>
            </a:r>
          </a:p>
          <a:p>
            <a:endParaRPr lang="en-GB" dirty="0"/>
          </a:p>
          <a:p>
            <a:endParaRPr lang="en-GB"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95937" y="2492897"/>
            <a:ext cx="2576463" cy="244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37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7" y="1988840"/>
            <a:ext cx="83280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897276"/>
            <a:ext cx="9143999" cy="707886"/>
          </a:xfrm>
          <a:prstGeom prst="rect">
            <a:avLst/>
          </a:prstGeom>
        </p:spPr>
        <p:txBody>
          <a:bodyPr wrap="square">
            <a:spAutoFit/>
          </a:bodyPr>
          <a:lstStyle/>
          <a:p>
            <a:pPr algn="ctr"/>
            <a:r>
              <a:rPr lang="en-GB" sz="4000" dirty="0">
                <a:solidFill>
                  <a:srgbClr val="C00000"/>
                </a:solidFill>
              </a:rPr>
              <a:t>Don’t believe exercise will help?</a:t>
            </a:r>
          </a:p>
        </p:txBody>
      </p:sp>
    </p:spTree>
    <p:extLst>
      <p:ext uri="{BB962C8B-B14F-4D97-AF65-F5344CB8AC3E}">
        <p14:creationId xmlns:p14="http://schemas.microsoft.com/office/powerpoint/2010/main" val="1950670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92695"/>
            <a:ext cx="7504113"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976741" y="3718513"/>
            <a:ext cx="7249885" cy="2481942"/>
          </a:xfrm>
          <a:prstGeom prst="rect">
            <a:avLst/>
          </a:prstGeom>
          <a:solidFill>
            <a:srgbClr val="E5F5FF"/>
          </a:solidFill>
          <a:ln w="12700">
            <a:solidFill>
              <a:schemeClr val="tx1"/>
            </a:solidFill>
            <a:miter lim="800000"/>
            <a:headEnd/>
            <a:tailEnd/>
          </a:ln>
        </p:spPr>
        <p:txBody>
          <a:bodyPr vert="horz" wrap="square" lIns="89508" tIns="44754" rIns="89508" bIns="44754" numCol="1" anchor="t" anchorCtr="0" compatLnSpc="1">
            <a:prstTxWarp prst="textNoShape">
              <a:avLst/>
            </a:prstTxWarp>
          </a:bodyPr>
          <a:lstStyle/>
          <a:p>
            <a:pPr defTabSz="895350" eaLnBrk="0" fontAlgn="base" hangingPunct="0">
              <a:spcBef>
                <a:spcPct val="20000"/>
              </a:spcBef>
              <a:spcAft>
                <a:spcPct val="0"/>
              </a:spcAft>
              <a:buClr>
                <a:srgbClr val="C0504D"/>
              </a:buClr>
              <a:buSzPct val="45000"/>
              <a:defRPr/>
            </a:pPr>
            <a:r>
              <a:rPr lang="en-GB" sz="3200" kern="0" dirty="0">
                <a:solidFill>
                  <a:prstClr val="black"/>
                </a:solidFill>
              </a:rPr>
              <a:t>“Outcome expectations of exercise and confidence in ones ability to exercise are linked to how physically active people with knee OA are”  </a:t>
            </a:r>
          </a:p>
          <a:p>
            <a:pPr marL="3994150" lvl="8" indent="-336550" defTabSz="895350">
              <a:spcBef>
                <a:spcPct val="20000"/>
              </a:spcBef>
              <a:buClr>
                <a:srgbClr val="C0504D"/>
              </a:buClr>
              <a:buSzPct val="45000"/>
            </a:pPr>
            <a:r>
              <a:rPr lang="en-GB" kern="0" dirty="0">
                <a:solidFill>
                  <a:prstClr val="black"/>
                </a:solidFill>
              </a:rPr>
              <a:t>		</a:t>
            </a:r>
            <a:r>
              <a:rPr lang="en-GB" sz="2400" kern="0" dirty="0">
                <a:solidFill>
                  <a:prstClr val="black"/>
                </a:solidFill>
              </a:rPr>
              <a:t>Quicke et al  2016</a:t>
            </a:r>
          </a:p>
          <a:p>
            <a:pPr marL="3994150" lvl="8" indent="-336550" defTabSz="895350">
              <a:spcBef>
                <a:spcPct val="20000"/>
              </a:spcBef>
              <a:buClr>
                <a:srgbClr val="C0504D"/>
              </a:buClr>
              <a:buSzPct val="45000"/>
              <a:buFont typeface="Monotype Sorts" pitchFamily="96" charset="2"/>
              <a:buChar char="l"/>
            </a:pPr>
            <a:endParaRPr lang="en-GB" kern="0" dirty="0">
              <a:solidFill>
                <a:prstClr val="black"/>
              </a:solidFill>
            </a:endParaRPr>
          </a:p>
          <a:p>
            <a:pPr marL="336550" indent="-336550" defTabSz="895350" eaLnBrk="0" fontAlgn="base" hangingPunct="0">
              <a:spcBef>
                <a:spcPct val="20000"/>
              </a:spcBef>
              <a:spcAft>
                <a:spcPct val="0"/>
              </a:spcAft>
              <a:buClr>
                <a:srgbClr val="C0504D"/>
              </a:buClr>
              <a:buSzPct val="45000"/>
              <a:buFont typeface="Monotype Sorts" pitchFamily="96" charset="2"/>
              <a:buChar char="l"/>
              <a:defRPr/>
            </a:pPr>
            <a:endParaRPr lang="en-GB" sz="3200" kern="0" dirty="0">
              <a:solidFill>
                <a:prstClr val="black"/>
              </a:solidFill>
            </a:endParaRPr>
          </a:p>
        </p:txBody>
      </p:sp>
    </p:spTree>
    <p:extLst>
      <p:ext uri="{BB962C8B-B14F-4D97-AF65-F5344CB8AC3E}">
        <p14:creationId xmlns:p14="http://schemas.microsoft.com/office/powerpoint/2010/main" val="349192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276872"/>
            <a:ext cx="9143999" cy="1754326"/>
          </a:xfrm>
          <a:prstGeom prst="rect">
            <a:avLst/>
          </a:prstGeom>
        </p:spPr>
        <p:txBody>
          <a:bodyPr wrap="square">
            <a:spAutoFit/>
          </a:bodyPr>
          <a:lstStyle/>
          <a:p>
            <a:pPr algn="ctr"/>
            <a:r>
              <a:rPr lang="en-GB" sz="5400" dirty="0">
                <a:solidFill>
                  <a:srgbClr val="C00000"/>
                </a:solidFill>
              </a:rPr>
              <a:t>Will exercise and activity  worsen OA and is it safe?</a:t>
            </a:r>
          </a:p>
        </p:txBody>
      </p:sp>
    </p:spTree>
    <p:extLst>
      <p:ext uri="{BB962C8B-B14F-4D97-AF65-F5344CB8AC3E}">
        <p14:creationId xmlns:p14="http://schemas.microsoft.com/office/powerpoint/2010/main" val="2940793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bwMode="auto">
          <a:xfrm>
            <a:off x="424541" y="1355271"/>
            <a:ext cx="8376557" cy="4273633"/>
          </a:xfrm>
          <a:prstGeom prst="wedgeRoundRectCallout">
            <a:avLst>
              <a:gd name="adj1" fmla="val -52426"/>
              <a:gd name="adj2" fmla="val 67753"/>
              <a:gd name="adj3" fmla="val 16667"/>
            </a:avLst>
          </a:prstGeom>
          <a:solidFill>
            <a:srgbClr val="C5D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n-GB" sz="2800" i="1" dirty="0">
                <a:solidFill>
                  <a:srgbClr val="000000"/>
                </a:solidFill>
                <a:latin typeface="Times New Roman" pitchFamily="18" charset="0"/>
                <a:ea typeface="Times New Roman" pitchFamily="18" charset="0"/>
                <a:cs typeface="Times New Roman" pitchFamily="18" charset="0"/>
              </a:rPr>
              <a:t>“It seems common sense that if you</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ve got a deterioration in the joint like which arthritis is, or, the things in-between the joint, then, the more you do it, the more it</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s going to be worn. I wouldn</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t have thought it</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s something that would get better with practice, you know, with exercise, I wouldn</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t have thought that would improve it. If something</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s broke in there, then waggling it about can</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t do it a lot of good, I wouldn</a:t>
            </a:r>
            <a:r>
              <a:rPr lang="en-GB" sz="2800" i="1" dirty="0">
                <a:solidFill>
                  <a:srgbClr val="000000"/>
                </a:solidFill>
                <a:latin typeface="Arial"/>
                <a:ea typeface="Times New Roman" pitchFamily="18" charset="0"/>
                <a:cs typeface="Times New Roman" pitchFamily="18" charset="0"/>
              </a:rPr>
              <a:t>’</a:t>
            </a:r>
            <a:r>
              <a:rPr lang="en-GB" sz="2800" i="1" dirty="0">
                <a:solidFill>
                  <a:srgbClr val="000000"/>
                </a:solidFill>
                <a:latin typeface="Times New Roman" pitchFamily="18" charset="0"/>
                <a:ea typeface="Times New Roman" pitchFamily="18" charset="0"/>
                <a:cs typeface="Times New Roman" pitchFamily="18" charset="0"/>
              </a:rPr>
              <a:t>t have thought.</a:t>
            </a:r>
            <a:r>
              <a:rPr lang="en-GB" sz="2800" i="1" dirty="0">
                <a:solidFill>
                  <a:srgbClr val="000000"/>
                </a:solidFill>
                <a:latin typeface="Arial"/>
                <a:ea typeface="Times New Roman" pitchFamily="18" charset="0"/>
                <a:cs typeface="Times New Roman" pitchFamily="18" charset="0"/>
              </a:rPr>
              <a:t>”</a:t>
            </a:r>
            <a:endParaRPr lang="en-GB" sz="2800" dirty="0">
              <a:solidFill>
                <a:srgbClr val="000000"/>
              </a:solidFill>
              <a:latin typeface="Arial" pitchFamily="34" charset="0"/>
            </a:endParaRPr>
          </a:p>
        </p:txBody>
      </p:sp>
    </p:spTree>
    <p:extLst>
      <p:ext uri="{BB962C8B-B14F-4D97-AF65-F5344CB8AC3E}">
        <p14:creationId xmlns:p14="http://schemas.microsoft.com/office/powerpoint/2010/main" val="1823697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4775" y="989013"/>
            <a:ext cx="8745538" cy="1143000"/>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Is exercise safe for patients with OA?</a:t>
            </a:r>
          </a:p>
          <a:p>
            <a:endParaRPr lang="en-GB" dirty="0">
              <a:solidFill>
                <a:srgbClr val="272449"/>
              </a:solidFill>
            </a:endParaRPr>
          </a:p>
        </p:txBody>
      </p:sp>
      <p:sp>
        <p:nvSpPr>
          <p:cNvPr id="3" name="Rectangle 4"/>
          <p:cNvSpPr>
            <a:spLocks noChangeArrowheads="1"/>
          </p:cNvSpPr>
          <p:nvPr/>
        </p:nvSpPr>
        <p:spPr bwMode="auto">
          <a:xfrm>
            <a:off x="317500" y="4088869"/>
            <a:ext cx="8756650" cy="2300055"/>
          </a:xfrm>
          <a:prstGeom prst="rect">
            <a:avLst/>
          </a:prstGeom>
          <a:noFill/>
          <a:ln w="9525">
            <a:noFill/>
            <a:miter lim="800000"/>
            <a:headEnd/>
            <a:tailEnd/>
          </a:ln>
        </p:spPr>
        <p:txBody>
          <a:bodyPr lIns="89508" tIns="44754" rIns="89508" bIns="44754"/>
          <a:lstStyle/>
          <a:p>
            <a:endParaRPr lang="en-GB" sz="2800" dirty="0">
              <a:solidFill>
                <a:prstClr val="black"/>
              </a:solidFill>
            </a:endParaRPr>
          </a:p>
        </p:txBody>
      </p:sp>
      <p:sp>
        <p:nvSpPr>
          <p:cNvPr id="4" name="Rectangle 5"/>
          <p:cNvSpPr>
            <a:spLocks noChangeArrowheads="1"/>
          </p:cNvSpPr>
          <p:nvPr/>
        </p:nvSpPr>
        <p:spPr bwMode="auto">
          <a:xfrm>
            <a:off x="382588" y="2103100"/>
            <a:ext cx="8293867" cy="1384995"/>
          </a:xfrm>
          <a:prstGeom prst="rect">
            <a:avLst/>
          </a:prstGeom>
          <a:solidFill>
            <a:srgbClr val="E7F6FF"/>
          </a:solidFill>
          <a:ln w="9525">
            <a:solidFill>
              <a:srgbClr val="000099"/>
            </a:solidFill>
            <a:miter lim="800000"/>
            <a:headEnd/>
            <a:tailEnd/>
          </a:ln>
        </p:spPr>
        <p:txBody>
          <a:bodyPr wrap="square">
            <a:spAutoFit/>
          </a:bodyPr>
          <a:lstStyle/>
          <a:p>
            <a:pPr>
              <a:spcBef>
                <a:spcPct val="20000"/>
              </a:spcBef>
              <a:buClr>
                <a:srgbClr val="C0504D"/>
              </a:buClr>
              <a:buSzPct val="45000"/>
              <a:buFont typeface="Monotype Sorts" pitchFamily="96" charset="2"/>
              <a:buNone/>
            </a:pPr>
            <a:r>
              <a:rPr lang="en-GB" sz="2800" dirty="0">
                <a:solidFill>
                  <a:prstClr val="black"/>
                </a:solidFill>
              </a:rPr>
              <a:t>“There are few contraindications to the prescription of strengthening or aerobic exercise in patients with hip or knee OA”	</a:t>
            </a:r>
            <a:r>
              <a:rPr lang="en-GB" sz="2800" dirty="0">
                <a:solidFill>
                  <a:srgbClr val="272449"/>
                </a:solidFill>
              </a:rPr>
              <a:t>				</a:t>
            </a:r>
            <a:r>
              <a:rPr lang="en-GB" sz="2000" dirty="0">
                <a:solidFill>
                  <a:srgbClr val="272449"/>
                </a:solidFill>
              </a:rPr>
              <a:t>Roddy et al 2005</a:t>
            </a:r>
          </a:p>
        </p:txBody>
      </p:sp>
      <p:sp>
        <p:nvSpPr>
          <p:cNvPr id="5" name="Rectangle 5"/>
          <p:cNvSpPr>
            <a:spLocks noChangeArrowheads="1"/>
          </p:cNvSpPr>
          <p:nvPr/>
        </p:nvSpPr>
        <p:spPr bwMode="auto">
          <a:xfrm>
            <a:off x="382588" y="4076973"/>
            <a:ext cx="8293867" cy="1815882"/>
          </a:xfrm>
          <a:prstGeom prst="rect">
            <a:avLst/>
          </a:prstGeom>
          <a:solidFill>
            <a:srgbClr val="E7F6FF"/>
          </a:solidFill>
          <a:ln w="9525">
            <a:solidFill>
              <a:srgbClr val="000099"/>
            </a:solidFill>
            <a:miter lim="800000"/>
            <a:headEnd/>
            <a:tailEnd/>
          </a:ln>
        </p:spPr>
        <p:txBody>
          <a:bodyPr wrap="square">
            <a:spAutoFit/>
          </a:bodyPr>
          <a:lstStyle/>
          <a:p>
            <a:pPr>
              <a:spcBef>
                <a:spcPct val="20000"/>
              </a:spcBef>
              <a:buClr>
                <a:srgbClr val="C0504D"/>
              </a:buClr>
              <a:buSzPct val="45000"/>
              <a:buFont typeface="Monotype Sorts" pitchFamily="96" charset="2"/>
              <a:buNone/>
            </a:pPr>
            <a:r>
              <a:rPr lang="en-GB" sz="2800" dirty="0">
                <a:solidFill>
                  <a:prstClr val="black"/>
                </a:solidFill>
              </a:rPr>
              <a:t>“No evidence of serious adverse events, increases in pain, decreases in physical function, progression of structural OA on imaging or increased TKR at group level with therapeutic exercise”</a:t>
            </a:r>
            <a:r>
              <a:rPr lang="en-GB" sz="2800" dirty="0">
                <a:solidFill>
                  <a:srgbClr val="272449"/>
                </a:solidFill>
              </a:rPr>
              <a:t>		</a:t>
            </a:r>
            <a:r>
              <a:rPr lang="en-GB" sz="2000" dirty="0" err="1">
                <a:solidFill>
                  <a:srgbClr val="272449"/>
                </a:solidFill>
              </a:rPr>
              <a:t>Quicke</a:t>
            </a:r>
            <a:r>
              <a:rPr lang="en-GB" sz="2000" dirty="0">
                <a:solidFill>
                  <a:srgbClr val="272449"/>
                </a:solidFill>
              </a:rPr>
              <a:t> et al 2015</a:t>
            </a:r>
          </a:p>
        </p:txBody>
      </p:sp>
    </p:spTree>
    <p:extLst>
      <p:ext uri="{BB962C8B-B14F-4D97-AF65-F5344CB8AC3E}">
        <p14:creationId xmlns:p14="http://schemas.microsoft.com/office/powerpoint/2010/main" val="1081447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39465" y="620688"/>
            <a:ext cx="76405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4000" dirty="0">
                <a:solidFill>
                  <a:srgbClr val="C00000"/>
                </a:solidFill>
              </a:rPr>
              <a:t>Benefits of exercise and activity for OA</a:t>
            </a:r>
          </a:p>
        </p:txBody>
      </p:sp>
      <p:sp>
        <p:nvSpPr>
          <p:cNvPr id="3" name="Rectangle 7"/>
          <p:cNvSpPr>
            <a:spLocks noChangeArrowheads="1"/>
          </p:cNvSpPr>
          <p:nvPr/>
        </p:nvSpPr>
        <p:spPr bwMode="auto">
          <a:xfrm>
            <a:off x="227013" y="1944127"/>
            <a:ext cx="4572000" cy="2308324"/>
          </a:xfrm>
          <a:prstGeom prst="rect">
            <a:avLst/>
          </a:prstGeom>
          <a:solidFill>
            <a:srgbClr val="E3F4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spcBef>
                <a:spcPct val="50000"/>
              </a:spcBef>
              <a:buClr>
                <a:srgbClr val="006600"/>
              </a:buClr>
              <a:buSzPct val="85000"/>
              <a:buFont typeface="Wingdings" pitchFamily="2" charset="2"/>
              <a:buNone/>
            </a:pPr>
            <a:r>
              <a:rPr lang="en-GB" sz="3200" dirty="0">
                <a:solidFill>
                  <a:srgbClr val="DD412C"/>
                </a:solidFill>
              </a:rPr>
              <a:t>Physical benefits</a:t>
            </a:r>
          </a:p>
          <a:p>
            <a:pPr marL="457200" indent="-457200">
              <a:buFont typeface="Wingdings" pitchFamily="2" charset="2"/>
              <a:buChar char="Ø"/>
            </a:pPr>
            <a:r>
              <a:rPr lang="en-GB" sz="2800" dirty="0">
                <a:solidFill>
                  <a:srgbClr val="272449"/>
                </a:solidFill>
              </a:rPr>
              <a:t>Improved balance</a:t>
            </a:r>
          </a:p>
          <a:p>
            <a:pPr marL="457200" indent="-457200">
              <a:buFont typeface="Wingdings" pitchFamily="2" charset="2"/>
              <a:buChar char="Ø"/>
            </a:pPr>
            <a:r>
              <a:rPr lang="en-GB" sz="2800" dirty="0">
                <a:solidFill>
                  <a:srgbClr val="272449"/>
                </a:solidFill>
              </a:rPr>
              <a:t>Improved strength </a:t>
            </a:r>
          </a:p>
          <a:p>
            <a:pPr marL="457200" indent="-457200">
              <a:buFont typeface="Wingdings" pitchFamily="2" charset="2"/>
              <a:buChar char="Ø"/>
            </a:pPr>
            <a:r>
              <a:rPr lang="en-GB" sz="2800" dirty="0">
                <a:solidFill>
                  <a:srgbClr val="272449"/>
                </a:solidFill>
              </a:rPr>
              <a:t>Increased walking speed </a:t>
            </a:r>
          </a:p>
          <a:p>
            <a:pPr marL="457200" indent="-457200">
              <a:buFont typeface="Wingdings" pitchFamily="2" charset="2"/>
              <a:buChar char="Ø"/>
            </a:pPr>
            <a:r>
              <a:rPr lang="en-GB" sz="2800" dirty="0">
                <a:solidFill>
                  <a:srgbClr val="272449"/>
                </a:solidFill>
              </a:rPr>
              <a:t>Reduced stiffness</a:t>
            </a:r>
          </a:p>
        </p:txBody>
      </p:sp>
      <p:sp>
        <p:nvSpPr>
          <p:cNvPr id="4" name="Rectangle 8"/>
          <p:cNvSpPr>
            <a:spLocks noChangeArrowheads="1"/>
          </p:cNvSpPr>
          <p:nvPr/>
        </p:nvSpPr>
        <p:spPr bwMode="auto">
          <a:xfrm>
            <a:off x="5123006" y="1944127"/>
            <a:ext cx="3729038" cy="1446550"/>
          </a:xfrm>
          <a:prstGeom prst="rect">
            <a:avLst/>
          </a:prstGeom>
          <a:solidFill>
            <a:srgbClr val="E3F4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3200" dirty="0">
                <a:solidFill>
                  <a:srgbClr val="DD412C"/>
                </a:solidFill>
              </a:rPr>
              <a:t>Cognitive benefits</a:t>
            </a:r>
          </a:p>
          <a:p>
            <a:pPr marL="457200" indent="-457200">
              <a:buFont typeface="Wingdings" pitchFamily="2" charset="2"/>
              <a:buChar char="Ø"/>
            </a:pPr>
            <a:r>
              <a:rPr lang="en-GB" sz="2800" dirty="0">
                <a:solidFill>
                  <a:srgbClr val="272449"/>
                </a:solidFill>
              </a:rPr>
              <a:t>Improved mood</a:t>
            </a:r>
          </a:p>
          <a:p>
            <a:pPr marL="457200" indent="-457200">
              <a:buFont typeface="Wingdings" pitchFamily="2" charset="2"/>
              <a:buChar char="Ø"/>
            </a:pPr>
            <a:r>
              <a:rPr lang="en-GB" sz="2800" dirty="0">
                <a:solidFill>
                  <a:srgbClr val="272449"/>
                </a:solidFill>
              </a:rPr>
              <a:t>Greater self-efficacy</a:t>
            </a:r>
          </a:p>
        </p:txBody>
      </p:sp>
      <p:sp>
        <p:nvSpPr>
          <p:cNvPr id="5" name="Rectangle 9"/>
          <p:cNvSpPr>
            <a:spLocks noChangeArrowheads="1"/>
          </p:cNvSpPr>
          <p:nvPr/>
        </p:nvSpPr>
        <p:spPr bwMode="auto">
          <a:xfrm>
            <a:off x="227013" y="4573179"/>
            <a:ext cx="4572000" cy="1877437"/>
          </a:xfrm>
          <a:prstGeom prst="rect">
            <a:avLst/>
          </a:prstGeom>
          <a:solidFill>
            <a:srgbClr val="E3F4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spcBef>
                <a:spcPct val="50000"/>
              </a:spcBef>
              <a:buClr>
                <a:srgbClr val="006600"/>
              </a:buClr>
              <a:buSzPct val="85000"/>
              <a:buFont typeface="Wingdings" pitchFamily="2" charset="2"/>
              <a:buNone/>
            </a:pPr>
            <a:r>
              <a:rPr lang="en-GB" sz="3200" dirty="0">
                <a:solidFill>
                  <a:srgbClr val="DD412C"/>
                </a:solidFill>
              </a:rPr>
              <a:t>Other benefits</a:t>
            </a:r>
            <a:r>
              <a:rPr lang="en-GB" sz="3200" dirty="0">
                <a:solidFill>
                  <a:srgbClr val="FF5050"/>
                </a:solidFill>
              </a:rPr>
              <a:t> </a:t>
            </a:r>
          </a:p>
          <a:p>
            <a:pPr marL="457200" indent="-457200">
              <a:buFont typeface="Wingdings" pitchFamily="2" charset="2"/>
              <a:buChar char="Ø"/>
            </a:pPr>
            <a:r>
              <a:rPr lang="en-GB" sz="2800" dirty="0">
                <a:solidFill>
                  <a:srgbClr val="272449"/>
                </a:solidFill>
              </a:rPr>
              <a:t>Reduced pain and use of NSAIDs</a:t>
            </a:r>
          </a:p>
          <a:p>
            <a:pPr marL="457200" indent="-457200">
              <a:buFont typeface="Wingdings" pitchFamily="2" charset="2"/>
              <a:buChar char="Ø"/>
            </a:pPr>
            <a:r>
              <a:rPr lang="en-GB" sz="2800" dirty="0">
                <a:solidFill>
                  <a:srgbClr val="272449"/>
                </a:solidFill>
              </a:rPr>
              <a:t>Reduced GP consultations</a:t>
            </a:r>
          </a:p>
        </p:txBody>
      </p:sp>
      <p:sp>
        <p:nvSpPr>
          <p:cNvPr id="6" name="Rectangle 10"/>
          <p:cNvSpPr>
            <a:spLocks noChangeArrowheads="1"/>
          </p:cNvSpPr>
          <p:nvPr/>
        </p:nvSpPr>
        <p:spPr bwMode="auto">
          <a:xfrm>
            <a:off x="5123006" y="3711405"/>
            <a:ext cx="3671888" cy="2739211"/>
          </a:xfrm>
          <a:prstGeom prst="rect">
            <a:avLst/>
          </a:prstGeom>
          <a:solidFill>
            <a:srgbClr val="FEFAE4"/>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spcBef>
                <a:spcPct val="50000"/>
              </a:spcBef>
              <a:buClr>
                <a:srgbClr val="006600"/>
              </a:buClr>
              <a:buSzPct val="85000"/>
              <a:buFont typeface="Wingdings" pitchFamily="2" charset="2"/>
              <a:buNone/>
            </a:pPr>
            <a:r>
              <a:rPr lang="en-GB" sz="3200" dirty="0">
                <a:solidFill>
                  <a:srgbClr val="DD412C"/>
                </a:solidFill>
              </a:rPr>
              <a:t>Advantages:</a:t>
            </a:r>
          </a:p>
          <a:p>
            <a:pPr marL="457200" indent="-457200">
              <a:buFont typeface="Wingdings" pitchFamily="2" charset="2"/>
              <a:buChar char="Ø"/>
            </a:pPr>
            <a:r>
              <a:rPr lang="en-GB" sz="2800" dirty="0">
                <a:solidFill>
                  <a:srgbClr val="272449"/>
                </a:solidFill>
              </a:rPr>
              <a:t>Cheap </a:t>
            </a:r>
          </a:p>
          <a:p>
            <a:pPr marL="457200" indent="-457200">
              <a:buFont typeface="Wingdings" pitchFamily="2" charset="2"/>
              <a:buChar char="Ø"/>
            </a:pPr>
            <a:r>
              <a:rPr lang="en-GB" sz="2800" dirty="0">
                <a:solidFill>
                  <a:srgbClr val="272449"/>
                </a:solidFill>
              </a:rPr>
              <a:t>Simple </a:t>
            </a:r>
          </a:p>
          <a:p>
            <a:pPr marL="457200" indent="-457200">
              <a:buFont typeface="Wingdings" pitchFamily="2" charset="2"/>
              <a:buChar char="Ø"/>
            </a:pPr>
            <a:r>
              <a:rPr lang="en-GB" sz="2800" dirty="0">
                <a:solidFill>
                  <a:srgbClr val="272449"/>
                </a:solidFill>
              </a:rPr>
              <a:t>Few side effects</a:t>
            </a:r>
          </a:p>
          <a:p>
            <a:pPr marL="457200" indent="-457200">
              <a:buFont typeface="Wingdings" pitchFamily="2" charset="2"/>
              <a:buChar char="Ø"/>
            </a:pPr>
            <a:r>
              <a:rPr lang="en-GB" sz="2800" dirty="0">
                <a:solidFill>
                  <a:srgbClr val="272449"/>
                </a:solidFill>
              </a:rPr>
              <a:t>Benefits multiple health conditions </a:t>
            </a:r>
          </a:p>
        </p:txBody>
      </p:sp>
    </p:spTree>
    <p:extLst>
      <p:ext uri="{BB962C8B-B14F-4D97-AF65-F5344CB8AC3E}">
        <p14:creationId xmlns:p14="http://schemas.microsoft.com/office/powerpoint/2010/main" val="66471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89485469-0E63-4345-BD27-A6DF3BB712B0}"/>
              </a:ext>
            </a:extLst>
          </p:cNvPr>
          <p:cNvSpPr txBox="1">
            <a:spLocks/>
          </p:cNvSpPr>
          <p:nvPr/>
        </p:nvSpPr>
        <p:spPr>
          <a:xfrm>
            <a:off x="611560" y="739657"/>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a:t>
            </a:r>
          </a:p>
        </p:txBody>
      </p:sp>
      <p:sp>
        <p:nvSpPr>
          <p:cNvPr id="4" name="Oval 3">
            <a:extLst>
              <a:ext uri="{FF2B5EF4-FFF2-40B4-BE49-F238E27FC236}">
                <a16:creationId xmlns="" xmlns:a16="http://schemas.microsoft.com/office/drawing/2014/main" id="{7159CF6A-FB0E-4190-9FD0-A5C53717D1E3}"/>
              </a:ext>
            </a:extLst>
          </p:cNvPr>
          <p:cNvSpPr/>
          <p:nvPr/>
        </p:nvSpPr>
        <p:spPr>
          <a:xfrm>
            <a:off x="3347864" y="29157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Physical activity</a:t>
            </a:r>
          </a:p>
        </p:txBody>
      </p:sp>
      <p:sp>
        <p:nvSpPr>
          <p:cNvPr id="5" name="Oval 4">
            <a:extLst>
              <a:ext uri="{FF2B5EF4-FFF2-40B4-BE49-F238E27FC236}">
                <a16:creationId xmlns="" xmlns:a16="http://schemas.microsoft.com/office/drawing/2014/main" id="{D253DA05-B242-4AD8-8ECE-50848492BEBB}"/>
              </a:ext>
            </a:extLst>
          </p:cNvPr>
          <p:cNvSpPr/>
          <p:nvPr/>
        </p:nvSpPr>
        <p:spPr>
          <a:xfrm>
            <a:off x="5508104" y="4041066"/>
            <a:ext cx="2270484" cy="7015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Joint pain</a:t>
            </a:r>
          </a:p>
        </p:txBody>
      </p:sp>
      <p:sp>
        <p:nvSpPr>
          <p:cNvPr id="6" name="Oval 5">
            <a:extLst>
              <a:ext uri="{FF2B5EF4-FFF2-40B4-BE49-F238E27FC236}">
                <a16:creationId xmlns="" xmlns:a16="http://schemas.microsoft.com/office/drawing/2014/main" id="{418FF809-CBC8-4E22-9B7D-5A614A71AA40}"/>
              </a:ext>
            </a:extLst>
          </p:cNvPr>
          <p:cNvSpPr/>
          <p:nvPr/>
        </p:nvSpPr>
        <p:spPr>
          <a:xfrm>
            <a:off x="3362518" y="52161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Reduced activity</a:t>
            </a:r>
          </a:p>
        </p:txBody>
      </p:sp>
      <p:sp>
        <p:nvSpPr>
          <p:cNvPr id="7" name="Oval 6">
            <a:extLst>
              <a:ext uri="{FF2B5EF4-FFF2-40B4-BE49-F238E27FC236}">
                <a16:creationId xmlns="" xmlns:a16="http://schemas.microsoft.com/office/drawing/2014/main" id="{A1A4C53C-FC2D-4AC0-A8F6-37692F4FD0BF}"/>
              </a:ext>
            </a:extLst>
          </p:cNvPr>
          <p:cNvSpPr/>
          <p:nvPr/>
        </p:nvSpPr>
        <p:spPr>
          <a:xfrm>
            <a:off x="1187624" y="4041066"/>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Deconditioning</a:t>
            </a:r>
          </a:p>
        </p:txBody>
      </p:sp>
      <p:sp>
        <p:nvSpPr>
          <p:cNvPr id="8" name="Rectangle: Rounded Corners 7">
            <a:extLst>
              <a:ext uri="{FF2B5EF4-FFF2-40B4-BE49-F238E27FC236}">
                <a16:creationId xmlns="" xmlns:a16="http://schemas.microsoft.com/office/drawing/2014/main" id="{64FCAA68-7671-433A-AA70-39D92D151AB7}"/>
              </a:ext>
            </a:extLst>
          </p:cNvPr>
          <p:cNvSpPr/>
          <p:nvPr/>
        </p:nvSpPr>
        <p:spPr>
          <a:xfrm>
            <a:off x="3705672" y="3987060"/>
            <a:ext cx="1584176" cy="8095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Osteoarthritis</a:t>
            </a:r>
          </a:p>
        </p:txBody>
      </p:sp>
      <p:sp>
        <p:nvSpPr>
          <p:cNvPr id="10" name="Arrow: Down 9">
            <a:extLst>
              <a:ext uri="{FF2B5EF4-FFF2-40B4-BE49-F238E27FC236}">
                <a16:creationId xmlns="" xmlns:a16="http://schemas.microsoft.com/office/drawing/2014/main" id="{2788B7BB-7A0A-4BAF-B1F0-7D3A2BFAF871}"/>
              </a:ext>
            </a:extLst>
          </p:cNvPr>
          <p:cNvSpPr/>
          <p:nvPr/>
        </p:nvSpPr>
        <p:spPr>
          <a:xfrm rot="18491052">
            <a:off x="5636084" y="3247743"/>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 name="Arrow: Down 10">
            <a:extLst>
              <a:ext uri="{FF2B5EF4-FFF2-40B4-BE49-F238E27FC236}">
                <a16:creationId xmlns="" xmlns:a16="http://schemas.microsoft.com/office/drawing/2014/main" id="{96EC72F6-4782-4E35-AD97-03BF7431FFFD}"/>
              </a:ext>
            </a:extLst>
          </p:cNvPr>
          <p:cNvSpPr/>
          <p:nvPr/>
        </p:nvSpPr>
        <p:spPr>
          <a:xfrm rot="2291052">
            <a:off x="5635244" y="4802842"/>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 name="Arrow: Down 11">
            <a:extLst>
              <a:ext uri="{FF2B5EF4-FFF2-40B4-BE49-F238E27FC236}">
                <a16:creationId xmlns="" xmlns:a16="http://schemas.microsoft.com/office/drawing/2014/main" id="{2583856C-CF47-4B63-BCF4-0086C22CD8B1}"/>
              </a:ext>
            </a:extLst>
          </p:cNvPr>
          <p:cNvSpPr/>
          <p:nvPr/>
        </p:nvSpPr>
        <p:spPr>
          <a:xfrm rot="3108948" flipV="1">
            <a:off x="2464907" y="3147850"/>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 name="Arrow: Down 12">
            <a:extLst>
              <a:ext uri="{FF2B5EF4-FFF2-40B4-BE49-F238E27FC236}">
                <a16:creationId xmlns="" xmlns:a16="http://schemas.microsoft.com/office/drawing/2014/main" id="{00E37C5E-37B9-4454-B7DE-95AF41D72717}"/>
              </a:ext>
            </a:extLst>
          </p:cNvPr>
          <p:cNvSpPr/>
          <p:nvPr/>
        </p:nvSpPr>
        <p:spPr>
          <a:xfrm rot="19308948" flipV="1">
            <a:off x="2464067" y="4802841"/>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 xmlns:a16="http://schemas.microsoft.com/office/drawing/2014/main" id="{3D9DC56B-917F-422C-8CA4-F3364FAEFC6B}"/>
              </a:ext>
            </a:extLst>
          </p:cNvPr>
          <p:cNvSpPr/>
          <p:nvPr/>
        </p:nvSpPr>
        <p:spPr>
          <a:xfrm>
            <a:off x="6948264" y="5216182"/>
            <a:ext cx="1872208" cy="149742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A familiar vicious circle?</a:t>
            </a:r>
          </a:p>
        </p:txBody>
      </p:sp>
    </p:spTree>
    <p:extLst>
      <p:ext uri="{BB962C8B-B14F-4D97-AF65-F5344CB8AC3E}">
        <p14:creationId xmlns:p14="http://schemas.microsoft.com/office/powerpoint/2010/main" val="7124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lstStyle/>
          <a:p>
            <a:r>
              <a:rPr lang="en-GB" dirty="0">
                <a:solidFill>
                  <a:srgbClr val="00B050"/>
                </a:solidFill>
              </a:rPr>
              <a:t>Clinical signs of OA</a:t>
            </a:r>
            <a:br>
              <a:rPr lang="en-GB" dirty="0">
                <a:solidFill>
                  <a:srgbClr val="00B050"/>
                </a:solidFill>
              </a:rPr>
            </a:br>
            <a:r>
              <a:rPr lang="en-GB" dirty="0">
                <a:solidFill>
                  <a:srgbClr val="00B050"/>
                </a:solidFill>
              </a:rPr>
              <a:t/>
            </a:r>
            <a:br>
              <a:rPr lang="en-GB" dirty="0">
                <a:solidFill>
                  <a:srgbClr val="00B050"/>
                </a:solidFill>
              </a:rPr>
            </a:br>
            <a:r>
              <a:rPr lang="en-GB" sz="1600" b="1" dirty="0">
                <a:solidFill>
                  <a:srgbClr val="00B050"/>
                </a:solidFill>
              </a:rPr>
              <a:t>LAURA SWAITHES</a:t>
            </a:r>
            <a:endParaRPr lang="en-GB" sz="2000" b="1" dirty="0">
              <a:solidFill>
                <a:srgbClr val="00B050"/>
              </a:solidFill>
            </a:endParaRPr>
          </a:p>
        </p:txBody>
      </p:sp>
    </p:spTree>
    <p:extLst>
      <p:ext uri="{BB962C8B-B14F-4D97-AF65-F5344CB8AC3E}">
        <p14:creationId xmlns:p14="http://schemas.microsoft.com/office/powerpoint/2010/main" val="2053789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89485469-0E63-4345-BD27-A6DF3BB712B0}"/>
              </a:ext>
            </a:extLst>
          </p:cNvPr>
          <p:cNvSpPr txBox="1">
            <a:spLocks/>
          </p:cNvSpPr>
          <p:nvPr/>
        </p:nvSpPr>
        <p:spPr>
          <a:xfrm>
            <a:off x="611560" y="739657"/>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a:t>
            </a:r>
          </a:p>
        </p:txBody>
      </p:sp>
      <p:sp>
        <p:nvSpPr>
          <p:cNvPr id="4" name="Oval 3">
            <a:extLst>
              <a:ext uri="{FF2B5EF4-FFF2-40B4-BE49-F238E27FC236}">
                <a16:creationId xmlns="" xmlns:a16="http://schemas.microsoft.com/office/drawing/2014/main" id="{7159CF6A-FB0E-4190-9FD0-A5C53717D1E3}"/>
              </a:ext>
            </a:extLst>
          </p:cNvPr>
          <p:cNvSpPr/>
          <p:nvPr/>
        </p:nvSpPr>
        <p:spPr>
          <a:xfrm>
            <a:off x="3347864" y="29157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Physical activity</a:t>
            </a:r>
          </a:p>
        </p:txBody>
      </p:sp>
      <p:sp>
        <p:nvSpPr>
          <p:cNvPr id="5" name="Oval 4">
            <a:extLst>
              <a:ext uri="{FF2B5EF4-FFF2-40B4-BE49-F238E27FC236}">
                <a16:creationId xmlns="" xmlns:a16="http://schemas.microsoft.com/office/drawing/2014/main" id="{D253DA05-B242-4AD8-8ECE-50848492BEBB}"/>
              </a:ext>
            </a:extLst>
          </p:cNvPr>
          <p:cNvSpPr/>
          <p:nvPr/>
        </p:nvSpPr>
        <p:spPr>
          <a:xfrm>
            <a:off x="5508104" y="4041066"/>
            <a:ext cx="2270484" cy="7015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Breathlessness </a:t>
            </a:r>
          </a:p>
        </p:txBody>
      </p:sp>
      <p:sp>
        <p:nvSpPr>
          <p:cNvPr id="6" name="Oval 5">
            <a:extLst>
              <a:ext uri="{FF2B5EF4-FFF2-40B4-BE49-F238E27FC236}">
                <a16:creationId xmlns="" xmlns:a16="http://schemas.microsoft.com/office/drawing/2014/main" id="{418FF809-CBC8-4E22-9B7D-5A614A71AA40}"/>
              </a:ext>
            </a:extLst>
          </p:cNvPr>
          <p:cNvSpPr/>
          <p:nvPr/>
        </p:nvSpPr>
        <p:spPr>
          <a:xfrm>
            <a:off x="3362518" y="52161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Reduced activity</a:t>
            </a:r>
          </a:p>
        </p:txBody>
      </p:sp>
      <p:sp>
        <p:nvSpPr>
          <p:cNvPr id="7" name="Oval 6">
            <a:extLst>
              <a:ext uri="{FF2B5EF4-FFF2-40B4-BE49-F238E27FC236}">
                <a16:creationId xmlns="" xmlns:a16="http://schemas.microsoft.com/office/drawing/2014/main" id="{A1A4C53C-FC2D-4AC0-A8F6-37692F4FD0BF}"/>
              </a:ext>
            </a:extLst>
          </p:cNvPr>
          <p:cNvSpPr/>
          <p:nvPr/>
        </p:nvSpPr>
        <p:spPr>
          <a:xfrm>
            <a:off x="1187624" y="4041066"/>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Deconditioning</a:t>
            </a:r>
          </a:p>
        </p:txBody>
      </p:sp>
      <p:sp>
        <p:nvSpPr>
          <p:cNvPr id="8" name="Rectangle: Rounded Corners 7">
            <a:extLst>
              <a:ext uri="{FF2B5EF4-FFF2-40B4-BE49-F238E27FC236}">
                <a16:creationId xmlns="" xmlns:a16="http://schemas.microsoft.com/office/drawing/2014/main" id="{64FCAA68-7671-433A-AA70-39D92D151AB7}"/>
              </a:ext>
            </a:extLst>
          </p:cNvPr>
          <p:cNvSpPr/>
          <p:nvPr/>
        </p:nvSpPr>
        <p:spPr>
          <a:xfrm>
            <a:off x="3705672" y="3987060"/>
            <a:ext cx="1584176" cy="8095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COPD</a:t>
            </a:r>
          </a:p>
        </p:txBody>
      </p:sp>
      <p:sp>
        <p:nvSpPr>
          <p:cNvPr id="10" name="Arrow: Down 9">
            <a:extLst>
              <a:ext uri="{FF2B5EF4-FFF2-40B4-BE49-F238E27FC236}">
                <a16:creationId xmlns="" xmlns:a16="http://schemas.microsoft.com/office/drawing/2014/main" id="{2788B7BB-7A0A-4BAF-B1F0-7D3A2BFAF871}"/>
              </a:ext>
            </a:extLst>
          </p:cNvPr>
          <p:cNvSpPr/>
          <p:nvPr/>
        </p:nvSpPr>
        <p:spPr>
          <a:xfrm rot="18491052">
            <a:off x="5636084" y="3247743"/>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 name="Arrow: Down 10">
            <a:extLst>
              <a:ext uri="{FF2B5EF4-FFF2-40B4-BE49-F238E27FC236}">
                <a16:creationId xmlns="" xmlns:a16="http://schemas.microsoft.com/office/drawing/2014/main" id="{96EC72F6-4782-4E35-AD97-03BF7431FFFD}"/>
              </a:ext>
            </a:extLst>
          </p:cNvPr>
          <p:cNvSpPr/>
          <p:nvPr/>
        </p:nvSpPr>
        <p:spPr>
          <a:xfrm rot="2291052">
            <a:off x="5635244" y="4802842"/>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 name="Arrow: Down 11">
            <a:extLst>
              <a:ext uri="{FF2B5EF4-FFF2-40B4-BE49-F238E27FC236}">
                <a16:creationId xmlns="" xmlns:a16="http://schemas.microsoft.com/office/drawing/2014/main" id="{2583856C-CF47-4B63-BCF4-0086C22CD8B1}"/>
              </a:ext>
            </a:extLst>
          </p:cNvPr>
          <p:cNvSpPr/>
          <p:nvPr/>
        </p:nvSpPr>
        <p:spPr>
          <a:xfrm rot="3108948" flipV="1">
            <a:off x="2464907" y="3147850"/>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 name="Arrow: Down 12">
            <a:extLst>
              <a:ext uri="{FF2B5EF4-FFF2-40B4-BE49-F238E27FC236}">
                <a16:creationId xmlns="" xmlns:a16="http://schemas.microsoft.com/office/drawing/2014/main" id="{00E37C5E-37B9-4454-B7DE-95AF41D72717}"/>
              </a:ext>
            </a:extLst>
          </p:cNvPr>
          <p:cNvSpPr/>
          <p:nvPr/>
        </p:nvSpPr>
        <p:spPr>
          <a:xfrm rot="19308948" flipV="1">
            <a:off x="2464067" y="4802841"/>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909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89485469-0E63-4345-BD27-A6DF3BB712B0}"/>
              </a:ext>
            </a:extLst>
          </p:cNvPr>
          <p:cNvSpPr txBox="1">
            <a:spLocks/>
          </p:cNvSpPr>
          <p:nvPr/>
        </p:nvSpPr>
        <p:spPr>
          <a:xfrm>
            <a:off x="611560" y="739657"/>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a:t>
            </a:r>
          </a:p>
        </p:txBody>
      </p:sp>
      <p:sp>
        <p:nvSpPr>
          <p:cNvPr id="4" name="Oval 3">
            <a:extLst>
              <a:ext uri="{FF2B5EF4-FFF2-40B4-BE49-F238E27FC236}">
                <a16:creationId xmlns="" xmlns:a16="http://schemas.microsoft.com/office/drawing/2014/main" id="{7159CF6A-FB0E-4190-9FD0-A5C53717D1E3}"/>
              </a:ext>
            </a:extLst>
          </p:cNvPr>
          <p:cNvSpPr/>
          <p:nvPr/>
        </p:nvSpPr>
        <p:spPr>
          <a:xfrm>
            <a:off x="3347864" y="29157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Physical activity</a:t>
            </a:r>
          </a:p>
        </p:txBody>
      </p:sp>
      <p:sp>
        <p:nvSpPr>
          <p:cNvPr id="5" name="Oval 4">
            <a:extLst>
              <a:ext uri="{FF2B5EF4-FFF2-40B4-BE49-F238E27FC236}">
                <a16:creationId xmlns="" xmlns:a16="http://schemas.microsoft.com/office/drawing/2014/main" id="{D253DA05-B242-4AD8-8ECE-50848492BEBB}"/>
              </a:ext>
            </a:extLst>
          </p:cNvPr>
          <p:cNvSpPr/>
          <p:nvPr/>
        </p:nvSpPr>
        <p:spPr>
          <a:xfrm>
            <a:off x="5508104" y="4041066"/>
            <a:ext cx="2270484" cy="7015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Tiredness</a:t>
            </a:r>
          </a:p>
        </p:txBody>
      </p:sp>
      <p:sp>
        <p:nvSpPr>
          <p:cNvPr id="6" name="Oval 5">
            <a:extLst>
              <a:ext uri="{FF2B5EF4-FFF2-40B4-BE49-F238E27FC236}">
                <a16:creationId xmlns="" xmlns:a16="http://schemas.microsoft.com/office/drawing/2014/main" id="{418FF809-CBC8-4E22-9B7D-5A614A71AA40}"/>
              </a:ext>
            </a:extLst>
          </p:cNvPr>
          <p:cNvSpPr/>
          <p:nvPr/>
        </p:nvSpPr>
        <p:spPr>
          <a:xfrm>
            <a:off x="3362518" y="52161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Reduced activity</a:t>
            </a:r>
          </a:p>
        </p:txBody>
      </p:sp>
      <p:sp>
        <p:nvSpPr>
          <p:cNvPr id="7" name="Oval 6">
            <a:extLst>
              <a:ext uri="{FF2B5EF4-FFF2-40B4-BE49-F238E27FC236}">
                <a16:creationId xmlns="" xmlns:a16="http://schemas.microsoft.com/office/drawing/2014/main" id="{A1A4C53C-FC2D-4AC0-A8F6-37692F4FD0BF}"/>
              </a:ext>
            </a:extLst>
          </p:cNvPr>
          <p:cNvSpPr/>
          <p:nvPr/>
        </p:nvSpPr>
        <p:spPr>
          <a:xfrm>
            <a:off x="1187624" y="4041066"/>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Deconditioning</a:t>
            </a:r>
          </a:p>
        </p:txBody>
      </p:sp>
      <p:sp>
        <p:nvSpPr>
          <p:cNvPr id="8" name="Rectangle: Rounded Corners 7">
            <a:extLst>
              <a:ext uri="{FF2B5EF4-FFF2-40B4-BE49-F238E27FC236}">
                <a16:creationId xmlns="" xmlns:a16="http://schemas.microsoft.com/office/drawing/2014/main" id="{64FCAA68-7671-433A-AA70-39D92D151AB7}"/>
              </a:ext>
            </a:extLst>
          </p:cNvPr>
          <p:cNvSpPr/>
          <p:nvPr/>
        </p:nvSpPr>
        <p:spPr>
          <a:xfrm>
            <a:off x="3705672" y="3987060"/>
            <a:ext cx="1584176" cy="8095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Fatigue</a:t>
            </a:r>
          </a:p>
        </p:txBody>
      </p:sp>
      <p:sp>
        <p:nvSpPr>
          <p:cNvPr id="10" name="Arrow: Down 9">
            <a:extLst>
              <a:ext uri="{FF2B5EF4-FFF2-40B4-BE49-F238E27FC236}">
                <a16:creationId xmlns="" xmlns:a16="http://schemas.microsoft.com/office/drawing/2014/main" id="{2788B7BB-7A0A-4BAF-B1F0-7D3A2BFAF871}"/>
              </a:ext>
            </a:extLst>
          </p:cNvPr>
          <p:cNvSpPr/>
          <p:nvPr/>
        </p:nvSpPr>
        <p:spPr>
          <a:xfrm rot="18491052">
            <a:off x="5636084" y="3247743"/>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 name="Arrow: Down 10">
            <a:extLst>
              <a:ext uri="{FF2B5EF4-FFF2-40B4-BE49-F238E27FC236}">
                <a16:creationId xmlns="" xmlns:a16="http://schemas.microsoft.com/office/drawing/2014/main" id="{96EC72F6-4782-4E35-AD97-03BF7431FFFD}"/>
              </a:ext>
            </a:extLst>
          </p:cNvPr>
          <p:cNvSpPr/>
          <p:nvPr/>
        </p:nvSpPr>
        <p:spPr>
          <a:xfrm rot="2291052">
            <a:off x="5635244" y="4802842"/>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 name="Arrow: Down 11">
            <a:extLst>
              <a:ext uri="{FF2B5EF4-FFF2-40B4-BE49-F238E27FC236}">
                <a16:creationId xmlns="" xmlns:a16="http://schemas.microsoft.com/office/drawing/2014/main" id="{2583856C-CF47-4B63-BCF4-0086C22CD8B1}"/>
              </a:ext>
            </a:extLst>
          </p:cNvPr>
          <p:cNvSpPr/>
          <p:nvPr/>
        </p:nvSpPr>
        <p:spPr>
          <a:xfrm rot="3108948" flipV="1">
            <a:off x="2464907" y="3147850"/>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 name="Arrow: Down 12">
            <a:extLst>
              <a:ext uri="{FF2B5EF4-FFF2-40B4-BE49-F238E27FC236}">
                <a16:creationId xmlns="" xmlns:a16="http://schemas.microsoft.com/office/drawing/2014/main" id="{00E37C5E-37B9-4454-B7DE-95AF41D72717}"/>
              </a:ext>
            </a:extLst>
          </p:cNvPr>
          <p:cNvSpPr/>
          <p:nvPr/>
        </p:nvSpPr>
        <p:spPr>
          <a:xfrm rot="19308948" flipV="1">
            <a:off x="2464067" y="4802841"/>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4439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89485469-0E63-4345-BD27-A6DF3BB712B0}"/>
              </a:ext>
            </a:extLst>
          </p:cNvPr>
          <p:cNvSpPr txBox="1">
            <a:spLocks/>
          </p:cNvSpPr>
          <p:nvPr/>
        </p:nvSpPr>
        <p:spPr>
          <a:xfrm>
            <a:off x="611560" y="739657"/>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a:t>
            </a:r>
          </a:p>
        </p:txBody>
      </p:sp>
      <p:sp>
        <p:nvSpPr>
          <p:cNvPr id="4" name="Oval 3">
            <a:extLst>
              <a:ext uri="{FF2B5EF4-FFF2-40B4-BE49-F238E27FC236}">
                <a16:creationId xmlns="" xmlns:a16="http://schemas.microsoft.com/office/drawing/2014/main" id="{7159CF6A-FB0E-4190-9FD0-A5C53717D1E3}"/>
              </a:ext>
            </a:extLst>
          </p:cNvPr>
          <p:cNvSpPr/>
          <p:nvPr/>
        </p:nvSpPr>
        <p:spPr>
          <a:xfrm>
            <a:off x="3347864" y="29157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Physical activity</a:t>
            </a:r>
          </a:p>
        </p:txBody>
      </p:sp>
      <p:sp>
        <p:nvSpPr>
          <p:cNvPr id="5" name="Oval 4">
            <a:extLst>
              <a:ext uri="{FF2B5EF4-FFF2-40B4-BE49-F238E27FC236}">
                <a16:creationId xmlns="" xmlns:a16="http://schemas.microsoft.com/office/drawing/2014/main" id="{D253DA05-B242-4AD8-8ECE-50848492BEBB}"/>
              </a:ext>
            </a:extLst>
          </p:cNvPr>
          <p:cNvSpPr/>
          <p:nvPr/>
        </p:nvSpPr>
        <p:spPr>
          <a:xfrm>
            <a:off x="5508104" y="4041066"/>
            <a:ext cx="2270484" cy="7015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Joint pain</a:t>
            </a:r>
          </a:p>
        </p:txBody>
      </p:sp>
      <p:sp>
        <p:nvSpPr>
          <p:cNvPr id="6" name="Oval 5">
            <a:extLst>
              <a:ext uri="{FF2B5EF4-FFF2-40B4-BE49-F238E27FC236}">
                <a16:creationId xmlns="" xmlns:a16="http://schemas.microsoft.com/office/drawing/2014/main" id="{418FF809-CBC8-4E22-9B7D-5A614A71AA40}"/>
              </a:ext>
            </a:extLst>
          </p:cNvPr>
          <p:cNvSpPr/>
          <p:nvPr/>
        </p:nvSpPr>
        <p:spPr>
          <a:xfrm>
            <a:off x="3362518" y="5216182"/>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Reduced activity</a:t>
            </a:r>
          </a:p>
        </p:txBody>
      </p:sp>
      <p:sp>
        <p:nvSpPr>
          <p:cNvPr id="7" name="Oval 6">
            <a:extLst>
              <a:ext uri="{FF2B5EF4-FFF2-40B4-BE49-F238E27FC236}">
                <a16:creationId xmlns="" xmlns:a16="http://schemas.microsoft.com/office/drawing/2014/main" id="{A1A4C53C-FC2D-4AC0-A8F6-37692F4FD0BF}"/>
              </a:ext>
            </a:extLst>
          </p:cNvPr>
          <p:cNvSpPr/>
          <p:nvPr/>
        </p:nvSpPr>
        <p:spPr>
          <a:xfrm>
            <a:off x="1187624" y="4041066"/>
            <a:ext cx="2270484" cy="7015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Deconditioning</a:t>
            </a:r>
          </a:p>
        </p:txBody>
      </p:sp>
      <p:sp>
        <p:nvSpPr>
          <p:cNvPr id="8" name="Rectangle: Rounded Corners 7">
            <a:extLst>
              <a:ext uri="{FF2B5EF4-FFF2-40B4-BE49-F238E27FC236}">
                <a16:creationId xmlns="" xmlns:a16="http://schemas.microsoft.com/office/drawing/2014/main" id="{64FCAA68-7671-433A-AA70-39D92D151AB7}"/>
              </a:ext>
            </a:extLst>
          </p:cNvPr>
          <p:cNvSpPr/>
          <p:nvPr/>
        </p:nvSpPr>
        <p:spPr>
          <a:xfrm>
            <a:off x="3705672" y="3987060"/>
            <a:ext cx="1584176" cy="8095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Osteoarthritis</a:t>
            </a:r>
          </a:p>
        </p:txBody>
      </p:sp>
      <p:sp>
        <p:nvSpPr>
          <p:cNvPr id="10" name="Arrow: Down 9">
            <a:extLst>
              <a:ext uri="{FF2B5EF4-FFF2-40B4-BE49-F238E27FC236}">
                <a16:creationId xmlns="" xmlns:a16="http://schemas.microsoft.com/office/drawing/2014/main" id="{2788B7BB-7A0A-4BAF-B1F0-7D3A2BFAF871}"/>
              </a:ext>
            </a:extLst>
          </p:cNvPr>
          <p:cNvSpPr/>
          <p:nvPr/>
        </p:nvSpPr>
        <p:spPr>
          <a:xfrm rot="18491052">
            <a:off x="5636084" y="3247743"/>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 name="Arrow: Down 10">
            <a:extLst>
              <a:ext uri="{FF2B5EF4-FFF2-40B4-BE49-F238E27FC236}">
                <a16:creationId xmlns="" xmlns:a16="http://schemas.microsoft.com/office/drawing/2014/main" id="{96EC72F6-4782-4E35-AD97-03BF7431FFFD}"/>
              </a:ext>
            </a:extLst>
          </p:cNvPr>
          <p:cNvSpPr/>
          <p:nvPr/>
        </p:nvSpPr>
        <p:spPr>
          <a:xfrm rot="2291052">
            <a:off x="5635244" y="4802842"/>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 name="Arrow: Down 11">
            <a:extLst>
              <a:ext uri="{FF2B5EF4-FFF2-40B4-BE49-F238E27FC236}">
                <a16:creationId xmlns="" xmlns:a16="http://schemas.microsoft.com/office/drawing/2014/main" id="{2583856C-CF47-4B63-BCF4-0086C22CD8B1}"/>
              </a:ext>
            </a:extLst>
          </p:cNvPr>
          <p:cNvSpPr/>
          <p:nvPr/>
        </p:nvSpPr>
        <p:spPr>
          <a:xfrm rot="3108948" flipV="1">
            <a:off x="2464907" y="3147850"/>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3" name="Arrow: Down 12">
            <a:extLst>
              <a:ext uri="{FF2B5EF4-FFF2-40B4-BE49-F238E27FC236}">
                <a16:creationId xmlns="" xmlns:a16="http://schemas.microsoft.com/office/drawing/2014/main" id="{00E37C5E-37B9-4454-B7DE-95AF41D72717}"/>
              </a:ext>
            </a:extLst>
          </p:cNvPr>
          <p:cNvSpPr/>
          <p:nvPr/>
        </p:nvSpPr>
        <p:spPr>
          <a:xfrm rot="19308948" flipV="1">
            <a:off x="2464067" y="4802841"/>
            <a:ext cx="792088" cy="78208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 xmlns:a16="http://schemas.microsoft.com/office/drawing/2014/main" id="{3D9DC56B-917F-422C-8CA4-F3364FAEFC6B}"/>
              </a:ext>
            </a:extLst>
          </p:cNvPr>
          <p:cNvSpPr/>
          <p:nvPr/>
        </p:nvSpPr>
        <p:spPr>
          <a:xfrm>
            <a:off x="7171900" y="5216182"/>
            <a:ext cx="1648572" cy="1497427"/>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dirty="0"/>
              <a:t>We need to act here</a:t>
            </a:r>
          </a:p>
        </p:txBody>
      </p:sp>
      <p:sp>
        <p:nvSpPr>
          <p:cNvPr id="2" name="Multiplication Sign 1">
            <a:extLst>
              <a:ext uri="{FF2B5EF4-FFF2-40B4-BE49-F238E27FC236}">
                <a16:creationId xmlns="" xmlns:a16="http://schemas.microsoft.com/office/drawing/2014/main" id="{2C0F0563-E280-48FF-899E-48E2CC45D569}"/>
              </a:ext>
            </a:extLst>
          </p:cNvPr>
          <p:cNvSpPr/>
          <p:nvPr/>
        </p:nvSpPr>
        <p:spPr>
          <a:xfrm>
            <a:off x="5244570" y="4633003"/>
            <a:ext cx="1728192" cy="977847"/>
          </a:xfrm>
          <a:prstGeom prst="mathMultiply">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15" name="Arrow: Down 14">
            <a:extLst>
              <a:ext uri="{FF2B5EF4-FFF2-40B4-BE49-F238E27FC236}">
                <a16:creationId xmlns="" xmlns:a16="http://schemas.microsoft.com/office/drawing/2014/main" id="{8B94FC87-3004-433C-ABF8-E8F6EEBD9324}"/>
              </a:ext>
            </a:extLst>
          </p:cNvPr>
          <p:cNvSpPr/>
          <p:nvPr/>
        </p:nvSpPr>
        <p:spPr>
          <a:xfrm rot="17782344" flipV="1">
            <a:off x="6576718" y="5146282"/>
            <a:ext cx="792088" cy="782084"/>
          </a:xfrm>
          <a:prstGeom prst="downArrow">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327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1560" y="739657"/>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a:t>
            </a:r>
          </a:p>
        </p:txBody>
      </p:sp>
      <p:sp>
        <p:nvSpPr>
          <p:cNvPr id="3" name="TextBox 2"/>
          <p:cNvSpPr txBox="1"/>
          <p:nvPr/>
        </p:nvSpPr>
        <p:spPr>
          <a:xfrm>
            <a:off x="1015813" y="2060848"/>
            <a:ext cx="7500551" cy="4031873"/>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prstClr val="black"/>
                </a:solidFill>
              </a:rPr>
              <a:t>Offer advice and reassurance 	</a:t>
            </a:r>
          </a:p>
          <a:p>
            <a:r>
              <a:rPr lang="en-GB" sz="3200" dirty="0">
                <a:solidFill>
                  <a:prstClr val="black"/>
                </a:solidFill>
              </a:rPr>
              <a:t>     (hurt </a:t>
            </a:r>
            <a:r>
              <a:rPr lang="en-GB" sz="3200" b="1" dirty="0">
                <a:solidFill>
                  <a:srgbClr val="FF0000"/>
                </a:solidFill>
              </a:rPr>
              <a:t>does not</a:t>
            </a:r>
            <a:r>
              <a:rPr lang="en-GB" sz="3200" dirty="0">
                <a:solidFill>
                  <a:prstClr val="black"/>
                </a:solidFill>
              </a:rPr>
              <a:t> equal harm)</a:t>
            </a:r>
          </a:p>
          <a:p>
            <a:pPr marL="457200" indent="-457200">
              <a:buFont typeface="Arial" panose="020B0604020202020204" pitchFamily="34" charset="0"/>
              <a:buChar char="•"/>
            </a:pPr>
            <a:r>
              <a:rPr lang="en-GB" sz="3200" dirty="0">
                <a:solidFill>
                  <a:prstClr val="black"/>
                </a:solidFill>
              </a:rPr>
              <a:t>Pharmacological options</a:t>
            </a:r>
          </a:p>
          <a:p>
            <a:pPr marL="457200" indent="-457200">
              <a:buFont typeface="Arial" panose="020B0604020202020204" pitchFamily="34" charset="0"/>
              <a:buChar char="•"/>
            </a:pPr>
            <a:r>
              <a:rPr lang="en-GB" sz="3200" dirty="0">
                <a:solidFill>
                  <a:prstClr val="black"/>
                </a:solidFill>
              </a:rPr>
              <a:t>Non-pharmacological options</a:t>
            </a:r>
          </a:p>
          <a:p>
            <a:r>
              <a:rPr lang="en-GB" sz="3200" dirty="0">
                <a:solidFill>
                  <a:prstClr val="black"/>
                </a:solidFill>
              </a:rPr>
              <a:t>	- Heat/ ice</a:t>
            </a:r>
          </a:p>
          <a:p>
            <a:r>
              <a:rPr lang="en-GB" sz="3200" dirty="0">
                <a:solidFill>
                  <a:prstClr val="black"/>
                </a:solidFill>
              </a:rPr>
              <a:t>	- Footwear</a:t>
            </a:r>
          </a:p>
          <a:p>
            <a:r>
              <a:rPr lang="en-GB" sz="3200" dirty="0">
                <a:solidFill>
                  <a:prstClr val="black"/>
                </a:solidFill>
              </a:rPr>
              <a:t>	- TENS</a:t>
            </a:r>
          </a:p>
          <a:p>
            <a:pPr marL="457200" indent="-457200">
              <a:buFont typeface="Arial" panose="020B0604020202020204" pitchFamily="34" charset="0"/>
              <a:buChar char="•"/>
            </a:pPr>
            <a:r>
              <a:rPr lang="en-GB" sz="3200" dirty="0">
                <a:solidFill>
                  <a:prstClr val="black"/>
                </a:solidFill>
              </a:rPr>
              <a:t> Focus on pacing </a:t>
            </a:r>
          </a:p>
        </p:txBody>
      </p:sp>
    </p:spTree>
    <p:extLst>
      <p:ext uri="{BB962C8B-B14F-4D97-AF65-F5344CB8AC3E}">
        <p14:creationId xmlns:p14="http://schemas.microsoft.com/office/powerpoint/2010/main" val="24700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0499" y="558503"/>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 focus on pacing</a:t>
            </a:r>
          </a:p>
        </p:txBody>
      </p:sp>
      <p:sp>
        <p:nvSpPr>
          <p:cNvPr id="5" name="Freeform: Shape 4">
            <a:extLst>
              <a:ext uri="{FF2B5EF4-FFF2-40B4-BE49-F238E27FC236}">
                <a16:creationId xmlns="" xmlns:a16="http://schemas.microsoft.com/office/drawing/2014/main" id="{E33869CE-9B1B-4B03-98F9-5C9DDA4E5CE8}"/>
              </a:ext>
            </a:extLst>
          </p:cNvPr>
          <p:cNvSpPr/>
          <p:nvPr/>
        </p:nvSpPr>
        <p:spPr>
          <a:xfrm>
            <a:off x="988541" y="2199503"/>
            <a:ext cx="7982464" cy="3523772"/>
          </a:xfrm>
          <a:custGeom>
            <a:avLst/>
            <a:gdLst>
              <a:gd name="connsiteX0" fmla="*/ 0 w 7982464"/>
              <a:gd name="connsiteY0" fmla="*/ 2162432 h 3523772"/>
              <a:gd name="connsiteX1" fmla="*/ 12356 w 7982464"/>
              <a:gd name="connsiteY1" fmla="*/ 2063578 h 3523772"/>
              <a:gd name="connsiteX2" fmla="*/ 24713 w 7982464"/>
              <a:gd name="connsiteY2" fmla="*/ 2014151 h 3523772"/>
              <a:gd name="connsiteX3" fmla="*/ 37070 w 7982464"/>
              <a:gd name="connsiteY3" fmla="*/ 1952367 h 3523772"/>
              <a:gd name="connsiteX4" fmla="*/ 49427 w 7982464"/>
              <a:gd name="connsiteY4" fmla="*/ 1915297 h 3523772"/>
              <a:gd name="connsiteX5" fmla="*/ 74140 w 7982464"/>
              <a:gd name="connsiteY5" fmla="*/ 1804086 h 3523772"/>
              <a:gd name="connsiteX6" fmla="*/ 98854 w 7982464"/>
              <a:gd name="connsiteY6" fmla="*/ 1754659 h 3523772"/>
              <a:gd name="connsiteX7" fmla="*/ 135924 w 7982464"/>
              <a:gd name="connsiteY7" fmla="*/ 1655805 h 3523772"/>
              <a:gd name="connsiteX8" fmla="*/ 148281 w 7982464"/>
              <a:gd name="connsiteY8" fmla="*/ 1618735 h 3523772"/>
              <a:gd name="connsiteX9" fmla="*/ 197708 w 7982464"/>
              <a:gd name="connsiteY9" fmla="*/ 1544594 h 3523772"/>
              <a:gd name="connsiteX10" fmla="*/ 234778 w 7982464"/>
              <a:gd name="connsiteY10" fmla="*/ 1470454 h 3523772"/>
              <a:gd name="connsiteX11" fmla="*/ 247135 w 7982464"/>
              <a:gd name="connsiteY11" fmla="*/ 1433383 h 3523772"/>
              <a:gd name="connsiteX12" fmla="*/ 271848 w 7982464"/>
              <a:gd name="connsiteY12" fmla="*/ 1396313 h 3523772"/>
              <a:gd name="connsiteX13" fmla="*/ 284205 w 7982464"/>
              <a:gd name="connsiteY13" fmla="*/ 1359243 h 3523772"/>
              <a:gd name="connsiteX14" fmla="*/ 370702 w 7982464"/>
              <a:gd name="connsiteY14" fmla="*/ 1235675 h 3523772"/>
              <a:gd name="connsiteX15" fmla="*/ 407773 w 7982464"/>
              <a:gd name="connsiteY15" fmla="*/ 1210962 h 3523772"/>
              <a:gd name="connsiteX16" fmla="*/ 457200 w 7982464"/>
              <a:gd name="connsiteY16" fmla="*/ 1136821 h 3523772"/>
              <a:gd name="connsiteX17" fmla="*/ 531340 w 7982464"/>
              <a:gd name="connsiteY17" fmla="*/ 1062681 h 3523772"/>
              <a:gd name="connsiteX18" fmla="*/ 568410 w 7982464"/>
              <a:gd name="connsiteY18" fmla="*/ 1025611 h 3523772"/>
              <a:gd name="connsiteX19" fmla="*/ 642551 w 7982464"/>
              <a:gd name="connsiteY19" fmla="*/ 976183 h 3523772"/>
              <a:gd name="connsiteX20" fmla="*/ 679621 w 7982464"/>
              <a:gd name="connsiteY20" fmla="*/ 951470 h 3523772"/>
              <a:gd name="connsiteX21" fmla="*/ 716691 w 7982464"/>
              <a:gd name="connsiteY21" fmla="*/ 939113 h 3523772"/>
              <a:gd name="connsiteX22" fmla="*/ 926756 w 7982464"/>
              <a:gd name="connsiteY22" fmla="*/ 951470 h 3523772"/>
              <a:gd name="connsiteX23" fmla="*/ 1025610 w 7982464"/>
              <a:gd name="connsiteY23" fmla="*/ 1075038 h 3523772"/>
              <a:gd name="connsiteX24" fmla="*/ 1062681 w 7982464"/>
              <a:gd name="connsiteY24" fmla="*/ 1099751 h 3523772"/>
              <a:gd name="connsiteX25" fmla="*/ 1112108 w 7982464"/>
              <a:gd name="connsiteY25" fmla="*/ 1173892 h 3523772"/>
              <a:gd name="connsiteX26" fmla="*/ 1149178 w 7982464"/>
              <a:gd name="connsiteY26" fmla="*/ 1248032 h 3523772"/>
              <a:gd name="connsiteX27" fmla="*/ 1186248 w 7982464"/>
              <a:gd name="connsiteY27" fmla="*/ 1322173 h 3523772"/>
              <a:gd name="connsiteX28" fmla="*/ 1198605 w 7982464"/>
              <a:gd name="connsiteY28" fmla="*/ 1396313 h 3523772"/>
              <a:gd name="connsiteX29" fmla="*/ 1223318 w 7982464"/>
              <a:gd name="connsiteY29" fmla="*/ 1470454 h 3523772"/>
              <a:gd name="connsiteX30" fmla="*/ 1235675 w 7982464"/>
              <a:gd name="connsiteY30" fmla="*/ 1507524 h 3523772"/>
              <a:gd name="connsiteX31" fmla="*/ 1272745 w 7982464"/>
              <a:gd name="connsiteY31" fmla="*/ 1606378 h 3523772"/>
              <a:gd name="connsiteX32" fmla="*/ 1297459 w 7982464"/>
              <a:gd name="connsiteY32" fmla="*/ 1705232 h 3523772"/>
              <a:gd name="connsiteX33" fmla="*/ 1322173 w 7982464"/>
              <a:gd name="connsiteY33" fmla="*/ 1742302 h 3523772"/>
              <a:gd name="connsiteX34" fmla="*/ 1346886 w 7982464"/>
              <a:gd name="connsiteY34" fmla="*/ 1853513 h 3523772"/>
              <a:gd name="connsiteX35" fmla="*/ 1371600 w 7982464"/>
              <a:gd name="connsiteY35" fmla="*/ 1890583 h 3523772"/>
              <a:gd name="connsiteX36" fmla="*/ 1396313 w 7982464"/>
              <a:gd name="connsiteY36" fmla="*/ 1977081 h 3523772"/>
              <a:gd name="connsiteX37" fmla="*/ 1408670 w 7982464"/>
              <a:gd name="connsiteY37" fmla="*/ 2026508 h 3523772"/>
              <a:gd name="connsiteX38" fmla="*/ 1433383 w 7982464"/>
              <a:gd name="connsiteY38" fmla="*/ 2100648 h 3523772"/>
              <a:gd name="connsiteX39" fmla="*/ 1445740 w 7982464"/>
              <a:gd name="connsiteY39" fmla="*/ 2137719 h 3523772"/>
              <a:gd name="connsiteX40" fmla="*/ 1470454 w 7982464"/>
              <a:gd name="connsiteY40" fmla="*/ 2224216 h 3523772"/>
              <a:gd name="connsiteX41" fmla="*/ 1495167 w 7982464"/>
              <a:gd name="connsiteY41" fmla="*/ 2310713 h 3523772"/>
              <a:gd name="connsiteX42" fmla="*/ 1544594 w 7982464"/>
              <a:gd name="connsiteY42" fmla="*/ 2397211 h 3523772"/>
              <a:gd name="connsiteX43" fmla="*/ 1556951 w 7982464"/>
              <a:gd name="connsiteY43" fmla="*/ 2434281 h 3523772"/>
              <a:gd name="connsiteX44" fmla="*/ 1581664 w 7982464"/>
              <a:gd name="connsiteY44" fmla="*/ 2471351 h 3523772"/>
              <a:gd name="connsiteX45" fmla="*/ 1606378 w 7982464"/>
              <a:gd name="connsiteY45" fmla="*/ 2545492 h 3523772"/>
              <a:gd name="connsiteX46" fmla="*/ 1618735 w 7982464"/>
              <a:gd name="connsiteY46" fmla="*/ 2582562 h 3523772"/>
              <a:gd name="connsiteX47" fmla="*/ 1692875 w 7982464"/>
              <a:gd name="connsiteY47" fmla="*/ 2693773 h 3523772"/>
              <a:gd name="connsiteX48" fmla="*/ 1717589 w 7982464"/>
              <a:gd name="connsiteY48" fmla="*/ 2730843 h 3523772"/>
              <a:gd name="connsiteX49" fmla="*/ 1742302 w 7982464"/>
              <a:gd name="connsiteY49" fmla="*/ 2767913 h 3523772"/>
              <a:gd name="connsiteX50" fmla="*/ 1779373 w 7982464"/>
              <a:gd name="connsiteY50" fmla="*/ 2817340 h 3523772"/>
              <a:gd name="connsiteX51" fmla="*/ 1804086 w 7982464"/>
              <a:gd name="connsiteY51" fmla="*/ 2854411 h 3523772"/>
              <a:gd name="connsiteX52" fmla="*/ 1841156 w 7982464"/>
              <a:gd name="connsiteY52" fmla="*/ 2891481 h 3523772"/>
              <a:gd name="connsiteX53" fmla="*/ 1940010 w 7982464"/>
              <a:gd name="connsiteY53" fmla="*/ 3002692 h 3523772"/>
              <a:gd name="connsiteX54" fmla="*/ 1977081 w 7982464"/>
              <a:gd name="connsiteY54" fmla="*/ 3015048 h 3523772"/>
              <a:gd name="connsiteX55" fmla="*/ 2063578 w 7982464"/>
              <a:gd name="connsiteY55" fmla="*/ 3064475 h 3523772"/>
              <a:gd name="connsiteX56" fmla="*/ 2137718 w 7982464"/>
              <a:gd name="connsiteY56" fmla="*/ 3089189 h 3523772"/>
              <a:gd name="connsiteX57" fmla="*/ 2310713 w 7982464"/>
              <a:gd name="connsiteY57" fmla="*/ 3076832 h 3523772"/>
              <a:gd name="connsiteX58" fmla="*/ 2397210 w 7982464"/>
              <a:gd name="connsiteY58" fmla="*/ 3052119 h 3523772"/>
              <a:gd name="connsiteX59" fmla="*/ 2434281 w 7982464"/>
              <a:gd name="connsiteY59" fmla="*/ 3027405 h 3523772"/>
              <a:gd name="connsiteX60" fmla="*/ 2483708 w 7982464"/>
              <a:gd name="connsiteY60" fmla="*/ 3002692 h 3523772"/>
              <a:gd name="connsiteX61" fmla="*/ 2533135 w 7982464"/>
              <a:gd name="connsiteY61" fmla="*/ 2965621 h 3523772"/>
              <a:gd name="connsiteX62" fmla="*/ 2644345 w 7982464"/>
              <a:gd name="connsiteY62" fmla="*/ 2879124 h 3523772"/>
              <a:gd name="connsiteX63" fmla="*/ 2669059 w 7982464"/>
              <a:gd name="connsiteY63" fmla="*/ 2829697 h 3523772"/>
              <a:gd name="connsiteX64" fmla="*/ 2755556 w 7982464"/>
              <a:gd name="connsiteY64" fmla="*/ 2706129 h 3523772"/>
              <a:gd name="connsiteX65" fmla="*/ 2817340 w 7982464"/>
              <a:gd name="connsiteY65" fmla="*/ 2619632 h 3523772"/>
              <a:gd name="connsiteX66" fmla="*/ 2879124 w 7982464"/>
              <a:gd name="connsiteY66" fmla="*/ 2508421 h 3523772"/>
              <a:gd name="connsiteX67" fmla="*/ 2903837 w 7982464"/>
              <a:gd name="connsiteY67" fmla="*/ 2471351 h 3523772"/>
              <a:gd name="connsiteX68" fmla="*/ 2916194 w 7982464"/>
              <a:gd name="connsiteY68" fmla="*/ 2434281 h 3523772"/>
              <a:gd name="connsiteX69" fmla="*/ 2953264 w 7982464"/>
              <a:gd name="connsiteY69" fmla="*/ 2409567 h 3523772"/>
              <a:gd name="connsiteX70" fmla="*/ 2990335 w 7982464"/>
              <a:gd name="connsiteY70" fmla="*/ 2335427 h 3523772"/>
              <a:gd name="connsiteX71" fmla="*/ 3002691 w 7982464"/>
              <a:gd name="connsiteY71" fmla="*/ 2298356 h 3523772"/>
              <a:gd name="connsiteX72" fmla="*/ 3027405 w 7982464"/>
              <a:gd name="connsiteY72" fmla="*/ 2261286 h 3523772"/>
              <a:gd name="connsiteX73" fmla="*/ 3052118 w 7982464"/>
              <a:gd name="connsiteY73" fmla="*/ 2174789 h 3523772"/>
              <a:gd name="connsiteX74" fmla="*/ 3076832 w 7982464"/>
              <a:gd name="connsiteY74" fmla="*/ 2137719 h 3523772"/>
              <a:gd name="connsiteX75" fmla="*/ 3089189 w 7982464"/>
              <a:gd name="connsiteY75" fmla="*/ 2100648 h 3523772"/>
              <a:gd name="connsiteX76" fmla="*/ 3150973 w 7982464"/>
              <a:gd name="connsiteY76" fmla="*/ 2026508 h 3523772"/>
              <a:gd name="connsiteX77" fmla="*/ 3188043 w 7982464"/>
              <a:gd name="connsiteY77" fmla="*/ 2014151 h 3523772"/>
              <a:gd name="connsiteX78" fmla="*/ 3262183 w 7982464"/>
              <a:gd name="connsiteY78" fmla="*/ 1977081 h 3523772"/>
              <a:gd name="connsiteX79" fmla="*/ 3373394 w 7982464"/>
              <a:gd name="connsiteY79" fmla="*/ 1989438 h 3523772"/>
              <a:gd name="connsiteX80" fmla="*/ 3410464 w 7982464"/>
              <a:gd name="connsiteY80" fmla="*/ 2001794 h 3523772"/>
              <a:gd name="connsiteX81" fmla="*/ 3435178 w 7982464"/>
              <a:gd name="connsiteY81" fmla="*/ 2038865 h 3523772"/>
              <a:gd name="connsiteX82" fmla="*/ 3472248 w 7982464"/>
              <a:gd name="connsiteY82" fmla="*/ 2063578 h 3523772"/>
              <a:gd name="connsiteX83" fmla="*/ 3521675 w 7982464"/>
              <a:gd name="connsiteY83" fmla="*/ 2150075 h 3523772"/>
              <a:gd name="connsiteX84" fmla="*/ 3558745 w 7982464"/>
              <a:gd name="connsiteY84" fmla="*/ 2236573 h 3523772"/>
              <a:gd name="connsiteX85" fmla="*/ 3583459 w 7982464"/>
              <a:gd name="connsiteY85" fmla="*/ 2273643 h 3523772"/>
              <a:gd name="connsiteX86" fmla="*/ 3608173 w 7982464"/>
              <a:gd name="connsiteY86" fmla="*/ 2323070 h 3523772"/>
              <a:gd name="connsiteX87" fmla="*/ 3632886 w 7982464"/>
              <a:gd name="connsiteY87" fmla="*/ 2421924 h 3523772"/>
              <a:gd name="connsiteX88" fmla="*/ 3657600 w 7982464"/>
              <a:gd name="connsiteY88" fmla="*/ 2508421 h 3523772"/>
              <a:gd name="connsiteX89" fmla="*/ 3694670 w 7982464"/>
              <a:gd name="connsiteY89" fmla="*/ 2656702 h 3523772"/>
              <a:gd name="connsiteX90" fmla="*/ 3731740 w 7982464"/>
              <a:gd name="connsiteY90" fmla="*/ 2693773 h 3523772"/>
              <a:gd name="connsiteX91" fmla="*/ 3805881 w 7982464"/>
              <a:gd name="connsiteY91" fmla="*/ 2718486 h 3523772"/>
              <a:gd name="connsiteX92" fmla="*/ 3855308 w 7982464"/>
              <a:gd name="connsiteY92" fmla="*/ 2755556 h 3523772"/>
              <a:gd name="connsiteX93" fmla="*/ 4077729 w 7982464"/>
              <a:gd name="connsiteY93" fmla="*/ 2730843 h 3523772"/>
              <a:gd name="connsiteX94" fmla="*/ 4114800 w 7982464"/>
              <a:gd name="connsiteY94" fmla="*/ 2681416 h 3523772"/>
              <a:gd name="connsiteX95" fmla="*/ 4127156 w 7982464"/>
              <a:gd name="connsiteY95" fmla="*/ 2644346 h 3523772"/>
              <a:gd name="connsiteX96" fmla="*/ 4151870 w 7982464"/>
              <a:gd name="connsiteY96" fmla="*/ 2557848 h 3523772"/>
              <a:gd name="connsiteX97" fmla="*/ 4176583 w 7982464"/>
              <a:gd name="connsiteY97" fmla="*/ 2199502 h 3523772"/>
              <a:gd name="connsiteX98" fmla="*/ 4201297 w 7982464"/>
              <a:gd name="connsiteY98" fmla="*/ 2075935 h 3523772"/>
              <a:gd name="connsiteX99" fmla="*/ 4213654 w 7982464"/>
              <a:gd name="connsiteY99" fmla="*/ 1841156 h 3523772"/>
              <a:gd name="connsiteX100" fmla="*/ 4226010 w 7982464"/>
              <a:gd name="connsiteY100" fmla="*/ 1754659 h 3523772"/>
              <a:gd name="connsiteX101" fmla="*/ 4250724 w 7982464"/>
              <a:gd name="connsiteY101" fmla="*/ 1631092 h 3523772"/>
              <a:gd name="connsiteX102" fmla="*/ 4275437 w 7982464"/>
              <a:gd name="connsiteY102" fmla="*/ 1408670 h 3523772"/>
              <a:gd name="connsiteX103" fmla="*/ 4287794 w 7982464"/>
              <a:gd name="connsiteY103" fmla="*/ 1346886 h 3523772"/>
              <a:gd name="connsiteX104" fmla="*/ 4324864 w 7982464"/>
              <a:gd name="connsiteY104" fmla="*/ 1075038 h 3523772"/>
              <a:gd name="connsiteX105" fmla="*/ 4337221 w 7982464"/>
              <a:gd name="connsiteY105" fmla="*/ 1037967 h 3523772"/>
              <a:gd name="connsiteX106" fmla="*/ 4349578 w 7982464"/>
              <a:gd name="connsiteY106" fmla="*/ 951470 h 3523772"/>
              <a:gd name="connsiteX107" fmla="*/ 4374291 w 7982464"/>
              <a:gd name="connsiteY107" fmla="*/ 864973 h 3523772"/>
              <a:gd name="connsiteX108" fmla="*/ 4386648 w 7982464"/>
              <a:gd name="connsiteY108" fmla="*/ 790832 h 3523772"/>
              <a:gd name="connsiteX109" fmla="*/ 4399005 w 7982464"/>
              <a:gd name="connsiteY109" fmla="*/ 753762 h 3523772"/>
              <a:gd name="connsiteX110" fmla="*/ 4411362 w 7982464"/>
              <a:gd name="connsiteY110" fmla="*/ 704335 h 3523772"/>
              <a:gd name="connsiteX111" fmla="*/ 4423718 w 7982464"/>
              <a:gd name="connsiteY111" fmla="*/ 667265 h 3523772"/>
              <a:gd name="connsiteX112" fmla="*/ 4436075 w 7982464"/>
              <a:gd name="connsiteY112" fmla="*/ 617838 h 3523772"/>
              <a:gd name="connsiteX113" fmla="*/ 4448432 w 7982464"/>
              <a:gd name="connsiteY113" fmla="*/ 543697 h 3523772"/>
              <a:gd name="connsiteX114" fmla="*/ 4473145 w 7982464"/>
              <a:gd name="connsiteY114" fmla="*/ 494270 h 3523772"/>
              <a:gd name="connsiteX115" fmla="*/ 4485502 w 7982464"/>
              <a:gd name="connsiteY115" fmla="*/ 457200 h 3523772"/>
              <a:gd name="connsiteX116" fmla="*/ 4510216 w 7982464"/>
              <a:gd name="connsiteY116" fmla="*/ 395416 h 3523772"/>
              <a:gd name="connsiteX117" fmla="*/ 4547286 w 7982464"/>
              <a:gd name="connsiteY117" fmla="*/ 271848 h 3523772"/>
              <a:gd name="connsiteX118" fmla="*/ 4584356 w 7982464"/>
              <a:gd name="connsiteY118" fmla="*/ 234778 h 3523772"/>
              <a:gd name="connsiteX119" fmla="*/ 4646140 w 7982464"/>
              <a:gd name="connsiteY119" fmla="*/ 160638 h 3523772"/>
              <a:gd name="connsiteX120" fmla="*/ 4707924 w 7982464"/>
              <a:gd name="connsiteY120" fmla="*/ 86497 h 3523772"/>
              <a:gd name="connsiteX121" fmla="*/ 4769708 w 7982464"/>
              <a:gd name="connsiteY121" fmla="*/ 12356 h 3523772"/>
              <a:gd name="connsiteX122" fmla="*/ 4806778 w 7982464"/>
              <a:gd name="connsiteY122" fmla="*/ 0 h 3523772"/>
              <a:gd name="connsiteX123" fmla="*/ 4942702 w 7982464"/>
              <a:gd name="connsiteY123" fmla="*/ 24713 h 3523772"/>
              <a:gd name="connsiteX124" fmla="*/ 5078627 w 7982464"/>
              <a:gd name="connsiteY124" fmla="*/ 185351 h 3523772"/>
              <a:gd name="connsiteX125" fmla="*/ 5128054 w 7982464"/>
              <a:gd name="connsiteY125" fmla="*/ 271848 h 3523772"/>
              <a:gd name="connsiteX126" fmla="*/ 5165124 w 7982464"/>
              <a:gd name="connsiteY126" fmla="*/ 308919 h 3523772"/>
              <a:gd name="connsiteX127" fmla="*/ 5214551 w 7982464"/>
              <a:gd name="connsiteY127" fmla="*/ 420129 h 3523772"/>
              <a:gd name="connsiteX128" fmla="*/ 5226908 w 7982464"/>
              <a:gd name="connsiteY128" fmla="*/ 469556 h 3523772"/>
              <a:gd name="connsiteX129" fmla="*/ 5251621 w 7982464"/>
              <a:gd name="connsiteY129" fmla="*/ 506627 h 3523772"/>
              <a:gd name="connsiteX130" fmla="*/ 5263978 w 7982464"/>
              <a:gd name="connsiteY130" fmla="*/ 556054 h 3523772"/>
              <a:gd name="connsiteX131" fmla="*/ 5313405 w 7982464"/>
              <a:gd name="connsiteY131" fmla="*/ 679621 h 3523772"/>
              <a:gd name="connsiteX132" fmla="*/ 5338118 w 7982464"/>
              <a:gd name="connsiteY132" fmla="*/ 766119 h 3523772"/>
              <a:gd name="connsiteX133" fmla="*/ 5350475 w 7982464"/>
              <a:gd name="connsiteY133" fmla="*/ 815546 h 3523772"/>
              <a:gd name="connsiteX134" fmla="*/ 5375189 w 7982464"/>
              <a:gd name="connsiteY134" fmla="*/ 864973 h 3523772"/>
              <a:gd name="connsiteX135" fmla="*/ 5399902 w 7982464"/>
              <a:gd name="connsiteY135" fmla="*/ 951470 h 3523772"/>
              <a:gd name="connsiteX136" fmla="*/ 5436973 w 7982464"/>
              <a:gd name="connsiteY136" fmla="*/ 1025611 h 3523772"/>
              <a:gd name="connsiteX137" fmla="*/ 5461686 w 7982464"/>
              <a:gd name="connsiteY137" fmla="*/ 1124465 h 3523772"/>
              <a:gd name="connsiteX138" fmla="*/ 5498756 w 7982464"/>
              <a:gd name="connsiteY138" fmla="*/ 1260389 h 3523772"/>
              <a:gd name="connsiteX139" fmla="*/ 5511113 w 7982464"/>
              <a:gd name="connsiteY139" fmla="*/ 1322173 h 3523772"/>
              <a:gd name="connsiteX140" fmla="*/ 5523470 w 7982464"/>
              <a:gd name="connsiteY140" fmla="*/ 1371600 h 3523772"/>
              <a:gd name="connsiteX141" fmla="*/ 5535827 w 7982464"/>
              <a:gd name="connsiteY141" fmla="*/ 1458097 h 3523772"/>
              <a:gd name="connsiteX142" fmla="*/ 5548183 w 7982464"/>
              <a:gd name="connsiteY142" fmla="*/ 1519881 h 3523772"/>
              <a:gd name="connsiteX143" fmla="*/ 5572897 w 7982464"/>
              <a:gd name="connsiteY143" fmla="*/ 1717589 h 3523772"/>
              <a:gd name="connsiteX144" fmla="*/ 5585254 w 7982464"/>
              <a:gd name="connsiteY144" fmla="*/ 1791729 h 3523772"/>
              <a:gd name="connsiteX145" fmla="*/ 5609967 w 7982464"/>
              <a:gd name="connsiteY145" fmla="*/ 1841156 h 3523772"/>
              <a:gd name="connsiteX146" fmla="*/ 5634681 w 7982464"/>
              <a:gd name="connsiteY146" fmla="*/ 1902940 h 3523772"/>
              <a:gd name="connsiteX147" fmla="*/ 5671751 w 7982464"/>
              <a:gd name="connsiteY147" fmla="*/ 1977081 h 3523772"/>
              <a:gd name="connsiteX148" fmla="*/ 5696464 w 7982464"/>
              <a:gd name="connsiteY148" fmla="*/ 2137719 h 3523772"/>
              <a:gd name="connsiteX149" fmla="*/ 5721178 w 7982464"/>
              <a:gd name="connsiteY149" fmla="*/ 2174789 h 3523772"/>
              <a:gd name="connsiteX150" fmla="*/ 5733535 w 7982464"/>
              <a:gd name="connsiteY150" fmla="*/ 2211859 h 3523772"/>
              <a:gd name="connsiteX151" fmla="*/ 5745891 w 7982464"/>
              <a:gd name="connsiteY151" fmla="*/ 2310713 h 3523772"/>
              <a:gd name="connsiteX152" fmla="*/ 5758248 w 7982464"/>
              <a:gd name="connsiteY152" fmla="*/ 2384854 h 3523772"/>
              <a:gd name="connsiteX153" fmla="*/ 5770605 w 7982464"/>
              <a:gd name="connsiteY153" fmla="*/ 2483708 h 3523772"/>
              <a:gd name="connsiteX154" fmla="*/ 5782962 w 7982464"/>
              <a:gd name="connsiteY154" fmla="*/ 2533135 h 3523772"/>
              <a:gd name="connsiteX155" fmla="*/ 5795318 w 7982464"/>
              <a:gd name="connsiteY155" fmla="*/ 2619632 h 3523772"/>
              <a:gd name="connsiteX156" fmla="*/ 5820032 w 7982464"/>
              <a:gd name="connsiteY156" fmla="*/ 2693773 h 3523772"/>
              <a:gd name="connsiteX157" fmla="*/ 5832389 w 7982464"/>
              <a:gd name="connsiteY157" fmla="*/ 2730843 h 3523772"/>
              <a:gd name="connsiteX158" fmla="*/ 5881816 w 7982464"/>
              <a:gd name="connsiteY158" fmla="*/ 2817340 h 3523772"/>
              <a:gd name="connsiteX159" fmla="*/ 5918886 w 7982464"/>
              <a:gd name="connsiteY159" fmla="*/ 2903838 h 3523772"/>
              <a:gd name="connsiteX160" fmla="*/ 5943600 w 7982464"/>
              <a:gd name="connsiteY160" fmla="*/ 2990335 h 3523772"/>
              <a:gd name="connsiteX161" fmla="*/ 5968313 w 7982464"/>
              <a:gd name="connsiteY161" fmla="*/ 3027405 h 3523772"/>
              <a:gd name="connsiteX162" fmla="*/ 6042454 w 7982464"/>
              <a:gd name="connsiteY162" fmla="*/ 3150973 h 3523772"/>
              <a:gd name="connsiteX163" fmla="*/ 6079524 w 7982464"/>
              <a:gd name="connsiteY163" fmla="*/ 3163329 h 3523772"/>
              <a:gd name="connsiteX164" fmla="*/ 6104237 w 7982464"/>
              <a:gd name="connsiteY164" fmla="*/ 3200400 h 3523772"/>
              <a:gd name="connsiteX165" fmla="*/ 6178378 w 7982464"/>
              <a:gd name="connsiteY165" fmla="*/ 3249827 h 3523772"/>
              <a:gd name="connsiteX166" fmla="*/ 6215448 w 7982464"/>
              <a:gd name="connsiteY166" fmla="*/ 3274540 h 3523772"/>
              <a:gd name="connsiteX167" fmla="*/ 6252518 w 7982464"/>
              <a:gd name="connsiteY167" fmla="*/ 3286897 h 3523772"/>
              <a:gd name="connsiteX168" fmla="*/ 6339016 w 7982464"/>
              <a:gd name="connsiteY168" fmla="*/ 3323967 h 3523772"/>
              <a:gd name="connsiteX169" fmla="*/ 6376086 w 7982464"/>
              <a:gd name="connsiteY169" fmla="*/ 3348681 h 3523772"/>
              <a:gd name="connsiteX170" fmla="*/ 6499654 w 7982464"/>
              <a:gd name="connsiteY170" fmla="*/ 3385751 h 3523772"/>
              <a:gd name="connsiteX171" fmla="*/ 6536724 w 7982464"/>
              <a:gd name="connsiteY171" fmla="*/ 3398108 h 3523772"/>
              <a:gd name="connsiteX172" fmla="*/ 6697362 w 7982464"/>
              <a:gd name="connsiteY172" fmla="*/ 3410465 h 3523772"/>
              <a:gd name="connsiteX173" fmla="*/ 6907427 w 7982464"/>
              <a:gd name="connsiteY173" fmla="*/ 3422821 h 3523772"/>
              <a:gd name="connsiteX174" fmla="*/ 7080421 w 7982464"/>
              <a:gd name="connsiteY174" fmla="*/ 3447535 h 3523772"/>
              <a:gd name="connsiteX175" fmla="*/ 7142205 w 7982464"/>
              <a:gd name="connsiteY175" fmla="*/ 3459892 h 3523772"/>
              <a:gd name="connsiteX176" fmla="*/ 7191632 w 7982464"/>
              <a:gd name="connsiteY176" fmla="*/ 3472248 h 3523772"/>
              <a:gd name="connsiteX177" fmla="*/ 7315200 w 7982464"/>
              <a:gd name="connsiteY177" fmla="*/ 3484605 h 3523772"/>
              <a:gd name="connsiteX178" fmla="*/ 7352270 w 7982464"/>
              <a:gd name="connsiteY178" fmla="*/ 3496962 h 3523772"/>
              <a:gd name="connsiteX179" fmla="*/ 7549978 w 7982464"/>
              <a:gd name="connsiteY179" fmla="*/ 3521675 h 3523772"/>
              <a:gd name="connsiteX180" fmla="*/ 7685902 w 7982464"/>
              <a:gd name="connsiteY180" fmla="*/ 3509319 h 3523772"/>
              <a:gd name="connsiteX181" fmla="*/ 7710616 w 7982464"/>
              <a:gd name="connsiteY181" fmla="*/ 3410465 h 3523772"/>
              <a:gd name="connsiteX182" fmla="*/ 7747686 w 7982464"/>
              <a:gd name="connsiteY182" fmla="*/ 3323967 h 3523772"/>
              <a:gd name="connsiteX183" fmla="*/ 7760043 w 7982464"/>
              <a:gd name="connsiteY183" fmla="*/ 3249827 h 3523772"/>
              <a:gd name="connsiteX184" fmla="*/ 7784756 w 7982464"/>
              <a:gd name="connsiteY184" fmla="*/ 3212756 h 3523772"/>
              <a:gd name="connsiteX185" fmla="*/ 7846540 w 7982464"/>
              <a:gd name="connsiteY185" fmla="*/ 3101546 h 3523772"/>
              <a:gd name="connsiteX186" fmla="*/ 7858897 w 7982464"/>
              <a:gd name="connsiteY186" fmla="*/ 3064475 h 3523772"/>
              <a:gd name="connsiteX187" fmla="*/ 7908324 w 7982464"/>
              <a:gd name="connsiteY187" fmla="*/ 2990335 h 3523772"/>
              <a:gd name="connsiteX188" fmla="*/ 7933037 w 7982464"/>
              <a:gd name="connsiteY188" fmla="*/ 2916194 h 3523772"/>
              <a:gd name="connsiteX189" fmla="*/ 7982464 w 7982464"/>
              <a:gd name="connsiteY189" fmla="*/ 2854411 h 352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7982464" h="3523772">
                <a:moveTo>
                  <a:pt x="0" y="2162432"/>
                </a:moveTo>
                <a:cubicBezTo>
                  <a:pt x="4119" y="2129481"/>
                  <a:pt x="6897" y="2096334"/>
                  <a:pt x="12356" y="2063578"/>
                </a:cubicBezTo>
                <a:cubicBezTo>
                  <a:pt x="15148" y="2046826"/>
                  <a:pt x="21029" y="2030729"/>
                  <a:pt x="24713" y="2014151"/>
                </a:cubicBezTo>
                <a:cubicBezTo>
                  <a:pt x="29269" y="1993649"/>
                  <a:pt x="31976" y="1972742"/>
                  <a:pt x="37070" y="1952367"/>
                </a:cubicBezTo>
                <a:cubicBezTo>
                  <a:pt x="40229" y="1939731"/>
                  <a:pt x="46268" y="1927933"/>
                  <a:pt x="49427" y="1915297"/>
                </a:cubicBezTo>
                <a:cubicBezTo>
                  <a:pt x="55301" y="1891801"/>
                  <a:pt x="64623" y="1829463"/>
                  <a:pt x="74140" y="1804086"/>
                </a:cubicBezTo>
                <a:cubicBezTo>
                  <a:pt x="80608" y="1786838"/>
                  <a:pt x="90616" y="1771135"/>
                  <a:pt x="98854" y="1754659"/>
                </a:cubicBezTo>
                <a:cubicBezTo>
                  <a:pt x="122692" y="1635460"/>
                  <a:pt x="93500" y="1740651"/>
                  <a:pt x="135924" y="1655805"/>
                </a:cubicBezTo>
                <a:cubicBezTo>
                  <a:pt x="141749" y="1644155"/>
                  <a:pt x="141955" y="1630121"/>
                  <a:pt x="148281" y="1618735"/>
                </a:cubicBezTo>
                <a:cubicBezTo>
                  <a:pt x="162706" y="1592771"/>
                  <a:pt x="197708" y="1544594"/>
                  <a:pt x="197708" y="1544594"/>
                </a:cubicBezTo>
                <a:cubicBezTo>
                  <a:pt x="228764" y="1451421"/>
                  <a:pt x="186872" y="1566265"/>
                  <a:pt x="234778" y="1470454"/>
                </a:cubicBezTo>
                <a:cubicBezTo>
                  <a:pt x="240603" y="1458804"/>
                  <a:pt x="241310" y="1445033"/>
                  <a:pt x="247135" y="1433383"/>
                </a:cubicBezTo>
                <a:cubicBezTo>
                  <a:pt x="253776" y="1420100"/>
                  <a:pt x="265207" y="1409596"/>
                  <a:pt x="271848" y="1396313"/>
                </a:cubicBezTo>
                <a:cubicBezTo>
                  <a:pt x="277673" y="1384663"/>
                  <a:pt x="277879" y="1370629"/>
                  <a:pt x="284205" y="1359243"/>
                </a:cubicBezTo>
                <a:cubicBezTo>
                  <a:pt x="289250" y="1350161"/>
                  <a:pt x="354505" y="1251872"/>
                  <a:pt x="370702" y="1235675"/>
                </a:cubicBezTo>
                <a:cubicBezTo>
                  <a:pt x="381203" y="1225174"/>
                  <a:pt x="395416" y="1219200"/>
                  <a:pt x="407773" y="1210962"/>
                </a:cubicBezTo>
                <a:cubicBezTo>
                  <a:pt x="424249" y="1186248"/>
                  <a:pt x="436197" y="1157824"/>
                  <a:pt x="457200" y="1136821"/>
                </a:cubicBezTo>
                <a:lnTo>
                  <a:pt x="531340" y="1062681"/>
                </a:lnTo>
                <a:cubicBezTo>
                  <a:pt x="543697" y="1050324"/>
                  <a:pt x="553870" y="1035304"/>
                  <a:pt x="568410" y="1025611"/>
                </a:cubicBezTo>
                <a:lnTo>
                  <a:pt x="642551" y="976183"/>
                </a:lnTo>
                <a:cubicBezTo>
                  <a:pt x="654908" y="967945"/>
                  <a:pt x="665532" y="956166"/>
                  <a:pt x="679621" y="951470"/>
                </a:cubicBezTo>
                <a:lnTo>
                  <a:pt x="716691" y="939113"/>
                </a:lnTo>
                <a:lnTo>
                  <a:pt x="926756" y="951470"/>
                </a:lnTo>
                <a:cubicBezTo>
                  <a:pt x="1014597" y="978204"/>
                  <a:pt x="984912" y="1026200"/>
                  <a:pt x="1025610" y="1075038"/>
                </a:cubicBezTo>
                <a:cubicBezTo>
                  <a:pt x="1035117" y="1086447"/>
                  <a:pt x="1050324" y="1091513"/>
                  <a:pt x="1062681" y="1099751"/>
                </a:cubicBezTo>
                <a:cubicBezTo>
                  <a:pt x="1079157" y="1124465"/>
                  <a:pt x="1102716" y="1145714"/>
                  <a:pt x="1112108" y="1173892"/>
                </a:cubicBezTo>
                <a:cubicBezTo>
                  <a:pt x="1143163" y="1267061"/>
                  <a:pt x="1101273" y="1152225"/>
                  <a:pt x="1149178" y="1248032"/>
                </a:cubicBezTo>
                <a:cubicBezTo>
                  <a:pt x="1200345" y="1350364"/>
                  <a:pt x="1115414" y="1215918"/>
                  <a:pt x="1186248" y="1322173"/>
                </a:cubicBezTo>
                <a:cubicBezTo>
                  <a:pt x="1190367" y="1346886"/>
                  <a:pt x="1192528" y="1372007"/>
                  <a:pt x="1198605" y="1396313"/>
                </a:cubicBezTo>
                <a:cubicBezTo>
                  <a:pt x="1204923" y="1421586"/>
                  <a:pt x="1215080" y="1445740"/>
                  <a:pt x="1223318" y="1470454"/>
                </a:cubicBezTo>
                <a:cubicBezTo>
                  <a:pt x="1227437" y="1482811"/>
                  <a:pt x="1233121" y="1494752"/>
                  <a:pt x="1235675" y="1507524"/>
                </a:cubicBezTo>
                <a:cubicBezTo>
                  <a:pt x="1250945" y="1583870"/>
                  <a:pt x="1236382" y="1551833"/>
                  <a:pt x="1272745" y="1606378"/>
                </a:cubicBezTo>
                <a:cubicBezTo>
                  <a:pt x="1277445" y="1629878"/>
                  <a:pt x="1284793" y="1679901"/>
                  <a:pt x="1297459" y="1705232"/>
                </a:cubicBezTo>
                <a:cubicBezTo>
                  <a:pt x="1304101" y="1718515"/>
                  <a:pt x="1313935" y="1729945"/>
                  <a:pt x="1322173" y="1742302"/>
                </a:cubicBezTo>
                <a:cubicBezTo>
                  <a:pt x="1324373" y="1753303"/>
                  <a:pt x="1340340" y="1838240"/>
                  <a:pt x="1346886" y="1853513"/>
                </a:cubicBezTo>
                <a:cubicBezTo>
                  <a:pt x="1352736" y="1867163"/>
                  <a:pt x="1363362" y="1878226"/>
                  <a:pt x="1371600" y="1890583"/>
                </a:cubicBezTo>
                <a:cubicBezTo>
                  <a:pt x="1410211" y="2045038"/>
                  <a:pt x="1360872" y="1853041"/>
                  <a:pt x="1396313" y="1977081"/>
                </a:cubicBezTo>
                <a:cubicBezTo>
                  <a:pt x="1400979" y="1993410"/>
                  <a:pt x="1403790" y="2010241"/>
                  <a:pt x="1408670" y="2026508"/>
                </a:cubicBezTo>
                <a:cubicBezTo>
                  <a:pt x="1416155" y="2051459"/>
                  <a:pt x="1425145" y="2075935"/>
                  <a:pt x="1433383" y="2100648"/>
                </a:cubicBezTo>
                <a:cubicBezTo>
                  <a:pt x="1437502" y="2113005"/>
                  <a:pt x="1442581" y="2125082"/>
                  <a:pt x="1445740" y="2137719"/>
                </a:cubicBezTo>
                <a:cubicBezTo>
                  <a:pt x="1484383" y="2292289"/>
                  <a:pt x="1434989" y="2100086"/>
                  <a:pt x="1470454" y="2224216"/>
                </a:cubicBezTo>
                <a:cubicBezTo>
                  <a:pt x="1479414" y="2255576"/>
                  <a:pt x="1482467" y="2281080"/>
                  <a:pt x="1495167" y="2310713"/>
                </a:cubicBezTo>
                <a:cubicBezTo>
                  <a:pt x="1560161" y="2462362"/>
                  <a:pt x="1482543" y="2273108"/>
                  <a:pt x="1544594" y="2397211"/>
                </a:cubicBezTo>
                <a:cubicBezTo>
                  <a:pt x="1550419" y="2408861"/>
                  <a:pt x="1551126" y="2422631"/>
                  <a:pt x="1556951" y="2434281"/>
                </a:cubicBezTo>
                <a:cubicBezTo>
                  <a:pt x="1563592" y="2447564"/>
                  <a:pt x="1575633" y="2457780"/>
                  <a:pt x="1581664" y="2471351"/>
                </a:cubicBezTo>
                <a:cubicBezTo>
                  <a:pt x="1592244" y="2495156"/>
                  <a:pt x="1598140" y="2520778"/>
                  <a:pt x="1606378" y="2545492"/>
                </a:cubicBezTo>
                <a:cubicBezTo>
                  <a:pt x="1610497" y="2557849"/>
                  <a:pt x="1611510" y="2571724"/>
                  <a:pt x="1618735" y="2582562"/>
                </a:cubicBezTo>
                <a:lnTo>
                  <a:pt x="1692875" y="2693773"/>
                </a:lnTo>
                <a:lnTo>
                  <a:pt x="1717589" y="2730843"/>
                </a:lnTo>
                <a:cubicBezTo>
                  <a:pt x="1725827" y="2743200"/>
                  <a:pt x="1733391" y="2756032"/>
                  <a:pt x="1742302" y="2767913"/>
                </a:cubicBezTo>
                <a:cubicBezTo>
                  <a:pt x="1754659" y="2784389"/>
                  <a:pt x="1767403" y="2800581"/>
                  <a:pt x="1779373" y="2817340"/>
                </a:cubicBezTo>
                <a:cubicBezTo>
                  <a:pt x="1788005" y="2829425"/>
                  <a:pt x="1794579" y="2843002"/>
                  <a:pt x="1804086" y="2854411"/>
                </a:cubicBezTo>
                <a:cubicBezTo>
                  <a:pt x="1815273" y="2867836"/>
                  <a:pt x="1829969" y="2878056"/>
                  <a:pt x="1841156" y="2891481"/>
                </a:cubicBezTo>
                <a:cubicBezTo>
                  <a:pt x="1872854" y="2929519"/>
                  <a:pt x="1884558" y="2984209"/>
                  <a:pt x="1940010" y="3002692"/>
                </a:cubicBezTo>
                <a:lnTo>
                  <a:pt x="1977081" y="3015048"/>
                </a:lnTo>
                <a:cubicBezTo>
                  <a:pt x="2010521" y="3037342"/>
                  <a:pt x="2024380" y="3048796"/>
                  <a:pt x="2063578" y="3064475"/>
                </a:cubicBezTo>
                <a:cubicBezTo>
                  <a:pt x="2087765" y="3074150"/>
                  <a:pt x="2137718" y="3089189"/>
                  <a:pt x="2137718" y="3089189"/>
                </a:cubicBezTo>
                <a:cubicBezTo>
                  <a:pt x="2195383" y="3085070"/>
                  <a:pt x="2253255" y="3083216"/>
                  <a:pt x="2310713" y="3076832"/>
                </a:cubicBezTo>
                <a:cubicBezTo>
                  <a:pt x="2333982" y="3074246"/>
                  <a:pt x="2373782" y="3059928"/>
                  <a:pt x="2397210" y="3052119"/>
                </a:cubicBezTo>
                <a:cubicBezTo>
                  <a:pt x="2409567" y="3043881"/>
                  <a:pt x="2421386" y="3034773"/>
                  <a:pt x="2434281" y="3027405"/>
                </a:cubicBezTo>
                <a:cubicBezTo>
                  <a:pt x="2450274" y="3018266"/>
                  <a:pt x="2468088" y="3012455"/>
                  <a:pt x="2483708" y="3002692"/>
                </a:cubicBezTo>
                <a:cubicBezTo>
                  <a:pt x="2501172" y="2991777"/>
                  <a:pt x="2516263" y="2977431"/>
                  <a:pt x="2533135" y="2965621"/>
                </a:cubicBezTo>
                <a:cubicBezTo>
                  <a:pt x="2569636" y="2940070"/>
                  <a:pt x="2616972" y="2917446"/>
                  <a:pt x="2644345" y="2879124"/>
                </a:cubicBezTo>
                <a:cubicBezTo>
                  <a:pt x="2655052" y="2864135"/>
                  <a:pt x="2659582" y="2845492"/>
                  <a:pt x="2669059" y="2829697"/>
                </a:cubicBezTo>
                <a:cubicBezTo>
                  <a:pt x="2711668" y="2758683"/>
                  <a:pt x="2713313" y="2765268"/>
                  <a:pt x="2755556" y="2706129"/>
                </a:cubicBezTo>
                <a:cubicBezTo>
                  <a:pt x="2845900" y="2579649"/>
                  <a:pt x="2696190" y="2781166"/>
                  <a:pt x="2817340" y="2619632"/>
                </a:cubicBezTo>
                <a:cubicBezTo>
                  <a:pt x="2839090" y="2554384"/>
                  <a:pt x="2822472" y="2593400"/>
                  <a:pt x="2879124" y="2508421"/>
                </a:cubicBezTo>
                <a:cubicBezTo>
                  <a:pt x="2887362" y="2496064"/>
                  <a:pt x="2899141" y="2485440"/>
                  <a:pt x="2903837" y="2471351"/>
                </a:cubicBezTo>
                <a:cubicBezTo>
                  <a:pt x="2907956" y="2458994"/>
                  <a:pt x="2908057" y="2444452"/>
                  <a:pt x="2916194" y="2434281"/>
                </a:cubicBezTo>
                <a:cubicBezTo>
                  <a:pt x="2925471" y="2422684"/>
                  <a:pt x="2940907" y="2417805"/>
                  <a:pt x="2953264" y="2409567"/>
                </a:cubicBezTo>
                <a:cubicBezTo>
                  <a:pt x="2984327" y="2316381"/>
                  <a:pt x="2942422" y="2431254"/>
                  <a:pt x="2990335" y="2335427"/>
                </a:cubicBezTo>
                <a:cubicBezTo>
                  <a:pt x="2996160" y="2323777"/>
                  <a:pt x="2996866" y="2310006"/>
                  <a:pt x="3002691" y="2298356"/>
                </a:cubicBezTo>
                <a:cubicBezTo>
                  <a:pt x="3009332" y="2285073"/>
                  <a:pt x="3020763" y="2274569"/>
                  <a:pt x="3027405" y="2261286"/>
                </a:cubicBezTo>
                <a:cubicBezTo>
                  <a:pt x="3051455" y="2213187"/>
                  <a:pt x="3028359" y="2230226"/>
                  <a:pt x="3052118" y="2174789"/>
                </a:cubicBezTo>
                <a:cubicBezTo>
                  <a:pt x="3057968" y="2161139"/>
                  <a:pt x="3068594" y="2150076"/>
                  <a:pt x="3076832" y="2137719"/>
                </a:cubicBezTo>
                <a:cubicBezTo>
                  <a:pt x="3080951" y="2125362"/>
                  <a:pt x="3083364" y="2112298"/>
                  <a:pt x="3089189" y="2100648"/>
                </a:cubicBezTo>
                <a:cubicBezTo>
                  <a:pt x="3100587" y="2077852"/>
                  <a:pt x="3130475" y="2040173"/>
                  <a:pt x="3150973" y="2026508"/>
                </a:cubicBezTo>
                <a:cubicBezTo>
                  <a:pt x="3161811" y="2019283"/>
                  <a:pt x="3176393" y="2019976"/>
                  <a:pt x="3188043" y="2014151"/>
                </a:cubicBezTo>
                <a:cubicBezTo>
                  <a:pt x="3283858" y="1966243"/>
                  <a:pt x="3169006" y="2008141"/>
                  <a:pt x="3262183" y="1977081"/>
                </a:cubicBezTo>
                <a:cubicBezTo>
                  <a:pt x="3299253" y="1981200"/>
                  <a:pt x="3336603" y="1983306"/>
                  <a:pt x="3373394" y="1989438"/>
                </a:cubicBezTo>
                <a:cubicBezTo>
                  <a:pt x="3386242" y="1991579"/>
                  <a:pt x="3400293" y="1993657"/>
                  <a:pt x="3410464" y="2001794"/>
                </a:cubicBezTo>
                <a:cubicBezTo>
                  <a:pt x="3422061" y="2011071"/>
                  <a:pt x="3424677" y="2028364"/>
                  <a:pt x="3435178" y="2038865"/>
                </a:cubicBezTo>
                <a:cubicBezTo>
                  <a:pt x="3445679" y="2049366"/>
                  <a:pt x="3459891" y="2055340"/>
                  <a:pt x="3472248" y="2063578"/>
                </a:cubicBezTo>
                <a:cubicBezTo>
                  <a:pt x="3496181" y="2159309"/>
                  <a:pt x="3465046" y="2070795"/>
                  <a:pt x="3521675" y="2150075"/>
                </a:cubicBezTo>
                <a:cubicBezTo>
                  <a:pt x="3564537" y="2210081"/>
                  <a:pt x="3531851" y="2182784"/>
                  <a:pt x="3558745" y="2236573"/>
                </a:cubicBezTo>
                <a:cubicBezTo>
                  <a:pt x="3565386" y="2249856"/>
                  <a:pt x="3576091" y="2260749"/>
                  <a:pt x="3583459" y="2273643"/>
                </a:cubicBezTo>
                <a:cubicBezTo>
                  <a:pt x="3592598" y="2289636"/>
                  <a:pt x="3599935" y="2306594"/>
                  <a:pt x="3608173" y="2323070"/>
                </a:cubicBezTo>
                <a:cubicBezTo>
                  <a:pt x="3633292" y="2448674"/>
                  <a:pt x="3607556" y="2333271"/>
                  <a:pt x="3632886" y="2421924"/>
                </a:cubicBezTo>
                <a:cubicBezTo>
                  <a:pt x="3663918" y="2530534"/>
                  <a:pt x="3627972" y="2419540"/>
                  <a:pt x="3657600" y="2508421"/>
                </a:cubicBezTo>
                <a:cubicBezTo>
                  <a:pt x="3661684" y="2532927"/>
                  <a:pt x="3675086" y="2637118"/>
                  <a:pt x="3694670" y="2656702"/>
                </a:cubicBezTo>
                <a:cubicBezTo>
                  <a:pt x="3707027" y="2669059"/>
                  <a:pt x="3716464" y="2685286"/>
                  <a:pt x="3731740" y="2693773"/>
                </a:cubicBezTo>
                <a:cubicBezTo>
                  <a:pt x="3754512" y="2706424"/>
                  <a:pt x="3805881" y="2718486"/>
                  <a:pt x="3805881" y="2718486"/>
                </a:cubicBezTo>
                <a:cubicBezTo>
                  <a:pt x="3822357" y="2730843"/>
                  <a:pt x="3837427" y="2745338"/>
                  <a:pt x="3855308" y="2755556"/>
                </a:cubicBezTo>
                <a:cubicBezTo>
                  <a:pt x="3922263" y="2793816"/>
                  <a:pt x="4024190" y="2741551"/>
                  <a:pt x="4077729" y="2730843"/>
                </a:cubicBezTo>
                <a:cubicBezTo>
                  <a:pt x="4090086" y="2714367"/>
                  <a:pt x="4104582" y="2699297"/>
                  <a:pt x="4114800" y="2681416"/>
                </a:cubicBezTo>
                <a:cubicBezTo>
                  <a:pt x="4121262" y="2670107"/>
                  <a:pt x="4123578" y="2656870"/>
                  <a:pt x="4127156" y="2644346"/>
                </a:cubicBezTo>
                <a:cubicBezTo>
                  <a:pt x="4158182" y="2535753"/>
                  <a:pt x="4122247" y="2646718"/>
                  <a:pt x="4151870" y="2557848"/>
                </a:cubicBezTo>
                <a:cubicBezTo>
                  <a:pt x="4173412" y="2040860"/>
                  <a:pt x="4143060" y="2400641"/>
                  <a:pt x="4176583" y="2199502"/>
                </a:cubicBezTo>
                <a:cubicBezTo>
                  <a:pt x="4195513" y="2085917"/>
                  <a:pt x="4177614" y="2146983"/>
                  <a:pt x="4201297" y="2075935"/>
                </a:cubicBezTo>
                <a:cubicBezTo>
                  <a:pt x="4205416" y="1997675"/>
                  <a:pt x="4207644" y="1919293"/>
                  <a:pt x="4213654" y="1841156"/>
                </a:cubicBezTo>
                <a:cubicBezTo>
                  <a:pt x="4215888" y="1812117"/>
                  <a:pt x="4221581" y="1783445"/>
                  <a:pt x="4226010" y="1754659"/>
                </a:cubicBezTo>
                <a:cubicBezTo>
                  <a:pt x="4238128" y="1675892"/>
                  <a:pt x="4234345" y="1696607"/>
                  <a:pt x="4250724" y="1631092"/>
                </a:cubicBezTo>
                <a:cubicBezTo>
                  <a:pt x="4258962" y="1556951"/>
                  <a:pt x="4260807" y="1481818"/>
                  <a:pt x="4275437" y="1408670"/>
                </a:cubicBezTo>
                <a:cubicBezTo>
                  <a:pt x="4279556" y="1388075"/>
                  <a:pt x="4285077" y="1367712"/>
                  <a:pt x="4287794" y="1346886"/>
                </a:cubicBezTo>
                <a:cubicBezTo>
                  <a:pt x="4306838" y="1200885"/>
                  <a:pt x="4296135" y="1175594"/>
                  <a:pt x="4324864" y="1075038"/>
                </a:cubicBezTo>
                <a:cubicBezTo>
                  <a:pt x="4328442" y="1062514"/>
                  <a:pt x="4333102" y="1050324"/>
                  <a:pt x="4337221" y="1037967"/>
                </a:cubicBezTo>
                <a:cubicBezTo>
                  <a:pt x="4341340" y="1009135"/>
                  <a:pt x="4344368" y="980125"/>
                  <a:pt x="4349578" y="951470"/>
                </a:cubicBezTo>
                <a:cubicBezTo>
                  <a:pt x="4376490" y="803456"/>
                  <a:pt x="4347824" y="984075"/>
                  <a:pt x="4374291" y="864973"/>
                </a:cubicBezTo>
                <a:cubicBezTo>
                  <a:pt x="4379726" y="840515"/>
                  <a:pt x="4381213" y="815290"/>
                  <a:pt x="4386648" y="790832"/>
                </a:cubicBezTo>
                <a:cubicBezTo>
                  <a:pt x="4389474" y="778117"/>
                  <a:pt x="4395427" y="766286"/>
                  <a:pt x="4399005" y="753762"/>
                </a:cubicBezTo>
                <a:cubicBezTo>
                  <a:pt x="4403671" y="737433"/>
                  <a:pt x="4406697" y="720664"/>
                  <a:pt x="4411362" y="704335"/>
                </a:cubicBezTo>
                <a:cubicBezTo>
                  <a:pt x="4414940" y="691811"/>
                  <a:pt x="4420140" y="679789"/>
                  <a:pt x="4423718" y="667265"/>
                </a:cubicBezTo>
                <a:cubicBezTo>
                  <a:pt x="4428383" y="650936"/>
                  <a:pt x="4432744" y="634491"/>
                  <a:pt x="4436075" y="617838"/>
                </a:cubicBezTo>
                <a:cubicBezTo>
                  <a:pt x="4440989" y="593270"/>
                  <a:pt x="4441233" y="567695"/>
                  <a:pt x="4448432" y="543697"/>
                </a:cubicBezTo>
                <a:cubicBezTo>
                  <a:pt x="4453725" y="526054"/>
                  <a:pt x="4465889" y="511201"/>
                  <a:pt x="4473145" y="494270"/>
                </a:cubicBezTo>
                <a:cubicBezTo>
                  <a:pt x="4478276" y="482298"/>
                  <a:pt x="4480928" y="469396"/>
                  <a:pt x="4485502" y="457200"/>
                </a:cubicBezTo>
                <a:cubicBezTo>
                  <a:pt x="4493290" y="436431"/>
                  <a:pt x="4503202" y="416459"/>
                  <a:pt x="4510216" y="395416"/>
                </a:cubicBezTo>
                <a:cubicBezTo>
                  <a:pt x="4518616" y="370217"/>
                  <a:pt x="4532965" y="286169"/>
                  <a:pt x="4547286" y="271848"/>
                </a:cubicBezTo>
                <a:cubicBezTo>
                  <a:pt x="4559643" y="259491"/>
                  <a:pt x="4574199" y="248998"/>
                  <a:pt x="4584356" y="234778"/>
                </a:cubicBezTo>
                <a:cubicBezTo>
                  <a:pt x="4641365" y="154966"/>
                  <a:pt x="4573061" y="209357"/>
                  <a:pt x="4646140" y="160638"/>
                </a:cubicBezTo>
                <a:cubicBezTo>
                  <a:pt x="4707502" y="68596"/>
                  <a:pt x="4628637" y="181642"/>
                  <a:pt x="4707924" y="86497"/>
                </a:cubicBezTo>
                <a:cubicBezTo>
                  <a:pt x="4736418" y="52304"/>
                  <a:pt x="4729094" y="39432"/>
                  <a:pt x="4769708" y="12356"/>
                </a:cubicBezTo>
                <a:cubicBezTo>
                  <a:pt x="4780545" y="5131"/>
                  <a:pt x="4794421" y="4119"/>
                  <a:pt x="4806778" y="0"/>
                </a:cubicBezTo>
                <a:cubicBezTo>
                  <a:pt x="4852086" y="8238"/>
                  <a:pt x="4901513" y="4118"/>
                  <a:pt x="4942702" y="24713"/>
                </a:cubicBezTo>
                <a:cubicBezTo>
                  <a:pt x="4987420" y="47072"/>
                  <a:pt x="5052313" y="139302"/>
                  <a:pt x="5078627" y="185351"/>
                </a:cubicBezTo>
                <a:cubicBezTo>
                  <a:pt x="5095103" y="214183"/>
                  <a:pt x="5109011" y="244643"/>
                  <a:pt x="5128054" y="271848"/>
                </a:cubicBezTo>
                <a:cubicBezTo>
                  <a:pt x="5138075" y="286164"/>
                  <a:pt x="5154967" y="294699"/>
                  <a:pt x="5165124" y="308919"/>
                </a:cubicBezTo>
                <a:cubicBezTo>
                  <a:pt x="5178578" y="327756"/>
                  <a:pt x="5208497" y="401968"/>
                  <a:pt x="5214551" y="420129"/>
                </a:cubicBezTo>
                <a:cubicBezTo>
                  <a:pt x="5219922" y="436240"/>
                  <a:pt x="5220218" y="453946"/>
                  <a:pt x="5226908" y="469556"/>
                </a:cubicBezTo>
                <a:cubicBezTo>
                  <a:pt x="5232758" y="483206"/>
                  <a:pt x="5243383" y="494270"/>
                  <a:pt x="5251621" y="506627"/>
                </a:cubicBezTo>
                <a:cubicBezTo>
                  <a:pt x="5255740" y="523103"/>
                  <a:pt x="5258015" y="540153"/>
                  <a:pt x="5263978" y="556054"/>
                </a:cubicBezTo>
                <a:cubicBezTo>
                  <a:pt x="5302326" y="658316"/>
                  <a:pt x="5280058" y="546238"/>
                  <a:pt x="5313405" y="679621"/>
                </a:cubicBezTo>
                <a:cubicBezTo>
                  <a:pt x="5352035" y="834137"/>
                  <a:pt x="5302665" y="642028"/>
                  <a:pt x="5338118" y="766119"/>
                </a:cubicBezTo>
                <a:cubicBezTo>
                  <a:pt x="5342783" y="782448"/>
                  <a:pt x="5344512" y="799645"/>
                  <a:pt x="5350475" y="815546"/>
                </a:cubicBezTo>
                <a:cubicBezTo>
                  <a:pt x="5356943" y="832794"/>
                  <a:pt x="5366951" y="848497"/>
                  <a:pt x="5375189" y="864973"/>
                </a:cubicBezTo>
                <a:cubicBezTo>
                  <a:pt x="5380800" y="887419"/>
                  <a:pt x="5389770" y="928674"/>
                  <a:pt x="5399902" y="951470"/>
                </a:cubicBezTo>
                <a:cubicBezTo>
                  <a:pt x="5411124" y="976719"/>
                  <a:pt x="5424616" y="1000897"/>
                  <a:pt x="5436973" y="1025611"/>
                </a:cubicBezTo>
                <a:cubicBezTo>
                  <a:pt x="5445211" y="1058562"/>
                  <a:pt x="5452934" y="1091646"/>
                  <a:pt x="5461686" y="1124465"/>
                </a:cubicBezTo>
                <a:cubicBezTo>
                  <a:pt x="5477765" y="1184762"/>
                  <a:pt x="5486660" y="1205958"/>
                  <a:pt x="5498756" y="1260389"/>
                </a:cubicBezTo>
                <a:cubicBezTo>
                  <a:pt x="5503312" y="1280891"/>
                  <a:pt x="5506557" y="1301671"/>
                  <a:pt x="5511113" y="1322173"/>
                </a:cubicBezTo>
                <a:cubicBezTo>
                  <a:pt x="5514797" y="1338751"/>
                  <a:pt x="5520432" y="1354891"/>
                  <a:pt x="5523470" y="1371600"/>
                </a:cubicBezTo>
                <a:cubicBezTo>
                  <a:pt x="5528680" y="1400255"/>
                  <a:pt x="5531039" y="1429368"/>
                  <a:pt x="5535827" y="1458097"/>
                </a:cubicBezTo>
                <a:cubicBezTo>
                  <a:pt x="5539280" y="1478814"/>
                  <a:pt x="5544064" y="1499286"/>
                  <a:pt x="5548183" y="1519881"/>
                </a:cubicBezTo>
                <a:cubicBezTo>
                  <a:pt x="5572125" y="1807175"/>
                  <a:pt x="5545027" y="1578241"/>
                  <a:pt x="5572897" y="1717589"/>
                </a:cubicBezTo>
                <a:cubicBezTo>
                  <a:pt x="5577811" y="1742157"/>
                  <a:pt x="5578055" y="1767731"/>
                  <a:pt x="5585254" y="1791729"/>
                </a:cubicBezTo>
                <a:cubicBezTo>
                  <a:pt x="5590547" y="1809372"/>
                  <a:pt x="5602486" y="1824323"/>
                  <a:pt x="5609967" y="1841156"/>
                </a:cubicBezTo>
                <a:cubicBezTo>
                  <a:pt x="5618976" y="1861425"/>
                  <a:pt x="5624761" y="1883101"/>
                  <a:pt x="5634681" y="1902940"/>
                </a:cubicBezTo>
                <a:cubicBezTo>
                  <a:pt x="5682588" y="1998755"/>
                  <a:pt x="5640692" y="1883906"/>
                  <a:pt x="5671751" y="1977081"/>
                </a:cubicBezTo>
                <a:cubicBezTo>
                  <a:pt x="5673659" y="1992344"/>
                  <a:pt x="5685852" y="2109420"/>
                  <a:pt x="5696464" y="2137719"/>
                </a:cubicBezTo>
                <a:cubicBezTo>
                  <a:pt x="5701678" y="2151624"/>
                  <a:pt x="5714536" y="2161506"/>
                  <a:pt x="5721178" y="2174789"/>
                </a:cubicBezTo>
                <a:cubicBezTo>
                  <a:pt x="5727003" y="2186439"/>
                  <a:pt x="5729416" y="2199502"/>
                  <a:pt x="5733535" y="2211859"/>
                </a:cubicBezTo>
                <a:cubicBezTo>
                  <a:pt x="5737654" y="2244810"/>
                  <a:pt x="5741195" y="2277839"/>
                  <a:pt x="5745891" y="2310713"/>
                </a:cubicBezTo>
                <a:cubicBezTo>
                  <a:pt x="5749434" y="2335516"/>
                  <a:pt x="5754705" y="2360051"/>
                  <a:pt x="5758248" y="2384854"/>
                </a:cubicBezTo>
                <a:cubicBezTo>
                  <a:pt x="5762944" y="2417728"/>
                  <a:pt x="5765146" y="2450952"/>
                  <a:pt x="5770605" y="2483708"/>
                </a:cubicBezTo>
                <a:cubicBezTo>
                  <a:pt x="5773397" y="2500460"/>
                  <a:pt x="5779924" y="2516426"/>
                  <a:pt x="5782962" y="2533135"/>
                </a:cubicBezTo>
                <a:cubicBezTo>
                  <a:pt x="5788172" y="2561790"/>
                  <a:pt x="5788769" y="2591253"/>
                  <a:pt x="5795318" y="2619632"/>
                </a:cubicBezTo>
                <a:cubicBezTo>
                  <a:pt x="5801176" y="2645015"/>
                  <a:pt x="5811794" y="2669059"/>
                  <a:pt x="5820032" y="2693773"/>
                </a:cubicBezTo>
                <a:cubicBezTo>
                  <a:pt x="5824151" y="2706130"/>
                  <a:pt x="5826564" y="2719193"/>
                  <a:pt x="5832389" y="2730843"/>
                </a:cubicBezTo>
                <a:cubicBezTo>
                  <a:pt x="5863743" y="2793553"/>
                  <a:pt x="5846884" y="2764944"/>
                  <a:pt x="5881816" y="2817340"/>
                </a:cubicBezTo>
                <a:cubicBezTo>
                  <a:pt x="5917292" y="2959241"/>
                  <a:pt x="5867686" y="2784369"/>
                  <a:pt x="5918886" y="2903838"/>
                </a:cubicBezTo>
                <a:cubicBezTo>
                  <a:pt x="5942640" y="2959265"/>
                  <a:pt x="5919554" y="2942244"/>
                  <a:pt x="5943600" y="2990335"/>
                </a:cubicBezTo>
                <a:cubicBezTo>
                  <a:pt x="5950241" y="3003618"/>
                  <a:pt x="5960945" y="3014511"/>
                  <a:pt x="5968313" y="3027405"/>
                </a:cubicBezTo>
                <a:cubicBezTo>
                  <a:pt x="5982552" y="3052323"/>
                  <a:pt x="6021119" y="3143862"/>
                  <a:pt x="6042454" y="3150973"/>
                </a:cubicBezTo>
                <a:lnTo>
                  <a:pt x="6079524" y="3163329"/>
                </a:lnTo>
                <a:cubicBezTo>
                  <a:pt x="6087762" y="3175686"/>
                  <a:pt x="6093060" y="3190620"/>
                  <a:pt x="6104237" y="3200400"/>
                </a:cubicBezTo>
                <a:cubicBezTo>
                  <a:pt x="6126590" y="3219959"/>
                  <a:pt x="6153664" y="3233351"/>
                  <a:pt x="6178378" y="3249827"/>
                </a:cubicBezTo>
                <a:cubicBezTo>
                  <a:pt x="6190735" y="3258065"/>
                  <a:pt x="6201359" y="3269844"/>
                  <a:pt x="6215448" y="3274540"/>
                </a:cubicBezTo>
                <a:cubicBezTo>
                  <a:pt x="6227805" y="3278659"/>
                  <a:pt x="6240546" y="3281766"/>
                  <a:pt x="6252518" y="3286897"/>
                </a:cubicBezTo>
                <a:cubicBezTo>
                  <a:pt x="6359385" y="3332698"/>
                  <a:pt x="6252091" y="3294994"/>
                  <a:pt x="6339016" y="3323967"/>
                </a:cubicBezTo>
                <a:cubicBezTo>
                  <a:pt x="6351373" y="3332205"/>
                  <a:pt x="6362515" y="3342649"/>
                  <a:pt x="6376086" y="3348681"/>
                </a:cubicBezTo>
                <a:cubicBezTo>
                  <a:pt x="6428938" y="3372171"/>
                  <a:pt x="6449336" y="3371374"/>
                  <a:pt x="6499654" y="3385751"/>
                </a:cubicBezTo>
                <a:cubicBezTo>
                  <a:pt x="6512178" y="3389329"/>
                  <a:pt x="6523799" y="3396492"/>
                  <a:pt x="6536724" y="3398108"/>
                </a:cubicBezTo>
                <a:cubicBezTo>
                  <a:pt x="6590013" y="3404769"/>
                  <a:pt x="6643777" y="3406893"/>
                  <a:pt x="6697362" y="3410465"/>
                </a:cubicBezTo>
                <a:lnTo>
                  <a:pt x="6907427" y="3422821"/>
                </a:lnTo>
                <a:cubicBezTo>
                  <a:pt x="6993362" y="3433563"/>
                  <a:pt x="7002029" y="3433282"/>
                  <a:pt x="7080421" y="3447535"/>
                </a:cubicBezTo>
                <a:cubicBezTo>
                  <a:pt x="7101085" y="3451292"/>
                  <a:pt x="7121703" y="3455336"/>
                  <a:pt x="7142205" y="3459892"/>
                </a:cubicBezTo>
                <a:cubicBezTo>
                  <a:pt x="7158783" y="3463576"/>
                  <a:pt x="7174820" y="3469846"/>
                  <a:pt x="7191632" y="3472248"/>
                </a:cubicBezTo>
                <a:cubicBezTo>
                  <a:pt x="7232611" y="3478102"/>
                  <a:pt x="7274011" y="3480486"/>
                  <a:pt x="7315200" y="3484605"/>
                </a:cubicBezTo>
                <a:cubicBezTo>
                  <a:pt x="7327557" y="3488724"/>
                  <a:pt x="7339555" y="3494136"/>
                  <a:pt x="7352270" y="3496962"/>
                </a:cubicBezTo>
                <a:cubicBezTo>
                  <a:pt x="7414986" y="3510899"/>
                  <a:pt x="7487817" y="3515459"/>
                  <a:pt x="7549978" y="3521675"/>
                </a:cubicBezTo>
                <a:cubicBezTo>
                  <a:pt x="7595286" y="3517556"/>
                  <a:pt x="7648496" y="3535215"/>
                  <a:pt x="7685902" y="3509319"/>
                </a:cubicBezTo>
                <a:cubicBezTo>
                  <a:pt x="7713828" y="3489986"/>
                  <a:pt x="7695426" y="3440845"/>
                  <a:pt x="7710616" y="3410465"/>
                </a:cubicBezTo>
                <a:cubicBezTo>
                  <a:pt x="7725727" y="3380243"/>
                  <a:pt x="7740413" y="3356694"/>
                  <a:pt x="7747686" y="3323967"/>
                </a:cubicBezTo>
                <a:cubicBezTo>
                  <a:pt x="7753121" y="3299509"/>
                  <a:pt x="7752120" y="3273596"/>
                  <a:pt x="7760043" y="3249827"/>
                </a:cubicBezTo>
                <a:cubicBezTo>
                  <a:pt x="7764739" y="3235738"/>
                  <a:pt x="7778724" y="3226327"/>
                  <a:pt x="7784756" y="3212756"/>
                </a:cubicBezTo>
                <a:cubicBezTo>
                  <a:pt x="7833138" y="3103896"/>
                  <a:pt x="7778880" y="3169206"/>
                  <a:pt x="7846540" y="3101546"/>
                </a:cubicBezTo>
                <a:cubicBezTo>
                  <a:pt x="7850659" y="3089189"/>
                  <a:pt x="7852571" y="3075861"/>
                  <a:pt x="7858897" y="3064475"/>
                </a:cubicBezTo>
                <a:cubicBezTo>
                  <a:pt x="7873321" y="3038511"/>
                  <a:pt x="7898932" y="3018513"/>
                  <a:pt x="7908324" y="2990335"/>
                </a:cubicBezTo>
                <a:cubicBezTo>
                  <a:pt x="7916562" y="2965621"/>
                  <a:pt x="7914616" y="2934614"/>
                  <a:pt x="7933037" y="2916194"/>
                </a:cubicBezTo>
                <a:cubicBezTo>
                  <a:pt x="7976620" y="2872612"/>
                  <a:pt x="7962293" y="2894754"/>
                  <a:pt x="7982464" y="285441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7" name="Straight Connector 6">
            <a:extLst>
              <a:ext uri="{FF2B5EF4-FFF2-40B4-BE49-F238E27FC236}">
                <a16:creationId xmlns="" xmlns:a16="http://schemas.microsoft.com/office/drawing/2014/main" id="{FD07A95C-2846-486F-8B29-971DF9F88D2F}"/>
              </a:ext>
            </a:extLst>
          </p:cNvPr>
          <p:cNvCxnSpPr/>
          <p:nvPr/>
        </p:nvCxnSpPr>
        <p:spPr>
          <a:xfrm>
            <a:off x="971600" y="1772816"/>
            <a:ext cx="0" cy="44644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DC1ADFAA-F131-4F3E-A001-0117AE6DB7E6}"/>
              </a:ext>
            </a:extLst>
          </p:cNvPr>
          <p:cNvCxnSpPr>
            <a:cxnSpLocks/>
          </p:cNvCxnSpPr>
          <p:nvPr/>
        </p:nvCxnSpPr>
        <p:spPr>
          <a:xfrm flipH="1">
            <a:off x="971600" y="6237312"/>
            <a:ext cx="79994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78D3C992-6377-4E45-8CCD-57D55850F38B}"/>
              </a:ext>
            </a:extLst>
          </p:cNvPr>
          <p:cNvSpPr txBox="1"/>
          <p:nvPr/>
        </p:nvSpPr>
        <p:spPr>
          <a:xfrm>
            <a:off x="105086" y="3315058"/>
            <a:ext cx="910827" cy="646331"/>
          </a:xfrm>
          <a:prstGeom prst="rect">
            <a:avLst/>
          </a:prstGeom>
          <a:noFill/>
        </p:spPr>
        <p:txBody>
          <a:bodyPr wrap="none" rtlCol="0">
            <a:spAutoFit/>
          </a:bodyPr>
          <a:lstStyle/>
          <a:p>
            <a:r>
              <a:rPr lang="en-GB" b="1" dirty="0"/>
              <a:t>Activity</a:t>
            </a:r>
          </a:p>
          <a:p>
            <a:pPr algn="ctr"/>
            <a:r>
              <a:rPr lang="en-GB" b="1" dirty="0"/>
              <a:t>level</a:t>
            </a:r>
          </a:p>
        </p:txBody>
      </p:sp>
      <p:sp>
        <p:nvSpPr>
          <p:cNvPr id="14" name="TextBox 13">
            <a:extLst>
              <a:ext uri="{FF2B5EF4-FFF2-40B4-BE49-F238E27FC236}">
                <a16:creationId xmlns="" xmlns:a16="http://schemas.microsoft.com/office/drawing/2014/main" id="{D0D1A108-2B37-4228-9B23-FFC9ABCE727C}"/>
              </a:ext>
            </a:extLst>
          </p:cNvPr>
          <p:cNvSpPr txBox="1"/>
          <p:nvPr/>
        </p:nvSpPr>
        <p:spPr>
          <a:xfrm>
            <a:off x="8298568" y="6344116"/>
            <a:ext cx="657552" cy="369332"/>
          </a:xfrm>
          <a:prstGeom prst="rect">
            <a:avLst/>
          </a:prstGeom>
          <a:noFill/>
        </p:spPr>
        <p:txBody>
          <a:bodyPr wrap="none" rtlCol="0">
            <a:spAutoFit/>
          </a:bodyPr>
          <a:lstStyle/>
          <a:p>
            <a:r>
              <a:rPr lang="en-GB" b="1" dirty="0"/>
              <a:t>Time</a:t>
            </a:r>
          </a:p>
        </p:txBody>
      </p:sp>
      <p:sp>
        <p:nvSpPr>
          <p:cNvPr id="15" name="TextBox 14">
            <a:extLst>
              <a:ext uri="{FF2B5EF4-FFF2-40B4-BE49-F238E27FC236}">
                <a16:creationId xmlns="" xmlns:a16="http://schemas.microsoft.com/office/drawing/2014/main" id="{012FAFCC-6A2E-4B78-86E0-B898EDF6B68A}"/>
              </a:ext>
            </a:extLst>
          </p:cNvPr>
          <p:cNvSpPr txBox="1"/>
          <p:nvPr/>
        </p:nvSpPr>
        <p:spPr>
          <a:xfrm>
            <a:off x="5364088" y="1915187"/>
            <a:ext cx="950901" cy="369332"/>
          </a:xfrm>
          <a:prstGeom prst="rect">
            <a:avLst/>
          </a:prstGeom>
          <a:noFill/>
        </p:spPr>
        <p:txBody>
          <a:bodyPr wrap="none" rtlCol="0">
            <a:spAutoFit/>
          </a:bodyPr>
          <a:lstStyle/>
          <a:p>
            <a:r>
              <a:rPr lang="en-GB" b="1" dirty="0">
                <a:solidFill>
                  <a:srgbClr val="FF0000"/>
                </a:solidFill>
              </a:rPr>
              <a:t>“Boom”</a:t>
            </a:r>
          </a:p>
        </p:txBody>
      </p:sp>
      <p:sp>
        <p:nvSpPr>
          <p:cNvPr id="16" name="TextBox 15">
            <a:extLst>
              <a:ext uri="{FF2B5EF4-FFF2-40B4-BE49-F238E27FC236}">
                <a16:creationId xmlns="" xmlns:a16="http://schemas.microsoft.com/office/drawing/2014/main" id="{F87AD787-A4EE-4452-92AF-5E41159E46D9}"/>
              </a:ext>
            </a:extLst>
          </p:cNvPr>
          <p:cNvSpPr txBox="1"/>
          <p:nvPr/>
        </p:nvSpPr>
        <p:spPr>
          <a:xfrm>
            <a:off x="7444468" y="5664532"/>
            <a:ext cx="815095" cy="369332"/>
          </a:xfrm>
          <a:prstGeom prst="rect">
            <a:avLst/>
          </a:prstGeom>
          <a:noFill/>
        </p:spPr>
        <p:txBody>
          <a:bodyPr wrap="none" rtlCol="0">
            <a:spAutoFit/>
          </a:bodyPr>
          <a:lstStyle/>
          <a:p>
            <a:r>
              <a:rPr lang="en-GB" b="1" dirty="0">
                <a:solidFill>
                  <a:srgbClr val="FF0000"/>
                </a:solidFill>
              </a:rPr>
              <a:t>“Bust”</a:t>
            </a:r>
          </a:p>
        </p:txBody>
      </p:sp>
    </p:spTree>
    <p:extLst>
      <p:ext uri="{BB962C8B-B14F-4D97-AF65-F5344CB8AC3E}">
        <p14:creationId xmlns:p14="http://schemas.microsoft.com/office/powerpoint/2010/main" val="29203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0499" y="558503"/>
            <a:ext cx="7772400" cy="1330411"/>
          </a:xfrm>
          <a:prstGeom prst="rect">
            <a:avLst/>
          </a:prstGeom>
        </p:spPr>
        <p:txBody>
          <a:bodyPr/>
          <a:lstStyle>
            <a:lvl1pPr algn="ctr" defTabSz="895350" rtl="0" eaLnBrk="0" fontAlgn="base" hangingPunct="0">
              <a:spcBef>
                <a:spcPct val="0"/>
              </a:spcBef>
              <a:spcAft>
                <a:spcPct val="0"/>
              </a:spcAft>
              <a:defRPr sz="4400">
                <a:solidFill>
                  <a:schemeClr val="tx1"/>
                </a:solidFill>
                <a:latin typeface="Calibri" pitchFamily="34" charset="0"/>
                <a:ea typeface="+mj-ea"/>
                <a:cs typeface="+mj-cs"/>
              </a:defRPr>
            </a:lvl1pPr>
            <a:lvl2pPr algn="ctr" defTabSz="895350" rtl="0" eaLnBrk="0" fontAlgn="base" hangingPunct="0">
              <a:spcBef>
                <a:spcPct val="0"/>
              </a:spcBef>
              <a:spcAft>
                <a:spcPct val="0"/>
              </a:spcAft>
              <a:defRPr sz="4400">
                <a:solidFill>
                  <a:schemeClr val="accent2"/>
                </a:solidFill>
                <a:latin typeface="Arial" charset="0"/>
              </a:defRPr>
            </a:lvl2pPr>
            <a:lvl3pPr algn="ctr" defTabSz="895350" rtl="0" eaLnBrk="0" fontAlgn="base" hangingPunct="0">
              <a:spcBef>
                <a:spcPct val="0"/>
              </a:spcBef>
              <a:spcAft>
                <a:spcPct val="0"/>
              </a:spcAft>
              <a:defRPr sz="4400">
                <a:solidFill>
                  <a:schemeClr val="accent2"/>
                </a:solidFill>
                <a:latin typeface="Arial" charset="0"/>
              </a:defRPr>
            </a:lvl3pPr>
            <a:lvl4pPr algn="ctr" defTabSz="895350" rtl="0" eaLnBrk="0" fontAlgn="base" hangingPunct="0">
              <a:spcBef>
                <a:spcPct val="0"/>
              </a:spcBef>
              <a:spcAft>
                <a:spcPct val="0"/>
              </a:spcAft>
              <a:defRPr sz="4400">
                <a:solidFill>
                  <a:schemeClr val="accent2"/>
                </a:solidFill>
                <a:latin typeface="Arial" charset="0"/>
              </a:defRPr>
            </a:lvl4pPr>
            <a:lvl5pPr algn="ctr" defTabSz="895350" rtl="0" eaLnBrk="0" fontAlgn="base" hangingPunct="0">
              <a:spcBef>
                <a:spcPct val="0"/>
              </a:spcBef>
              <a:spcAft>
                <a:spcPct val="0"/>
              </a:spcAft>
              <a:defRPr sz="4400">
                <a:solidFill>
                  <a:schemeClr val="accent2"/>
                </a:solidFill>
                <a:latin typeface="Arial" charset="0"/>
              </a:defRPr>
            </a:lvl5pPr>
            <a:lvl6pPr marL="457200" algn="ctr" defTabSz="895350" rtl="0" eaLnBrk="0" fontAlgn="base" hangingPunct="0">
              <a:spcBef>
                <a:spcPct val="0"/>
              </a:spcBef>
              <a:spcAft>
                <a:spcPct val="0"/>
              </a:spcAft>
              <a:defRPr sz="4400">
                <a:solidFill>
                  <a:schemeClr val="accent2"/>
                </a:solidFill>
                <a:latin typeface="Arial" charset="0"/>
              </a:defRPr>
            </a:lvl6pPr>
            <a:lvl7pPr marL="914400" algn="ctr" defTabSz="895350" rtl="0" eaLnBrk="0" fontAlgn="base" hangingPunct="0">
              <a:spcBef>
                <a:spcPct val="0"/>
              </a:spcBef>
              <a:spcAft>
                <a:spcPct val="0"/>
              </a:spcAft>
              <a:defRPr sz="4400">
                <a:solidFill>
                  <a:schemeClr val="accent2"/>
                </a:solidFill>
                <a:latin typeface="Arial" charset="0"/>
              </a:defRPr>
            </a:lvl7pPr>
            <a:lvl8pPr marL="1371600" algn="ctr" defTabSz="895350" rtl="0" eaLnBrk="0" fontAlgn="base" hangingPunct="0">
              <a:spcBef>
                <a:spcPct val="0"/>
              </a:spcBef>
              <a:spcAft>
                <a:spcPct val="0"/>
              </a:spcAft>
              <a:defRPr sz="4400">
                <a:solidFill>
                  <a:schemeClr val="accent2"/>
                </a:solidFill>
                <a:latin typeface="Arial" charset="0"/>
              </a:defRPr>
            </a:lvl8pPr>
            <a:lvl9pPr marL="1828800" algn="ctr" defTabSz="895350" rtl="0" eaLnBrk="0" fontAlgn="base" hangingPunct="0">
              <a:spcBef>
                <a:spcPct val="0"/>
              </a:spcBef>
              <a:spcAft>
                <a:spcPct val="0"/>
              </a:spcAft>
              <a:defRPr sz="4400">
                <a:solidFill>
                  <a:schemeClr val="accent2"/>
                </a:solidFill>
                <a:latin typeface="Arial" charset="0"/>
              </a:defRPr>
            </a:lvl9pPr>
          </a:lstStyle>
          <a:p>
            <a:r>
              <a:rPr lang="en-GB" sz="4000" dirty="0">
                <a:solidFill>
                  <a:srgbClr val="C00000"/>
                </a:solidFill>
              </a:rPr>
              <a:t>Prescribing exercise in the presence of pain: focus on pacing</a:t>
            </a:r>
          </a:p>
        </p:txBody>
      </p:sp>
      <p:cxnSp>
        <p:nvCxnSpPr>
          <p:cNvPr id="7" name="Straight Connector 6">
            <a:extLst>
              <a:ext uri="{FF2B5EF4-FFF2-40B4-BE49-F238E27FC236}">
                <a16:creationId xmlns="" xmlns:a16="http://schemas.microsoft.com/office/drawing/2014/main" id="{FD07A95C-2846-486F-8B29-971DF9F88D2F}"/>
              </a:ext>
            </a:extLst>
          </p:cNvPr>
          <p:cNvCxnSpPr/>
          <p:nvPr/>
        </p:nvCxnSpPr>
        <p:spPr>
          <a:xfrm>
            <a:off x="971600" y="1772816"/>
            <a:ext cx="0" cy="44644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DC1ADFAA-F131-4F3E-A001-0117AE6DB7E6}"/>
              </a:ext>
            </a:extLst>
          </p:cNvPr>
          <p:cNvCxnSpPr>
            <a:cxnSpLocks/>
          </p:cNvCxnSpPr>
          <p:nvPr/>
        </p:nvCxnSpPr>
        <p:spPr>
          <a:xfrm flipH="1">
            <a:off x="971600" y="6237312"/>
            <a:ext cx="79994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78D3C992-6377-4E45-8CCD-57D55850F38B}"/>
              </a:ext>
            </a:extLst>
          </p:cNvPr>
          <p:cNvSpPr txBox="1"/>
          <p:nvPr/>
        </p:nvSpPr>
        <p:spPr>
          <a:xfrm>
            <a:off x="105086" y="3315058"/>
            <a:ext cx="910827" cy="646331"/>
          </a:xfrm>
          <a:prstGeom prst="rect">
            <a:avLst/>
          </a:prstGeom>
          <a:noFill/>
        </p:spPr>
        <p:txBody>
          <a:bodyPr wrap="none" rtlCol="0">
            <a:spAutoFit/>
          </a:bodyPr>
          <a:lstStyle/>
          <a:p>
            <a:r>
              <a:rPr lang="en-GB" b="1" dirty="0"/>
              <a:t>Activity</a:t>
            </a:r>
          </a:p>
          <a:p>
            <a:pPr algn="ctr"/>
            <a:r>
              <a:rPr lang="en-GB" b="1" dirty="0"/>
              <a:t>level</a:t>
            </a:r>
          </a:p>
        </p:txBody>
      </p:sp>
      <p:sp>
        <p:nvSpPr>
          <p:cNvPr id="14" name="TextBox 13">
            <a:extLst>
              <a:ext uri="{FF2B5EF4-FFF2-40B4-BE49-F238E27FC236}">
                <a16:creationId xmlns="" xmlns:a16="http://schemas.microsoft.com/office/drawing/2014/main" id="{D0D1A108-2B37-4228-9B23-FFC9ABCE727C}"/>
              </a:ext>
            </a:extLst>
          </p:cNvPr>
          <p:cNvSpPr txBox="1"/>
          <p:nvPr/>
        </p:nvSpPr>
        <p:spPr>
          <a:xfrm>
            <a:off x="8298568" y="6344116"/>
            <a:ext cx="657552" cy="369332"/>
          </a:xfrm>
          <a:prstGeom prst="rect">
            <a:avLst/>
          </a:prstGeom>
          <a:noFill/>
        </p:spPr>
        <p:txBody>
          <a:bodyPr wrap="none" rtlCol="0">
            <a:spAutoFit/>
          </a:bodyPr>
          <a:lstStyle/>
          <a:p>
            <a:r>
              <a:rPr lang="en-GB" b="1" dirty="0"/>
              <a:t>Time</a:t>
            </a:r>
          </a:p>
        </p:txBody>
      </p:sp>
      <p:sp>
        <p:nvSpPr>
          <p:cNvPr id="3" name="Freeform: Shape 2">
            <a:extLst>
              <a:ext uri="{FF2B5EF4-FFF2-40B4-BE49-F238E27FC236}">
                <a16:creationId xmlns="" xmlns:a16="http://schemas.microsoft.com/office/drawing/2014/main" id="{332A0990-8B8C-494E-8673-BA2C4E2C344E}"/>
              </a:ext>
            </a:extLst>
          </p:cNvPr>
          <p:cNvSpPr/>
          <p:nvPr/>
        </p:nvSpPr>
        <p:spPr>
          <a:xfrm>
            <a:off x="1015913" y="3638223"/>
            <a:ext cx="7735330" cy="1410068"/>
          </a:xfrm>
          <a:custGeom>
            <a:avLst/>
            <a:gdLst>
              <a:gd name="connsiteX0" fmla="*/ 0 w 7735330"/>
              <a:gd name="connsiteY0" fmla="*/ 1385354 h 1410068"/>
              <a:gd name="connsiteX1" fmla="*/ 135924 w 7735330"/>
              <a:gd name="connsiteY1" fmla="*/ 1397711 h 1410068"/>
              <a:gd name="connsiteX2" fmla="*/ 172994 w 7735330"/>
              <a:gd name="connsiteY2" fmla="*/ 1410068 h 1410068"/>
              <a:gd name="connsiteX3" fmla="*/ 716692 w 7735330"/>
              <a:gd name="connsiteY3" fmla="*/ 1397711 h 1410068"/>
              <a:gd name="connsiteX4" fmla="*/ 766119 w 7735330"/>
              <a:gd name="connsiteY4" fmla="*/ 1385354 h 1410068"/>
              <a:gd name="connsiteX5" fmla="*/ 840259 w 7735330"/>
              <a:gd name="connsiteY5" fmla="*/ 1372997 h 1410068"/>
              <a:gd name="connsiteX6" fmla="*/ 877330 w 7735330"/>
              <a:gd name="connsiteY6" fmla="*/ 1360641 h 1410068"/>
              <a:gd name="connsiteX7" fmla="*/ 926757 w 7735330"/>
              <a:gd name="connsiteY7" fmla="*/ 1348284 h 1410068"/>
              <a:gd name="connsiteX8" fmla="*/ 1000897 w 7735330"/>
              <a:gd name="connsiteY8" fmla="*/ 1323570 h 1410068"/>
              <a:gd name="connsiteX9" fmla="*/ 1050324 w 7735330"/>
              <a:gd name="connsiteY9" fmla="*/ 1311214 h 1410068"/>
              <a:gd name="connsiteX10" fmla="*/ 1223319 w 7735330"/>
              <a:gd name="connsiteY10" fmla="*/ 1261787 h 1410068"/>
              <a:gd name="connsiteX11" fmla="*/ 1346886 w 7735330"/>
              <a:gd name="connsiteY11" fmla="*/ 1249430 h 1410068"/>
              <a:gd name="connsiteX12" fmla="*/ 1421027 w 7735330"/>
              <a:gd name="connsiteY12" fmla="*/ 1237073 h 1410068"/>
              <a:gd name="connsiteX13" fmla="*/ 1519881 w 7735330"/>
              <a:gd name="connsiteY13" fmla="*/ 1224716 h 1410068"/>
              <a:gd name="connsiteX14" fmla="*/ 1594021 w 7735330"/>
              <a:gd name="connsiteY14" fmla="*/ 1200003 h 1410068"/>
              <a:gd name="connsiteX15" fmla="*/ 1631092 w 7735330"/>
              <a:gd name="connsiteY15" fmla="*/ 1187646 h 1410068"/>
              <a:gd name="connsiteX16" fmla="*/ 1767016 w 7735330"/>
              <a:gd name="connsiteY16" fmla="*/ 1162933 h 1410068"/>
              <a:gd name="connsiteX17" fmla="*/ 1902940 w 7735330"/>
              <a:gd name="connsiteY17" fmla="*/ 1138219 h 1410068"/>
              <a:gd name="connsiteX18" fmla="*/ 2174789 w 7735330"/>
              <a:gd name="connsiteY18" fmla="*/ 1113506 h 1410068"/>
              <a:gd name="connsiteX19" fmla="*/ 2236573 w 7735330"/>
              <a:gd name="connsiteY19" fmla="*/ 1101149 h 1410068"/>
              <a:gd name="connsiteX20" fmla="*/ 2310713 w 7735330"/>
              <a:gd name="connsiteY20" fmla="*/ 1088792 h 1410068"/>
              <a:gd name="connsiteX21" fmla="*/ 2347784 w 7735330"/>
              <a:gd name="connsiteY21" fmla="*/ 1076435 h 1410068"/>
              <a:gd name="connsiteX22" fmla="*/ 2458994 w 7735330"/>
              <a:gd name="connsiteY22" fmla="*/ 1051722 h 1410068"/>
              <a:gd name="connsiteX23" fmla="*/ 2570205 w 7735330"/>
              <a:gd name="connsiteY23" fmla="*/ 1027008 h 1410068"/>
              <a:gd name="connsiteX24" fmla="*/ 2631989 w 7735330"/>
              <a:gd name="connsiteY24" fmla="*/ 1014652 h 1410068"/>
              <a:gd name="connsiteX25" fmla="*/ 3015048 w 7735330"/>
              <a:gd name="connsiteY25" fmla="*/ 1002295 h 1410068"/>
              <a:gd name="connsiteX26" fmla="*/ 3175686 w 7735330"/>
              <a:gd name="connsiteY26" fmla="*/ 977581 h 1410068"/>
              <a:gd name="connsiteX27" fmla="*/ 3249827 w 7735330"/>
              <a:gd name="connsiteY27" fmla="*/ 952868 h 1410068"/>
              <a:gd name="connsiteX28" fmla="*/ 3385751 w 7735330"/>
              <a:gd name="connsiteY28" fmla="*/ 940511 h 1410068"/>
              <a:gd name="connsiteX29" fmla="*/ 3484605 w 7735330"/>
              <a:gd name="connsiteY29" fmla="*/ 928154 h 1410068"/>
              <a:gd name="connsiteX30" fmla="*/ 3768811 w 7735330"/>
              <a:gd name="connsiteY30" fmla="*/ 903441 h 1410068"/>
              <a:gd name="connsiteX31" fmla="*/ 4003589 w 7735330"/>
              <a:gd name="connsiteY31" fmla="*/ 878727 h 1410068"/>
              <a:gd name="connsiteX32" fmla="*/ 4040659 w 7735330"/>
              <a:gd name="connsiteY32" fmla="*/ 866370 h 1410068"/>
              <a:gd name="connsiteX33" fmla="*/ 4164227 w 7735330"/>
              <a:gd name="connsiteY33" fmla="*/ 841657 h 1410068"/>
              <a:gd name="connsiteX34" fmla="*/ 4201297 w 7735330"/>
              <a:gd name="connsiteY34" fmla="*/ 829300 h 1410068"/>
              <a:gd name="connsiteX35" fmla="*/ 4263081 w 7735330"/>
              <a:gd name="connsiteY35" fmla="*/ 816943 h 1410068"/>
              <a:gd name="connsiteX36" fmla="*/ 4337221 w 7735330"/>
              <a:gd name="connsiteY36" fmla="*/ 792230 h 1410068"/>
              <a:gd name="connsiteX37" fmla="*/ 4374292 w 7735330"/>
              <a:gd name="connsiteY37" fmla="*/ 767516 h 1410068"/>
              <a:gd name="connsiteX38" fmla="*/ 4423719 w 7735330"/>
              <a:gd name="connsiteY38" fmla="*/ 755160 h 1410068"/>
              <a:gd name="connsiteX39" fmla="*/ 4534930 w 7735330"/>
              <a:gd name="connsiteY39" fmla="*/ 705733 h 1410068"/>
              <a:gd name="connsiteX40" fmla="*/ 4572000 w 7735330"/>
              <a:gd name="connsiteY40" fmla="*/ 693376 h 1410068"/>
              <a:gd name="connsiteX41" fmla="*/ 4670854 w 7735330"/>
              <a:gd name="connsiteY41" fmla="*/ 656306 h 1410068"/>
              <a:gd name="connsiteX42" fmla="*/ 4720281 w 7735330"/>
              <a:gd name="connsiteY42" fmla="*/ 631592 h 1410068"/>
              <a:gd name="connsiteX43" fmla="*/ 4794421 w 7735330"/>
              <a:gd name="connsiteY43" fmla="*/ 606879 h 1410068"/>
              <a:gd name="connsiteX44" fmla="*/ 4831492 w 7735330"/>
              <a:gd name="connsiteY44" fmla="*/ 582165 h 1410068"/>
              <a:gd name="connsiteX45" fmla="*/ 4905632 w 7735330"/>
              <a:gd name="connsiteY45" fmla="*/ 557452 h 1410068"/>
              <a:gd name="connsiteX46" fmla="*/ 4942703 w 7735330"/>
              <a:gd name="connsiteY46" fmla="*/ 545095 h 1410068"/>
              <a:gd name="connsiteX47" fmla="*/ 4979773 w 7735330"/>
              <a:gd name="connsiteY47" fmla="*/ 532738 h 1410068"/>
              <a:gd name="connsiteX48" fmla="*/ 5152767 w 7735330"/>
              <a:gd name="connsiteY48" fmla="*/ 495668 h 1410068"/>
              <a:gd name="connsiteX49" fmla="*/ 5288692 w 7735330"/>
              <a:gd name="connsiteY49" fmla="*/ 483311 h 1410068"/>
              <a:gd name="connsiteX50" fmla="*/ 5350476 w 7735330"/>
              <a:gd name="connsiteY50" fmla="*/ 470954 h 1410068"/>
              <a:gd name="connsiteX51" fmla="*/ 5424616 w 7735330"/>
              <a:gd name="connsiteY51" fmla="*/ 458597 h 1410068"/>
              <a:gd name="connsiteX52" fmla="*/ 5511113 w 7735330"/>
              <a:gd name="connsiteY52" fmla="*/ 433884 h 1410068"/>
              <a:gd name="connsiteX53" fmla="*/ 5572897 w 7735330"/>
              <a:gd name="connsiteY53" fmla="*/ 421527 h 1410068"/>
              <a:gd name="connsiteX54" fmla="*/ 5647038 w 7735330"/>
              <a:gd name="connsiteY54" fmla="*/ 396814 h 1410068"/>
              <a:gd name="connsiteX55" fmla="*/ 5782962 w 7735330"/>
              <a:gd name="connsiteY55" fmla="*/ 359743 h 1410068"/>
              <a:gd name="connsiteX56" fmla="*/ 5820032 w 7735330"/>
              <a:gd name="connsiteY56" fmla="*/ 347387 h 1410068"/>
              <a:gd name="connsiteX57" fmla="*/ 5857103 w 7735330"/>
              <a:gd name="connsiteY57" fmla="*/ 322673 h 1410068"/>
              <a:gd name="connsiteX58" fmla="*/ 5931243 w 7735330"/>
              <a:gd name="connsiteY58" fmla="*/ 297960 h 1410068"/>
              <a:gd name="connsiteX59" fmla="*/ 5968313 w 7735330"/>
              <a:gd name="connsiteY59" fmla="*/ 285603 h 1410068"/>
              <a:gd name="connsiteX60" fmla="*/ 6091881 w 7735330"/>
              <a:gd name="connsiteY60" fmla="*/ 273246 h 1410068"/>
              <a:gd name="connsiteX61" fmla="*/ 6240162 w 7735330"/>
              <a:gd name="connsiteY61" fmla="*/ 223819 h 1410068"/>
              <a:gd name="connsiteX62" fmla="*/ 6314303 w 7735330"/>
              <a:gd name="connsiteY62" fmla="*/ 199106 h 1410068"/>
              <a:gd name="connsiteX63" fmla="*/ 6363730 w 7735330"/>
              <a:gd name="connsiteY63" fmla="*/ 186749 h 1410068"/>
              <a:gd name="connsiteX64" fmla="*/ 6536724 w 7735330"/>
              <a:gd name="connsiteY64" fmla="*/ 137322 h 1410068"/>
              <a:gd name="connsiteX65" fmla="*/ 6895070 w 7735330"/>
              <a:gd name="connsiteY65" fmla="*/ 124965 h 1410068"/>
              <a:gd name="connsiteX66" fmla="*/ 7142205 w 7735330"/>
              <a:gd name="connsiteY66" fmla="*/ 87895 h 1410068"/>
              <a:gd name="connsiteX67" fmla="*/ 7228703 w 7735330"/>
              <a:gd name="connsiteY67" fmla="*/ 63181 h 1410068"/>
              <a:gd name="connsiteX68" fmla="*/ 7290486 w 7735330"/>
              <a:gd name="connsiteY68" fmla="*/ 50825 h 1410068"/>
              <a:gd name="connsiteX69" fmla="*/ 7327557 w 7735330"/>
              <a:gd name="connsiteY69" fmla="*/ 38468 h 1410068"/>
              <a:gd name="connsiteX70" fmla="*/ 7525265 w 7735330"/>
              <a:gd name="connsiteY70" fmla="*/ 13754 h 1410068"/>
              <a:gd name="connsiteX71" fmla="*/ 7574692 w 7735330"/>
              <a:gd name="connsiteY71" fmla="*/ 1397 h 1410068"/>
              <a:gd name="connsiteX72" fmla="*/ 7735330 w 7735330"/>
              <a:gd name="connsiteY72" fmla="*/ 1397 h 141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35330" h="1410068">
                <a:moveTo>
                  <a:pt x="0" y="1385354"/>
                </a:moveTo>
                <a:cubicBezTo>
                  <a:pt x="45308" y="1389473"/>
                  <a:pt x="90886" y="1391277"/>
                  <a:pt x="135924" y="1397711"/>
                </a:cubicBezTo>
                <a:cubicBezTo>
                  <a:pt x="148818" y="1399553"/>
                  <a:pt x="159969" y="1410068"/>
                  <a:pt x="172994" y="1410068"/>
                </a:cubicBezTo>
                <a:cubicBezTo>
                  <a:pt x="354273" y="1410068"/>
                  <a:pt x="535459" y="1401830"/>
                  <a:pt x="716692" y="1397711"/>
                </a:cubicBezTo>
                <a:cubicBezTo>
                  <a:pt x="733168" y="1393592"/>
                  <a:pt x="749466" y="1388685"/>
                  <a:pt x="766119" y="1385354"/>
                </a:cubicBezTo>
                <a:cubicBezTo>
                  <a:pt x="790687" y="1380440"/>
                  <a:pt x="815801" y="1378432"/>
                  <a:pt x="840259" y="1372997"/>
                </a:cubicBezTo>
                <a:cubicBezTo>
                  <a:pt x="852974" y="1370171"/>
                  <a:pt x="864806" y="1364219"/>
                  <a:pt x="877330" y="1360641"/>
                </a:cubicBezTo>
                <a:cubicBezTo>
                  <a:pt x="893659" y="1355976"/>
                  <a:pt x="910491" y="1353164"/>
                  <a:pt x="926757" y="1348284"/>
                </a:cubicBezTo>
                <a:cubicBezTo>
                  <a:pt x="951709" y="1340798"/>
                  <a:pt x="975624" y="1329888"/>
                  <a:pt x="1000897" y="1323570"/>
                </a:cubicBezTo>
                <a:cubicBezTo>
                  <a:pt x="1017373" y="1319451"/>
                  <a:pt x="1034058" y="1316094"/>
                  <a:pt x="1050324" y="1311214"/>
                </a:cubicBezTo>
                <a:cubicBezTo>
                  <a:pt x="1103019" y="1295406"/>
                  <a:pt x="1169166" y="1267202"/>
                  <a:pt x="1223319" y="1261787"/>
                </a:cubicBezTo>
                <a:cubicBezTo>
                  <a:pt x="1264508" y="1257668"/>
                  <a:pt x="1305811" y="1254564"/>
                  <a:pt x="1346886" y="1249430"/>
                </a:cubicBezTo>
                <a:cubicBezTo>
                  <a:pt x="1371747" y="1246322"/>
                  <a:pt x="1396224" y="1240616"/>
                  <a:pt x="1421027" y="1237073"/>
                </a:cubicBezTo>
                <a:cubicBezTo>
                  <a:pt x="1453901" y="1232377"/>
                  <a:pt x="1486930" y="1228835"/>
                  <a:pt x="1519881" y="1224716"/>
                </a:cubicBezTo>
                <a:lnTo>
                  <a:pt x="1594021" y="1200003"/>
                </a:lnTo>
                <a:cubicBezTo>
                  <a:pt x="1606378" y="1195884"/>
                  <a:pt x="1618320" y="1190201"/>
                  <a:pt x="1631092" y="1187646"/>
                </a:cubicBezTo>
                <a:cubicBezTo>
                  <a:pt x="1717444" y="1170375"/>
                  <a:pt x="1672159" y="1178742"/>
                  <a:pt x="1767016" y="1162933"/>
                </a:cubicBezTo>
                <a:cubicBezTo>
                  <a:pt x="1829424" y="1142130"/>
                  <a:pt x="1806880" y="1146952"/>
                  <a:pt x="1902940" y="1138219"/>
                </a:cubicBezTo>
                <a:cubicBezTo>
                  <a:pt x="2048184" y="1125015"/>
                  <a:pt x="2053536" y="1132160"/>
                  <a:pt x="2174789" y="1113506"/>
                </a:cubicBezTo>
                <a:cubicBezTo>
                  <a:pt x="2195547" y="1110312"/>
                  <a:pt x="2215909" y="1104906"/>
                  <a:pt x="2236573" y="1101149"/>
                </a:cubicBezTo>
                <a:cubicBezTo>
                  <a:pt x="2261223" y="1096667"/>
                  <a:pt x="2286255" y="1094227"/>
                  <a:pt x="2310713" y="1088792"/>
                </a:cubicBezTo>
                <a:cubicBezTo>
                  <a:pt x="2323428" y="1085966"/>
                  <a:pt x="2335147" y="1079594"/>
                  <a:pt x="2347784" y="1076435"/>
                </a:cubicBezTo>
                <a:cubicBezTo>
                  <a:pt x="2449717" y="1050952"/>
                  <a:pt x="2370192" y="1077094"/>
                  <a:pt x="2458994" y="1051722"/>
                </a:cubicBezTo>
                <a:cubicBezTo>
                  <a:pt x="2554306" y="1024490"/>
                  <a:pt x="2416910" y="1054879"/>
                  <a:pt x="2570205" y="1027008"/>
                </a:cubicBezTo>
                <a:cubicBezTo>
                  <a:pt x="2590869" y="1023251"/>
                  <a:pt x="2611019" y="1015817"/>
                  <a:pt x="2631989" y="1014652"/>
                </a:cubicBezTo>
                <a:cubicBezTo>
                  <a:pt x="2759545" y="1007566"/>
                  <a:pt x="2887362" y="1006414"/>
                  <a:pt x="3015048" y="1002295"/>
                </a:cubicBezTo>
                <a:cubicBezTo>
                  <a:pt x="3033342" y="999682"/>
                  <a:pt x="3152823" y="983297"/>
                  <a:pt x="3175686" y="977581"/>
                </a:cubicBezTo>
                <a:cubicBezTo>
                  <a:pt x="3200959" y="971263"/>
                  <a:pt x="3223884" y="955227"/>
                  <a:pt x="3249827" y="952868"/>
                </a:cubicBezTo>
                <a:lnTo>
                  <a:pt x="3385751" y="940511"/>
                </a:lnTo>
                <a:cubicBezTo>
                  <a:pt x="3418776" y="937035"/>
                  <a:pt x="3451552" y="931353"/>
                  <a:pt x="3484605" y="928154"/>
                </a:cubicBezTo>
                <a:cubicBezTo>
                  <a:pt x="3579256" y="918994"/>
                  <a:pt x="3674300" y="913943"/>
                  <a:pt x="3768811" y="903441"/>
                </a:cubicBezTo>
                <a:cubicBezTo>
                  <a:pt x="3921163" y="886513"/>
                  <a:pt x="3842908" y="894795"/>
                  <a:pt x="4003589" y="878727"/>
                </a:cubicBezTo>
                <a:cubicBezTo>
                  <a:pt x="4015946" y="874608"/>
                  <a:pt x="4027967" y="869299"/>
                  <a:pt x="4040659" y="866370"/>
                </a:cubicBezTo>
                <a:cubicBezTo>
                  <a:pt x="4081588" y="856925"/>
                  <a:pt x="4124378" y="854940"/>
                  <a:pt x="4164227" y="841657"/>
                </a:cubicBezTo>
                <a:cubicBezTo>
                  <a:pt x="4176584" y="837538"/>
                  <a:pt x="4188661" y="832459"/>
                  <a:pt x="4201297" y="829300"/>
                </a:cubicBezTo>
                <a:cubicBezTo>
                  <a:pt x="4221672" y="824206"/>
                  <a:pt x="4242819" y="822469"/>
                  <a:pt x="4263081" y="816943"/>
                </a:cubicBezTo>
                <a:cubicBezTo>
                  <a:pt x="4288213" y="810089"/>
                  <a:pt x="4315546" y="806680"/>
                  <a:pt x="4337221" y="792230"/>
                </a:cubicBezTo>
                <a:cubicBezTo>
                  <a:pt x="4349578" y="783992"/>
                  <a:pt x="4360642" y="773366"/>
                  <a:pt x="4374292" y="767516"/>
                </a:cubicBezTo>
                <a:cubicBezTo>
                  <a:pt x="4389902" y="760826"/>
                  <a:pt x="4407243" y="759279"/>
                  <a:pt x="4423719" y="755160"/>
                </a:cubicBezTo>
                <a:cubicBezTo>
                  <a:pt x="4482465" y="715995"/>
                  <a:pt x="4446698" y="735143"/>
                  <a:pt x="4534930" y="705733"/>
                </a:cubicBezTo>
                <a:cubicBezTo>
                  <a:pt x="4547287" y="701614"/>
                  <a:pt x="4561163" y="700601"/>
                  <a:pt x="4572000" y="693376"/>
                </a:cubicBezTo>
                <a:cubicBezTo>
                  <a:pt x="4626545" y="657012"/>
                  <a:pt x="4594507" y="671574"/>
                  <a:pt x="4670854" y="656306"/>
                </a:cubicBezTo>
                <a:cubicBezTo>
                  <a:pt x="4687330" y="648068"/>
                  <a:pt x="4703178" y="638433"/>
                  <a:pt x="4720281" y="631592"/>
                </a:cubicBezTo>
                <a:cubicBezTo>
                  <a:pt x="4744468" y="621917"/>
                  <a:pt x="4794421" y="606879"/>
                  <a:pt x="4794421" y="606879"/>
                </a:cubicBezTo>
                <a:cubicBezTo>
                  <a:pt x="4806778" y="598641"/>
                  <a:pt x="4817921" y="588197"/>
                  <a:pt x="4831492" y="582165"/>
                </a:cubicBezTo>
                <a:cubicBezTo>
                  <a:pt x="4855297" y="571585"/>
                  <a:pt x="4880919" y="565690"/>
                  <a:pt x="4905632" y="557452"/>
                </a:cubicBezTo>
                <a:lnTo>
                  <a:pt x="4942703" y="545095"/>
                </a:lnTo>
                <a:cubicBezTo>
                  <a:pt x="4955060" y="540976"/>
                  <a:pt x="4967137" y="535897"/>
                  <a:pt x="4979773" y="532738"/>
                </a:cubicBezTo>
                <a:cubicBezTo>
                  <a:pt x="5048880" y="515462"/>
                  <a:pt x="5084996" y="503641"/>
                  <a:pt x="5152767" y="495668"/>
                </a:cubicBezTo>
                <a:cubicBezTo>
                  <a:pt x="5197951" y="490352"/>
                  <a:pt x="5243384" y="487430"/>
                  <a:pt x="5288692" y="483311"/>
                </a:cubicBezTo>
                <a:lnTo>
                  <a:pt x="5350476" y="470954"/>
                </a:lnTo>
                <a:cubicBezTo>
                  <a:pt x="5375126" y="466472"/>
                  <a:pt x="5400048" y="463510"/>
                  <a:pt x="5424616" y="458597"/>
                </a:cubicBezTo>
                <a:cubicBezTo>
                  <a:pt x="5540194" y="435482"/>
                  <a:pt x="5416888" y="457441"/>
                  <a:pt x="5511113" y="433884"/>
                </a:cubicBezTo>
                <a:cubicBezTo>
                  <a:pt x="5531488" y="428790"/>
                  <a:pt x="5552634" y="427053"/>
                  <a:pt x="5572897" y="421527"/>
                </a:cubicBezTo>
                <a:cubicBezTo>
                  <a:pt x="5598030" y="414673"/>
                  <a:pt x="5621493" y="401923"/>
                  <a:pt x="5647038" y="396814"/>
                </a:cubicBezTo>
                <a:cubicBezTo>
                  <a:pt x="5734370" y="379347"/>
                  <a:pt x="5688891" y="391100"/>
                  <a:pt x="5782962" y="359743"/>
                </a:cubicBezTo>
                <a:lnTo>
                  <a:pt x="5820032" y="347387"/>
                </a:lnTo>
                <a:cubicBezTo>
                  <a:pt x="5832389" y="339149"/>
                  <a:pt x="5843532" y="328705"/>
                  <a:pt x="5857103" y="322673"/>
                </a:cubicBezTo>
                <a:cubicBezTo>
                  <a:pt x="5880908" y="312093"/>
                  <a:pt x="5906530" y="306198"/>
                  <a:pt x="5931243" y="297960"/>
                </a:cubicBezTo>
                <a:cubicBezTo>
                  <a:pt x="5943600" y="293841"/>
                  <a:pt x="5955353" y="286899"/>
                  <a:pt x="5968313" y="285603"/>
                </a:cubicBezTo>
                <a:lnTo>
                  <a:pt x="6091881" y="273246"/>
                </a:lnTo>
                <a:lnTo>
                  <a:pt x="6240162" y="223819"/>
                </a:lnTo>
                <a:lnTo>
                  <a:pt x="6314303" y="199106"/>
                </a:lnTo>
                <a:cubicBezTo>
                  <a:pt x="6330779" y="194987"/>
                  <a:pt x="6347464" y="191629"/>
                  <a:pt x="6363730" y="186749"/>
                </a:cubicBezTo>
                <a:cubicBezTo>
                  <a:pt x="6406176" y="174015"/>
                  <a:pt x="6495934" y="138729"/>
                  <a:pt x="6536724" y="137322"/>
                </a:cubicBezTo>
                <a:lnTo>
                  <a:pt x="6895070" y="124965"/>
                </a:lnTo>
                <a:cubicBezTo>
                  <a:pt x="6967989" y="117673"/>
                  <a:pt x="7071855" y="111345"/>
                  <a:pt x="7142205" y="87895"/>
                </a:cubicBezTo>
                <a:cubicBezTo>
                  <a:pt x="7183484" y="74135"/>
                  <a:pt x="7182159" y="73524"/>
                  <a:pt x="7228703" y="63181"/>
                </a:cubicBezTo>
                <a:cubicBezTo>
                  <a:pt x="7249205" y="58625"/>
                  <a:pt x="7270111" y="55919"/>
                  <a:pt x="7290486" y="50825"/>
                </a:cubicBezTo>
                <a:cubicBezTo>
                  <a:pt x="7303123" y="47666"/>
                  <a:pt x="7314709" y="40609"/>
                  <a:pt x="7327557" y="38468"/>
                </a:cubicBezTo>
                <a:cubicBezTo>
                  <a:pt x="7575198" y="-2806"/>
                  <a:pt x="7317912" y="51455"/>
                  <a:pt x="7525265" y="13754"/>
                </a:cubicBezTo>
                <a:cubicBezTo>
                  <a:pt x="7541974" y="10716"/>
                  <a:pt x="7557739" y="2394"/>
                  <a:pt x="7574692" y="1397"/>
                </a:cubicBezTo>
                <a:cubicBezTo>
                  <a:pt x="7628146" y="-1747"/>
                  <a:pt x="7681784" y="1397"/>
                  <a:pt x="7735330" y="13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5053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Summary recap</a:t>
            </a:r>
          </a:p>
        </p:txBody>
      </p:sp>
      <p:sp>
        <p:nvSpPr>
          <p:cNvPr id="3" name="Content Placeholder 2"/>
          <p:cNvSpPr>
            <a:spLocks noGrp="1"/>
          </p:cNvSpPr>
          <p:nvPr>
            <p:ph idx="1"/>
          </p:nvPr>
        </p:nvSpPr>
        <p:spPr/>
        <p:txBody>
          <a:bodyPr/>
          <a:lstStyle/>
          <a:p>
            <a:r>
              <a:rPr lang="en-GB" dirty="0"/>
              <a:t>Exercise and regular physical activity is recommended for everyone with OA</a:t>
            </a:r>
          </a:p>
          <a:p>
            <a:r>
              <a:rPr lang="en-GB" dirty="0"/>
              <a:t>Exercise has many associated benefits for people with OA</a:t>
            </a:r>
          </a:p>
          <a:p>
            <a:r>
              <a:rPr lang="en-GB" dirty="0"/>
              <a:t>We can influence and address many barriers to exercise and regular physical activity such as unhelpful beliefs about exercising</a:t>
            </a:r>
          </a:p>
        </p:txBody>
      </p:sp>
    </p:spTree>
    <p:extLst>
      <p:ext uri="{BB962C8B-B14F-4D97-AF65-F5344CB8AC3E}">
        <p14:creationId xmlns:p14="http://schemas.microsoft.com/office/powerpoint/2010/main" val="2256051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1340768"/>
            <a:ext cx="6825343" cy="3170099"/>
          </a:xfrm>
          <a:prstGeom prst="rect">
            <a:avLst/>
          </a:prstGeom>
          <a:solidFill>
            <a:schemeClr val="bg1"/>
          </a:solidFill>
          <a:ln>
            <a:noFill/>
          </a:ln>
        </p:spPr>
        <p:txBody>
          <a:bodyPr wrap="square" rtlCol="0">
            <a:spAutoFit/>
          </a:bodyPr>
          <a:lstStyle/>
          <a:p>
            <a:pPr algn="ctr"/>
            <a:endParaRPr lang="en-GB" sz="6000" dirty="0">
              <a:latin typeface="Calibri" pitchFamily="34" charset="0"/>
              <a:cs typeface="Calibri" pitchFamily="34" charset="0"/>
            </a:endParaRPr>
          </a:p>
          <a:p>
            <a:pPr algn="ctr"/>
            <a:r>
              <a:rPr lang="en-GB" sz="6000" dirty="0">
                <a:solidFill>
                  <a:srgbClr val="00B050"/>
                </a:solidFill>
                <a:latin typeface="Calibri" pitchFamily="34" charset="0"/>
                <a:cs typeface="Calibri" pitchFamily="34" charset="0"/>
              </a:rPr>
              <a:t>Advising local joint exercises</a:t>
            </a:r>
          </a:p>
          <a:p>
            <a:pPr algn="ctr"/>
            <a:r>
              <a:rPr lang="en-GB" sz="2000" dirty="0">
                <a:solidFill>
                  <a:srgbClr val="00B050"/>
                </a:solidFill>
                <a:latin typeface="Calibri" pitchFamily="34" charset="0"/>
                <a:cs typeface="Calibri" pitchFamily="34" charset="0"/>
              </a:rPr>
              <a:t>Laura </a:t>
            </a:r>
            <a:r>
              <a:rPr lang="en-GB" sz="2000" dirty="0" err="1">
                <a:solidFill>
                  <a:srgbClr val="00B050"/>
                </a:solidFill>
                <a:latin typeface="Calibri" pitchFamily="34" charset="0"/>
                <a:cs typeface="Calibri" pitchFamily="34" charset="0"/>
              </a:rPr>
              <a:t>Swaithes</a:t>
            </a:r>
            <a:endParaRPr lang="en-US" sz="2000" dirty="0">
              <a:solidFill>
                <a:srgbClr val="00B050"/>
              </a:solidFill>
              <a:latin typeface="Calibri" pitchFamily="34" charset="0"/>
              <a:cs typeface="Calibri" pitchFamily="34" charset="0"/>
            </a:endParaRPr>
          </a:p>
        </p:txBody>
      </p:sp>
      <p:sp>
        <p:nvSpPr>
          <p:cNvPr id="3" name="TextBox 2"/>
          <p:cNvSpPr txBox="1"/>
          <p:nvPr/>
        </p:nvSpPr>
        <p:spPr>
          <a:xfrm>
            <a:off x="403766" y="1189201"/>
            <a:ext cx="8312728" cy="1015663"/>
          </a:xfrm>
          <a:prstGeom prst="rect">
            <a:avLst/>
          </a:prstGeom>
          <a:solidFill>
            <a:schemeClr val="bg1"/>
          </a:solidFill>
          <a:ln>
            <a:noFill/>
          </a:ln>
        </p:spPr>
        <p:txBody>
          <a:bodyPr wrap="square" rtlCol="0">
            <a:spAutoFit/>
          </a:bodyPr>
          <a:lstStyle/>
          <a:p>
            <a:pPr algn="ctr"/>
            <a:r>
              <a:rPr lang="en-GB" sz="6000" dirty="0">
                <a:solidFill>
                  <a:srgbClr val="00B050"/>
                </a:solidFill>
                <a:latin typeface="Calibri" pitchFamily="34" charset="0"/>
                <a:cs typeface="Calibri" pitchFamily="34" charset="0"/>
              </a:rPr>
              <a:t>Practical session</a:t>
            </a:r>
          </a:p>
        </p:txBody>
      </p:sp>
    </p:spTree>
    <p:extLst>
      <p:ext uri="{BB962C8B-B14F-4D97-AF65-F5344CB8AC3E}">
        <p14:creationId xmlns:p14="http://schemas.microsoft.com/office/powerpoint/2010/main" val="1526520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766" y="620688"/>
            <a:ext cx="8312728" cy="1323439"/>
          </a:xfrm>
          <a:prstGeom prst="rect">
            <a:avLst/>
          </a:prstGeom>
          <a:solidFill>
            <a:schemeClr val="bg1"/>
          </a:solidFill>
          <a:ln>
            <a:noFill/>
          </a:ln>
        </p:spPr>
        <p:txBody>
          <a:bodyPr wrap="square" rtlCol="0">
            <a:spAutoFit/>
          </a:bodyPr>
          <a:lstStyle/>
          <a:p>
            <a:pPr algn="ctr"/>
            <a:r>
              <a:rPr lang="en-GB" sz="4000" dirty="0">
                <a:solidFill>
                  <a:srgbClr val="C00000"/>
                </a:solidFill>
                <a:latin typeface="Calibri" pitchFamily="34" charset="0"/>
                <a:cs typeface="Calibri" pitchFamily="34" charset="0"/>
              </a:rPr>
              <a:t>Simulation: The initial exercise programme</a:t>
            </a:r>
          </a:p>
        </p:txBody>
      </p:sp>
      <p:sp>
        <p:nvSpPr>
          <p:cNvPr id="3" name="TextBox 2"/>
          <p:cNvSpPr txBox="1"/>
          <p:nvPr/>
        </p:nvSpPr>
        <p:spPr>
          <a:xfrm>
            <a:off x="904856" y="1772816"/>
            <a:ext cx="7500551" cy="4832092"/>
          </a:xfrm>
          <a:prstGeom prst="rect">
            <a:avLst/>
          </a:prstGeom>
          <a:noFill/>
        </p:spPr>
        <p:txBody>
          <a:bodyPr wrap="square" rtlCol="0">
            <a:spAutoFit/>
          </a:bodyPr>
          <a:lstStyle/>
          <a:p>
            <a:pPr marL="514350" indent="-514350">
              <a:buAutoNum type="arabicPeriod"/>
            </a:pPr>
            <a:r>
              <a:rPr lang="en-GB" sz="2800" dirty="0"/>
              <a:t>Select appropriate joint exercises for the patient</a:t>
            </a:r>
          </a:p>
          <a:p>
            <a:pPr marL="514350" indent="-514350">
              <a:buAutoNum type="arabicPeriod"/>
            </a:pPr>
            <a:endParaRPr lang="en-GB" sz="2800" dirty="0"/>
          </a:p>
          <a:p>
            <a:pPr marL="514350" indent="-514350">
              <a:buAutoNum type="arabicPeriod"/>
            </a:pPr>
            <a:r>
              <a:rPr lang="en-GB" sz="2800" dirty="0"/>
              <a:t>Give the patient these exercises </a:t>
            </a:r>
          </a:p>
          <a:p>
            <a:r>
              <a:rPr lang="en-GB" sz="2800" dirty="0"/>
              <a:t>	a. ‘Sell’ the exercises</a:t>
            </a:r>
          </a:p>
          <a:p>
            <a:r>
              <a:rPr lang="en-GB" sz="2800" dirty="0"/>
              <a:t>	b. Demonstrate and ‘do’</a:t>
            </a:r>
          </a:p>
          <a:p>
            <a:r>
              <a:rPr lang="en-GB" sz="2800" dirty="0"/>
              <a:t>	c. Supervise the exercises </a:t>
            </a:r>
          </a:p>
          <a:p>
            <a:r>
              <a:rPr lang="en-GB" sz="2800" dirty="0"/>
              <a:t>	c. Offer advice about pain</a:t>
            </a:r>
          </a:p>
          <a:p>
            <a:r>
              <a:rPr lang="en-GB" sz="2800" dirty="0"/>
              <a:t>	d. Let the patient know what to expect</a:t>
            </a:r>
          </a:p>
          <a:p>
            <a:endParaRPr lang="en-GB" sz="2800" dirty="0"/>
          </a:p>
          <a:p>
            <a:r>
              <a:rPr lang="en-GB" sz="2800" dirty="0"/>
              <a:t>3. Set a goal</a:t>
            </a:r>
          </a:p>
        </p:txBody>
      </p:sp>
    </p:spTree>
    <p:extLst>
      <p:ext uri="{BB962C8B-B14F-4D97-AF65-F5344CB8AC3E}">
        <p14:creationId xmlns:p14="http://schemas.microsoft.com/office/powerpoint/2010/main" val="20160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2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2047741" y="669702"/>
            <a:ext cx="4546242" cy="5357612"/>
          </a:xfrm>
          <a:prstGeom prst="rect">
            <a:avLst/>
          </a:prstGeom>
          <a:noFill/>
          <a:ln w="9525">
            <a:noFill/>
            <a:miter lim="800000"/>
            <a:headEnd/>
            <a:tailEnd/>
          </a:ln>
        </p:spPr>
      </p:pic>
    </p:spTree>
    <p:extLst>
      <p:ext uri="{BB962C8B-B14F-4D97-AF65-F5344CB8AC3E}">
        <p14:creationId xmlns:p14="http://schemas.microsoft.com/office/powerpoint/2010/main" val="2230492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Plan for implementation in your practice</a:t>
            </a:r>
          </a:p>
        </p:txBody>
      </p:sp>
      <p:sp>
        <p:nvSpPr>
          <p:cNvPr id="3" name="Content Placeholder 2"/>
          <p:cNvSpPr>
            <a:spLocks noGrp="1"/>
          </p:cNvSpPr>
          <p:nvPr>
            <p:ph idx="1"/>
          </p:nvPr>
        </p:nvSpPr>
        <p:spPr/>
        <p:txBody>
          <a:bodyPr/>
          <a:lstStyle/>
          <a:p>
            <a:r>
              <a:rPr lang="en-GB" sz="2800" dirty="0"/>
              <a:t>How prepared do you feel to support OA self-management for your patients?</a:t>
            </a:r>
          </a:p>
          <a:p>
            <a:r>
              <a:rPr lang="en-GB" sz="2800" dirty="0"/>
              <a:t>How might you organise your consultations (</a:t>
            </a:r>
            <a:r>
              <a:rPr lang="en-GB" sz="2800" dirty="0" err="1"/>
              <a:t>eg</a:t>
            </a:r>
            <a:r>
              <a:rPr lang="en-GB" sz="2800" dirty="0"/>
              <a:t> clinic, during LTC sessions, </a:t>
            </a:r>
            <a:r>
              <a:rPr lang="en-GB" sz="2800" dirty="0" err="1"/>
              <a:t>etc</a:t>
            </a:r>
            <a:r>
              <a:rPr lang="en-GB" sz="2800" dirty="0"/>
              <a:t>)</a:t>
            </a:r>
          </a:p>
          <a:p>
            <a:r>
              <a:rPr lang="en-GB" sz="2800" dirty="0"/>
              <a:t>How can we engage and train the GPs?</a:t>
            </a:r>
          </a:p>
          <a:p>
            <a:r>
              <a:rPr lang="en-GB" sz="2800" dirty="0"/>
              <a:t>Would you be interested in being a nurse champion?</a:t>
            </a:r>
          </a:p>
          <a:p>
            <a:r>
              <a:rPr lang="en-GB" sz="2800" dirty="0"/>
              <a:t>A local practice nurse network around OA?</a:t>
            </a:r>
          </a:p>
        </p:txBody>
      </p:sp>
    </p:spTree>
    <p:extLst>
      <p:ext uri="{BB962C8B-B14F-4D97-AF65-F5344CB8AC3E}">
        <p14:creationId xmlns:p14="http://schemas.microsoft.com/office/powerpoint/2010/main" val="90180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08920"/>
            <a:ext cx="8229600" cy="1143000"/>
          </a:xfrm>
        </p:spPr>
        <p:txBody>
          <a:bodyPr/>
          <a:lstStyle/>
          <a:p>
            <a:r>
              <a:rPr lang="en-GB" dirty="0">
                <a:solidFill>
                  <a:srgbClr val="00B050"/>
                </a:solidFill>
              </a:rPr>
              <a:t>OA pain management</a:t>
            </a:r>
            <a:br>
              <a:rPr lang="en-GB" dirty="0">
                <a:solidFill>
                  <a:srgbClr val="00B050"/>
                </a:solidFill>
              </a:rPr>
            </a:br>
            <a:r>
              <a:rPr lang="en-GB" sz="2000" dirty="0">
                <a:solidFill>
                  <a:srgbClr val="00B050"/>
                </a:solidFill>
              </a:rPr>
              <a:t>Lizzie Cottrell</a:t>
            </a:r>
          </a:p>
        </p:txBody>
      </p:sp>
    </p:spTree>
    <p:extLst>
      <p:ext uri="{BB962C8B-B14F-4D97-AF65-F5344CB8AC3E}">
        <p14:creationId xmlns:p14="http://schemas.microsoft.com/office/powerpoint/2010/main" val="69308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1143000"/>
          </a:xfrm>
        </p:spPr>
        <p:txBody>
          <a:bodyPr/>
          <a:lstStyle/>
          <a:p>
            <a:r>
              <a:rPr lang="en-GB" sz="4000" dirty="0">
                <a:solidFill>
                  <a:srgbClr val="C00000"/>
                </a:solidFill>
              </a:rPr>
              <a:t>What advice do you give to patients about pain management?</a:t>
            </a:r>
          </a:p>
        </p:txBody>
      </p:sp>
    </p:spTree>
    <p:extLst>
      <p:ext uri="{BB962C8B-B14F-4D97-AF65-F5344CB8AC3E}">
        <p14:creationId xmlns:p14="http://schemas.microsoft.com/office/powerpoint/2010/main" val="3658046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8AEF06-CBD7-4267-B377-003ED7EEDC7B}"/>
              </a:ext>
            </a:extLst>
          </p:cNvPr>
          <p:cNvSpPr/>
          <p:nvPr/>
        </p:nvSpPr>
        <p:spPr>
          <a:xfrm>
            <a:off x="122208" y="1170432"/>
            <a:ext cx="2341134" cy="768096"/>
          </a:xfrm>
          <a:prstGeom prst="rect">
            <a:avLst/>
          </a:prstGeom>
          <a:solidFill>
            <a:srgbClr val="02AA22"/>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Core management</a:t>
            </a:r>
          </a:p>
        </p:txBody>
      </p:sp>
      <p:sp>
        <p:nvSpPr>
          <p:cNvPr id="27" name="Rectangle 26">
            <a:extLst>
              <a:ext uri="{FF2B5EF4-FFF2-40B4-BE49-F238E27FC236}">
                <a16:creationId xmlns="" xmlns:a16="http://schemas.microsoft.com/office/drawing/2014/main" id="{37C0B5C9-ACB3-4228-BEC0-BAAD16073657}"/>
              </a:ext>
            </a:extLst>
          </p:cNvPr>
          <p:cNvSpPr/>
          <p:nvPr/>
        </p:nvSpPr>
        <p:spPr>
          <a:xfrm>
            <a:off x="2548124" y="1170432"/>
            <a:ext cx="413253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Adjunct to core management</a:t>
            </a:r>
          </a:p>
        </p:txBody>
      </p:sp>
      <p:sp>
        <p:nvSpPr>
          <p:cNvPr id="28" name="Rectangle 27">
            <a:extLst>
              <a:ext uri="{FF2B5EF4-FFF2-40B4-BE49-F238E27FC236}">
                <a16:creationId xmlns="" xmlns:a16="http://schemas.microsoft.com/office/drawing/2014/main" id="{C73FF598-ACB0-4BBA-8526-4EBE28A52A78}"/>
              </a:ext>
            </a:extLst>
          </p:cNvPr>
          <p:cNvSpPr/>
          <p:nvPr/>
        </p:nvSpPr>
        <p:spPr>
          <a:xfrm>
            <a:off x="6765438" y="1170432"/>
            <a:ext cx="2304288" cy="768096"/>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GB" sz="2000" b="1" dirty="0"/>
              <a:t>Not recommended</a:t>
            </a:r>
          </a:p>
        </p:txBody>
      </p:sp>
      <p:sp>
        <p:nvSpPr>
          <p:cNvPr id="3" name="Rectangle 2">
            <a:extLst>
              <a:ext uri="{FF2B5EF4-FFF2-40B4-BE49-F238E27FC236}">
                <a16:creationId xmlns="" xmlns:a16="http://schemas.microsoft.com/office/drawing/2014/main" id="{4370703F-C7F8-49C1-AD00-96745C3E73D4}"/>
              </a:ext>
            </a:extLst>
          </p:cNvPr>
          <p:cNvSpPr/>
          <p:nvPr/>
        </p:nvSpPr>
        <p:spPr>
          <a:xfrm>
            <a:off x="122208" y="4119442"/>
            <a:ext cx="2341134" cy="932062"/>
          </a:xfrm>
          <a:prstGeom prst="rect">
            <a:avLst/>
          </a:prstGeom>
          <a:solidFill>
            <a:srgbClr val="D9FFE0"/>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Weight loss</a:t>
            </a:r>
          </a:p>
          <a:p>
            <a:pPr algn="ctr"/>
            <a:r>
              <a:rPr lang="en-GB" sz="1400" dirty="0">
                <a:solidFill>
                  <a:schemeClr val="tx1"/>
                </a:solidFill>
              </a:rPr>
              <a:t>(if overweight/obese)</a:t>
            </a:r>
          </a:p>
        </p:txBody>
      </p:sp>
      <p:sp>
        <p:nvSpPr>
          <p:cNvPr id="29" name="Rectangle 28">
            <a:extLst>
              <a:ext uri="{FF2B5EF4-FFF2-40B4-BE49-F238E27FC236}">
                <a16:creationId xmlns="" xmlns:a16="http://schemas.microsoft.com/office/drawing/2014/main" id="{01C574F5-B783-46EA-A923-22CA13721BB6}"/>
              </a:ext>
            </a:extLst>
          </p:cNvPr>
          <p:cNvSpPr/>
          <p:nvPr/>
        </p:nvSpPr>
        <p:spPr>
          <a:xfrm>
            <a:off x="122501" y="3061778"/>
            <a:ext cx="2341134" cy="931944"/>
          </a:xfrm>
          <a:prstGeom prst="rect">
            <a:avLst/>
          </a:prstGeom>
          <a:solidFill>
            <a:srgbClr val="D9FFE0"/>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Exercise</a:t>
            </a:r>
          </a:p>
          <a:p>
            <a:pPr algn="ctr"/>
            <a:r>
              <a:rPr lang="en-GB" sz="1400" dirty="0">
                <a:solidFill>
                  <a:schemeClr val="tx1"/>
                </a:solidFill>
              </a:rPr>
              <a:t>(aerobic </a:t>
            </a:r>
            <a:r>
              <a:rPr lang="en-GB" sz="1400" b="1" dirty="0">
                <a:solidFill>
                  <a:schemeClr val="tx1"/>
                </a:solidFill>
              </a:rPr>
              <a:t>and </a:t>
            </a:r>
            <a:r>
              <a:rPr lang="en-GB" sz="1400" dirty="0">
                <a:solidFill>
                  <a:schemeClr val="tx1"/>
                </a:solidFill>
              </a:rPr>
              <a:t>muscle strengthening)</a:t>
            </a:r>
          </a:p>
        </p:txBody>
      </p:sp>
      <p:sp>
        <p:nvSpPr>
          <p:cNvPr id="30" name="Rectangle 29">
            <a:extLst>
              <a:ext uri="{FF2B5EF4-FFF2-40B4-BE49-F238E27FC236}">
                <a16:creationId xmlns="" xmlns:a16="http://schemas.microsoft.com/office/drawing/2014/main" id="{F58C711D-D618-45DC-B14B-BCECA6591B14}"/>
              </a:ext>
            </a:extLst>
          </p:cNvPr>
          <p:cNvSpPr/>
          <p:nvPr/>
        </p:nvSpPr>
        <p:spPr>
          <a:xfrm>
            <a:off x="119458" y="2004114"/>
            <a:ext cx="2340841" cy="931944"/>
          </a:xfrm>
          <a:prstGeom prst="rect">
            <a:avLst/>
          </a:prstGeom>
          <a:solidFill>
            <a:srgbClr val="D9FFE0"/>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Education to support self-management </a:t>
            </a:r>
            <a:r>
              <a:rPr lang="en-GB" sz="1400" dirty="0">
                <a:solidFill>
                  <a:schemeClr val="tx1"/>
                </a:solidFill>
              </a:rPr>
              <a:t>(written and verbal)</a:t>
            </a:r>
            <a:endParaRPr lang="en-GB" sz="1800" dirty="0">
              <a:solidFill>
                <a:schemeClr val="tx1"/>
              </a:solidFill>
            </a:endParaRPr>
          </a:p>
        </p:txBody>
      </p:sp>
      <p:sp>
        <p:nvSpPr>
          <p:cNvPr id="31" name="Rectangle 30">
            <a:extLst>
              <a:ext uri="{FF2B5EF4-FFF2-40B4-BE49-F238E27FC236}">
                <a16:creationId xmlns="" xmlns:a16="http://schemas.microsoft.com/office/drawing/2014/main" id="{8E4EF243-DADA-4E94-AC76-5FF11262AD8C}"/>
              </a:ext>
            </a:extLst>
          </p:cNvPr>
          <p:cNvSpPr/>
          <p:nvPr/>
        </p:nvSpPr>
        <p:spPr>
          <a:xfrm>
            <a:off x="2548122" y="1554480"/>
            <a:ext cx="202387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r>
              <a:rPr lang="en-GB" sz="2000" b="1" baseline="30000" dirty="0"/>
              <a:t>st</a:t>
            </a:r>
            <a:r>
              <a:rPr lang="en-GB" sz="2000" b="1" dirty="0"/>
              <a:t> line</a:t>
            </a:r>
          </a:p>
        </p:txBody>
      </p:sp>
      <p:sp>
        <p:nvSpPr>
          <p:cNvPr id="32" name="Rectangle 31">
            <a:extLst>
              <a:ext uri="{FF2B5EF4-FFF2-40B4-BE49-F238E27FC236}">
                <a16:creationId xmlns="" xmlns:a16="http://schemas.microsoft.com/office/drawing/2014/main" id="{65C2EC32-8ED7-4665-BA46-F4B7725D05C4}"/>
              </a:ext>
            </a:extLst>
          </p:cNvPr>
          <p:cNvSpPr/>
          <p:nvPr/>
        </p:nvSpPr>
        <p:spPr>
          <a:xfrm>
            <a:off x="4656781" y="1554480"/>
            <a:ext cx="202387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r>
              <a:rPr lang="en-GB" sz="2000" b="1" baseline="30000" dirty="0"/>
              <a:t>nd</a:t>
            </a:r>
            <a:r>
              <a:rPr lang="en-GB" sz="2000" b="1" dirty="0"/>
              <a:t> line</a:t>
            </a:r>
          </a:p>
        </p:txBody>
      </p:sp>
      <p:sp>
        <p:nvSpPr>
          <p:cNvPr id="33" name="Rectangle 32">
            <a:extLst>
              <a:ext uri="{FF2B5EF4-FFF2-40B4-BE49-F238E27FC236}">
                <a16:creationId xmlns="" xmlns:a16="http://schemas.microsoft.com/office/drawing/2014/main" id="{26EC4536-2C66-4CE3-90AB-FEEC344DF6BD}"/>
              </a:ext>
            </a:extLst>
          </p:cNvPr>
          <p:cNvSpPr/>
          <p:nvPr/>
        </p:nvSpPr>
        <p:spPr>
          <a:xfrm>
            <a:off x="2547563" y="2004114"/>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Paracetamol</a:t>
            </a:r>
          </a:p>
        </p:txBody>
      </p:sp>
      <p:sp>
        <p:nvSpPr>
          <p:cNvPr id="34" name="Rectangle 33">
            <a:extLst>
              <a:ext uri="{FF2B5EF4-FFF2-40B4-BE49-F238E27FC236}">
                <a16:creationId xmlns="" xmlns:a16="http://schemas.microsoft.com/office/drawing/2014/main" id="{39C7BF13-14FC-4C00-BD56-A4A04A8B4645}"/>
              </a:ext>
            </a:extLst>
          </p:cNvPr>
          <p:cNvSpPr/>
          <p:nvPr/>
        </p:nvSpPr>
        <p:spPr>
          <a:xfrm>
            <a:off x="2547563" y="2391528"/>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Topical NSAID</a:t>
            </a:r>
          </a:p>
        </p:txBody>
      </p:sp>
      <p:sp>
        <p:nvSpPr>
          <p:cNvPr id="35" name="Rectangle 34">
            <a:extLst>
              <a:ext uri="{FF2B5EF4-FFF2-40B4-BE49-F238E27FC236}">
                <a16:creationId xmlns="" xmlns:a16="http://schemas.microsoft.com/office/drawing/2014/main" id="{11A3A69C-FEE8-4E72-9798-6DE970F72DED}"/>
              </a:ext>
            </a:extLst>
          </p:cNvPr>
          <p:cNvSpPr/>
          <p:nvPr/>
        </p:nvSpPr>
        <p:spPr>
          <a:xfrm>
            <a:off x="2547563" y="2778942"/>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Local heat or cold</a:t>
            </a:r>
          </a:p>
        </p:txBody>
      </p:sp>
      <p:sp>
        <p:nvSpPr>
          <p:cNvPr id="36" name="Rectangle 35">
            <a:extLst>
              <a:ext uri="{FF2B5EF4-FFF2-40B4-BE49-F238E27FC236}">
                <a16:creationId xmlns="" xmlns:a16="http://schemas.microsoft.com/office/drawing/2014/main" id="{1D8247E4-9718-483F-A7CD-2EB6BB3C5F85}"/>
              </a:ext>
            </a:extLst>
          </p:cNvPr>
          <p:cNvSpPr/>
          <p:nvPr/>
        </p:nvSpPr>
        <p:spPr>
          <a:xfrm>
            <a:off x="2547563" y="3166356"/>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Topical capsaicin</a:t>
            </a:r>
          </a:p>
        </p:txBody>
      </p:sp>
      <p:sp>
        <p:nvSpPr>
          <p:cNvPr id="37" name="Rectangle 36">
            <a:extLst>
              <a:ext uri="{FF2B5EF4-FFF2-40B4-BE49-F238E27FC236}">
                <a16:creationId xmlns="" xmlns:a16="http://schemas.microsoft.com/office/drawing/2014/main" id="{F6D6D9F8-10E0-43D0-B499-D158BF509C63}"/>
              </a:ext>
            </a:extLst>
          </p:cNvPr>
          <p:cNvSpPr/>
          <p:nvPr/>
        </p:nvSpPr>
        <p:spPr>
          <a:xfrm>
            <a:off x="2547563" y="3553770"/>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Assistive devices</a:t>
            </a:r>
          </a:p>
        </p:txBody>
      </p:sp>
      <p:sp>
        <p:nvSpPr>
          <p:cNvPr id="39" name="Rectangle 38">
            <a:extLst>
              <a:ext uri="{FF2B5EF4-FFF2-40B4-BE49-F238E27FC236}">
                <a16:creationId xmlns="" xmlns:a16="http://schemas.microsoft.com/office/drawing/2014/main" id="{BD620C3A-242B-4D85-B4A4-8F1C4941A8B6}"/>
              </a:ext>
            </a:extLst>
          </p:cNvPr>
          <p:cNvSpPr/>
          <p:nvPr/>
        </p:nvSpPr>
        <p:spPr>
          <a:xfrm>
            <a:off x="4656780" y="2004114"/>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Oral NSAIDs</a:t>
            </a:r>
          </a:p>
        </p:txBody>
      </p:sp>
      <p:sp>
        <p:nvSpPr>
          <p:cNvPr id="40" name="Rectangle 39">
            <a:extLst>
              <a:ext uri="{FF2B5EF4-FFF2-40B4-BE49-F238E27FC236}">
                <a16:creationId xmlns="" xmlns:a16="http://schemas.microsoft.com/office/drawing/2014/main" id="{5757C617-C108-4C3E-B924-ACFE7A4A44B3}"/>
              </a:ext>
            </a:extLst>
          </p:cNvPr>
          <p:cNvSpPr/>
          <p:nvPr/>
        </p:nvSpPr>
        <p:spPr>
          <a:xfrm>
            <a:off x="4655366" y="2797539"/>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Opioids</a:t>
            </a:r>
          </a:p>
        </p:txBody>
      </p:sp>
      <p:sp>
        <p:nvSpPr>
          <p:cNvPr id="41" name="Rectangle 40">
            <a:extLst>
              <a:ext uri="{FF2B5EF4-FFF2-40B4-BE49-F238E27FC236}">
                <a16:creationId xmlns="" xmlns:a16="http://schemas.microsoft.com/office/drawing/2014/main" id="{B6D28960-FB19-479A-87C8-6D0BAB6B80F0}"/>
              </a:ext>
            </a:extLst>
          </p:cNvPr>
          <p:cNvSpPr/>
          <p:nvPr/>
        </p:nvSpPr>
        <p:spPr>
          <a:xfrm>
            <a:off x="4655659" y="2388162"/>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COX-2 inhibitors</a:t>
            </a:r>
          </a:p>
        </p:txBody>
      </p:sp>
      <p:sp>
        <p:nvSpPr>
          <p:cNvPr id="42" name="Rectangle 41">
            <a:extLst>
              <a:ext uri="{FF2B5EF4-FFF2-40B4-BE49-F238E27FC236}">
                <a16:creationId xmlns="" xmlns:a16="http://schemas.microsoft.com/office/drawing/2014/main" id="{0AD18B4A-FB60-4A37-87A5-802C4E5C93E0}"/>
              </a:ext>
            </a:extLst>
          </p:cNvPr>
          <p:cNvSpPr/>
          <p:nvPr/>
        </p:nvSpPr>
        <p:spPr>
          <a:xfrm>
            <a:off x="2548119" y="5227272"/>
            <a:ext cx="4132531" cy="402623"/>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Intra-articular corticosteroid injections</a:t>
            </a:r>
          </a:p>
        </p:txBody>
      </p:sp>
      <p:sp>
        <p:nvSpPr>
          <p:cNvPr id="43" name="Rectangle 42">
            <a:extLst>
              <a:ext uri="{FF2B5EF4-FFF2-40B4-BE49-F238E27FC236}">
                <a16:creationId xmlns="" xmlns:a16="http://schemas.microsoft.com/office/drawing/2014/main" id="{370229DF-A06D-4923-B81A-35E66A7C8F98}"/>
              </a:ext>
            </a:extLst>
          </p:cNvPr>
          <p:cNvSpPr/>
          <p:nvPr/>
        </p:nvSpPr>
        <p:spPr>
          <a:xfrm>
            <a:off x="2548120" y="5729308"/>
            <a:ext cx="4132531" cy="380654"/>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Joint arthroplasty</a:t>
            </a:r>
          </a:p>
        </p:txBody>
      </p:sp>
      <p:sp>
        <p:nvSpPr>
          <p:cNvPr id="44" name="Rectangle 43">
            <a:extLst>
              <a:ext uri="{FF2B5EF4-FFF2-40B4-BE49-F238E27FC236}">
                <a16:creationId xmlns="" xmlns:a16="http://schemas.microsoft.com/office/drawing/2014/main" id="{60FE0A41-4BCB-4CB4-AA5B-F2A68A6E6679}"/>
              </a:ext>
            </a:extLst>
          </p:cNvPr>
          <p:cNvSpPr/>
          <p:nvPr/>
        </p:nvSpPr>
        <p:spPr>
          <a:xfrm>
            <a:off x="6765438" y="2004114"/>
            <a:ext cx="2304288" cy="60024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Glucosamine or chondroitin</a:t>
            </a:r>
          </a:p>
        </p:txBody>
      </p:sp>
      <p:sp>
        <p:nvSpPr>
          <p:cNvPr id="45" name="Rectangle 44">
            <a:extLst>
              <a:ext uri="{FF2B5EF4-FFF2-40B4-BE49-F238E27FC236}">
                <a16:creationId xmlns="" xmlns:a16="http://schemas.microsoft.com/office/drawing/2014/main" id="{286333E9-3459-41DE-9A78-C8761CBFDE26}"/>
              </a:ext>
            </a:extLst>
          </p:cNvPr>
          <p:cNvSpPr/>
          <p:nvPr/>
        </p:nvSpPr>
        <p:spPr>
          <a:xfrm>
            <a:off x="6765438" y="2693256"/>
            <a:ext cx="2304288" cy="28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Acupuncture</a:t>
            </a:r>
          </a:p>
        </p:txBody>
      </p:sp>
      <p:sp>
        <p:nvSpPr>
          <p:cNvPr id="46" name="Rectangle 45">
            <a:extLst>
              <a:ext uri="{FF2B5EF4-FFF2-40B4-BE49-F238E27FC236}">
                <a16:creationId xmlns="" xmlns:a16="http://schemas.microsoft.com/office/drawing/2014/main" id="{DF9B7FC7-19D9-4851-B593-44F5C512A319}"/>
              </a:ext>
            </a:extLst>
          </p:cNvPr>
          <p:cNvSpPr/>
          <p:nvPr/>
        </p:nvSpPr>
        <p:spPr>
          <a:xfrm>
            <a:off x="6765438" y="3070152"/>
            <a:ext cx="2304288" cy="28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Tricyclic agents</a:t>
            </a:r>
          </a:p>
        </p:txBody>
      </p:sp>
      <p:sp>
        <p:nvSpPr>
          <p:cNvPr id="47" name="Rectangle 46">
            <a:extLst>
              <a:ext uri="{FF2B5EF4-FFF2-40B4-BE49-F238E27FC236}">
                <a16:creationId xmlns="" xmlns:a16="http://schemas.microsoft.com/office/drawing/2014/main" id="{500675A6-694B-455B-990D-4DD64AEB2AC6}"/>
              </a:ext>
            </a:extLst>
          </p:cNvPr>
          <p:cNvSpPr/>
          <p:nvPr/>
        </p:nvSpPr>
        <p:spPr>
          <a:xfrm>
            <a:off x="6765438" y="3447048"/>
            <a:ext cx="2304288" cy="28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Rubefacients</a:t>
            </a:r>
          </a:p>
        </p:txBody>
      </p:sp>
      <p:sp>
        <p:nvSpPr>
          <p:cNvPr id="48" name="Rectangle 47">
            <a:extLst>
              <a:ext uri="{FF2B5EF4-FFF2-40B4-BE49-F238E27FC236}">
                <a16:creationId xmlns="" xmlns:a16="http://schemas.microsoft.com/office/drawing/2014/main" id="{E92D69A0-A982-44A0-B003-840B9EBCC2DD}"/>
              </a:ext>
            </a:extLst>
          </p:cNvPr>
          <p:cNvSpPr/>
          <p:nvPr/>
        </p:nvSpPr>
        <p:spPr>
          <a:xfrm>
            <a:off x="6765438" y="3823944"/>
            <a:ext cx="2304288" cy="288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IA hyaluronan inject</a:t>
            </a:r>
          </a:p>
        </p:txBody>
      </p:sp>
      <p:sp>
        <p:nvSpPr>
          <p:cNvPr id="49" name="Rectangle 48">
            <a:extLst>
              <a:ext uri="{FF2B5EF4-FFF2-40B4-BE49-F238E27FC236}">
                <a16:creationId xmlns="" xmlns:a16="http://schemas.microsoft.com/office/drawing/2014/main" id="{6B243C98-7A05-4898-8788-8EE191831419}"/>
              </a:ext>
            </a:extLst>
          </p:cNvPr>
          <p:cNvSpPr/>
          <p:nvPr/>
        </p:nvSpPr>
        <p:spPr>
          <a:xfrm>
            <a:off x="122208" y="6182381"/>
            <a:ext cx="6558451" cy="355243"/>
          </a:xfrm>
          <a:prstGeom prst="rect">
            <a:avLst/>
          </a:prstGeom>
          <a:solidFill>
            <a:srgbClr val="02AA22"/>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Follow-up for all patients with symptomatic OA</a:t>
            </a:r>
          </a:p>
        </p:txBody>
      </p:sp>
      <p:sp>
        <p:nvSpPr>
          <p:cNvPr id="50" name="Rectangle 49">
            <a:extLst>
              <a:ext uri="{FF2B5EF4-FFF2-40B4-BE49-F238E27FC236}">
                <a16:creationId xmlns="" xmlns:a16="http://schemas.microsoft.com/office/drawing/2014/main" id="{29EA7305-AA69-4D40-B2C6-C09B8FEA54C2}"/>
              </a:ext>
            </a:extLst>
          </p:cNvPr>
          <p:cNvSpPr/>
          <p:nvPr/>
        </p:nvSpPr>
        <p:spPr>
          <a:xfrm>
            <a:off x="2547563" y="4328598"/>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TENS</a:t>
            </a:r>
          </a:p>
        </p:txBody>
      </p:sp>
      <p:sp>
        <p:nvSpPr>
          <p:cNvPr id="51" name="Rectangle 50">
            <a:extLst>
              <a:ext uri="{FF2B5EF4-FFF2-40B4-BE49-F238E27FC236}">
                <a16:creationId xmlns="" xmlns:a16="http://schemas.microsoft.com/office/drawing/2014/main" id="{2F33CC24-CA05-4721-8AC1-DD9E26D6C62C}"/>
              </a:ext>
            </a:extLst>
          </p:cNvPr>
          <p:cNvSpPr/>
          <p:nvPr/>
        </p:nvSpPr>
        <p:spPr>
          <a:xfrm>
            <a:off x="2547563" y="3941184"/>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Supports/braces</a:t>
            </a:r>
          </a:p>
        </p:txBody>
      </p:sp>
      <p:sp>
        <p:nvSpPr>
          <p:cNvPr id="52" name="Rectangle 51">
            <a:extLst>
              <a:ext uri="{FF2B5EF4-FFF2-40B4-BE49-F238E27FC236}">
                <a16:creationId xmlns="" xmlns:a16="http://schemas.microsoft.com/office/drawing/2014/main" id="{151E8D19-4767-4C5B-AD00-C9FA234268E4}"/>
              </a:ext>
            </a:extLst>
          </p:cNvPr>
          <p:cNvSpPr/>
          <p:nvPr/>
        </p:nvSpPr>
        <p:spPr>
          <a:xfrm>
            <a:off x="2547563" y="4716012"/>
            <a:ext cx="2024436" cy="411846"/>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Manipulation/Stretching (hip)</a:t>
            </a:r>
          </a:p>
        </p:txBody>
      </p:sp>
      <p:sp>
        <p:nvSpPr>
          <p:cNvPr id="53" name="Rectangle 52">
            <a:extLst>
              <a:ext uri="{FF2B5EF4-FFF2-40B4-BE49-F238E27FC236}">
                <a16:creationId xmlns="" xmlns:a16="http://schemas.microsoft.com/office/drawing/2014/main" id="{B4EBC522-6A8B-48EB-98A6-D7DD83F32105}"/>
              </a:ext>
            </a:extLst>
          </p:cNvPr>
          <p:cNvSpPr/>
          <p:nvPr/>
        </p:nvSpPr>
        <p:spPr>
          <a:xfrm>
            <a:off x="122794" y="5177225"/>
            <a:ext cx="2340841" cy="931944"/>
          </a:xfrm>
          <a:prstGeom prst="rect">
            <a:avLst/>
          </a:prstGeom>
          <a:solidFill>
            <a:srgbClr val="FFFFFF"/>
          </a:solidFill>
          <a:ln>
            <a:solidFill>
              <a:srgbClr val="02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Advice on appropriate footwear </a:t>
            </a:r>
          </a:p>
          <a:p>
            <a:pPr algn="ctr"/>
            <a:r>
              <a:rPr lang="en-GB" sz="1400" dirty="0">
                <a:solidFill>
                  <a:schemeClr val="tx1"/>
                </a:solidFill>
              </a:rPr>
              <a:t>(Lower limb OA -  </a:t>
            </a:r>
            <a:r>
              <a:rPr lang="en-GB" sz="1400" dirty="0" err="1">
                <a:solidFill>
                  <a:schemeClr val="tx1"/>
                </a:solidFill>
              </a:rPr>
              <a:t>inc</a:t>
            </a:r>
            <a:r>
              <a:rPr lang="en-GB" sz="1400" dirty="0">
                <a:solidFill>
                  <a:schemeClr val="tx1"/>
                </a:solidFill>
              </a:rPr>
              <a:t> shock-absorbing properties)</a:t>
            </a:r>
            <a:endParaRPr lang="en-GB" sz="1800" dirty="0">
              <a:solidFill>
                <a:schemeClr val="tx1"/>
              </a:solidFill>
            </a:endParaRPr>
          </a:p>
        </p:txBody>
      </p:sp>
      <p:sp>
        <p:nvSpPr>
          <p:cNvPr id="54" name="Rectangle 53">
            <a:extLst>
              <a:ext uri="{FF2B5EF4-FFF2-40B4-BE49-F238E27FC236}">
                <a16:creationId xmlns="" xmlns:a16="http://schemas.microsoft.com/office/drawing/2014/main" id="{5D086DCE-3C7A-44E3-9BF7-68A151646C5F}"/>
              </a:ext>
            </a:extLst>
          </p:cNvPr>
          <p:cNvSpPr/>
          <p:nvPr/>
        </p:nvSpPr>
        <p:spPr>
          <a:xfrm>
            <a:off x="6765438" y="4200841"/>
            <a:ext cx="2304288" cy="93194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Arthroscopic lavage/debridement </a:t>
            </a:r>
            <a:r>
              <a:rPr lang="en-GB" sz="1400" dirty="0">
                <a:solidFill>
                  <a:schemeClr val="tx1"/>
                </a:solidFill>
              </a:rPr>
              <a:t>(unless clear mechanical locking)</a:t>
            </a:r>
            <a:endParaRPr lang="en-GB" sz="1800" dirty="0">
              <a:solidFill>
                <a:schemeClr val="tx1"/>
              </a:solidFill>
            </a:endParaRPr>
          </a:p>
        </p:txBody>
      </p:sp>
      <p:sp>
        <p:nvSpPr>
          <p:cNvPr id="55" name="Rectangle 54">
            <a:extLst>
              <a:ext uri="{FF2B5EF4-FFF2-40B4-BE49-F238E27FC236}">
                <a16:creationId xmlns="" xmlns:a16="http://schemas.microsoft.com/office/drawing/2014/main" id="{4262B8A0-49D8-48B8-8116-C62CA3594606}"/>
              </a:ext>
            </a:extLst>
          </p:cNvPr>
          <p:cNvSpPr/>
          <p:nvPr/>
        </p:nvSpPr>
        <p:spPr>
          <a:xfrm>
            <a:off x="-562" y="6551942"/>
            <a:ext cx="9144562" cy="276999"/>
          </a:xfrm>
          <a:prstGeom prst="rect">
            <a:avLst/>
          </a:prstGeom>
        </p:spPr>
        <p:txBody>
          <a:bodyPr wrap="square">
            <a:spAutoFit/>
          </a:bodyPr>
          <a:lstStyle/>
          <a:p>
            <a:r>
              <a:rPr lang="en-GB" sz="1200" dirty="0"/>
              <a:t>NICE Clinical Guideline CG177 Osteoarthritis: Care and management (2014) </a:t>
            </a:r>
            <a:r>
              <a:rPr lang="en-GB" sz="1200" dirty="0">
                <a:hlinkClick r:id="rId3"/>
              </a:rPr>
              <a:t>https://www.nice.org.uk/guidance/cg177</a:t>
            </a:r>
            <a:r>
              <a:rPr lang="en-GB" sz="1200" dirty="0"/>
              <a:t> </a:t>
            </a:r>
          </a:p>
        </p:txBody>
      </p:sp>
      <p:sp>
        <p:nvSpPr>
          <p:cNvPr id="38" name="Title 1"/>
          <p:cNvSpPr>
            <a:spLocks noGrp="1"/>
          </p:cNvSpPr>
          <p:nvPr>
            <p:ph type="title"/>
          </p:nvPr>
        </p:nvSpPr>
        <p:spPr>
          <a:xfrm>
            <a:off x="239486" y="0"/>
            <a:ext cx="8229600" cy="1143000"/>
          </a:xfrm>
        </p:spPr>
        <p:txBody>
          <a:bodyPr/>
          <a:lstStyle/>
          <a:p>
            <a:pPr algn="l"/>
            <a:r>
              <a:rPr lang="en-GB" sz="3600" dirty="0">
                <a:solidFill>
                  <a:srgbClr val="C00000"/>
                </a:solidFill>
                <a:latin typeface="Palatino Linotype" panose="02040502050505030304" pitchFamily="18" charset="0"/>
              </a:rPr>
              <a:t>Managing OA</a:t>
            </a:r>
          </a:p>
        </p:txBody>
      </p:sp>
    </p:spTree>
    <p:extLst>
      <p:ext uri="{BB962C8B-B14F-4D97-AF65-F5344CB8AC3E}">
        <p14:creationId xmlns:p14="http://schemas.microsoft.com/office/powerpoint/2010/main" val="274353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981" y="33620"/>
            <a:ext cx="7137476" cy="1143000"/>
          </a:xfrm>
        </p:spPr>
        <p:txBody>
          <a:bodyPr>
            <a:normAutofit fontScale="90000"/>
          </a:bodyPr>
          <a:lstStyle/>
          <a:p>
            <a:pPr algn="l"/>
            <a:r>
              <a:rPr lang="en-US" sz="4000" dirty="0">
                <a:solidFill>
                  <a:srgbClr val="C00000"/>
                </a:solidFill>
                <a:latin typeface="Palatino Linotype" panose="02040502050505030304" pitchFamily="18" charset="0"/>
              </a:rPr>
              <a:t>OA treatments recommended by NICE</a:t>
            </a:r>
          </a:p>
        </p:txBody>
      </p:sp>
      <p:sp>
        <p:nvSpPr>
          <p:cNvPr id="41" name="Line Callout 2 40"/>
          <p:cNvSpPr/>
          <p:nvPr/>
        </p:nvSpPr>
        <p:spPr>
          <a:xfrm>
            <a:off x="257907" y="4460320"/>
            <a:ext cx="2205727" cy="1913712"/>
          </a:xfrm>
          <a:prstGeom prst="borderCallout2">
            <a:avLst>
              <a:gd name="adj1" fmla="val -1817"/>
              <a:gd name="adj2" fmla="val 431"/>
              <a:gd name="adj3" fmla="val -13319"/>
              <a:gd name="adj4" fmla="val 52017"/>
              <a:gd name="adj5" fmla="val -77059"/>
              <a:gd name="adj6" fmla="val 121461"/>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Effectiveness:</a:t>
            </a:r>
          </a:p>
          <a:p>
            <a:pPr algn="ctr"/>
            <a:r>
              <a:rPr lang="en-GB" dirty="0"/>
              <a:t>topical = oral </a:t>
            </a:r>
            <a:r>
              <a:rPr lang="en-GB" sz="1400" dirty="0"/>
              <a:t>(knee/hand)</a:t>
            </a:r>
          </a:p>
          <a:p>
            <a:pPr algn="ctr"/>
            <a:r>
              <a:rPr lang="en-GB" b="1" dirty="0"/>
              <a:t>Safety:</a:t>
            </a:r>
          </a:p>
          <a:p>
            <a:pPr algn="ctr"/>
            <a:r>
              <a:rPr lang="en-GB" dirty="0"/>
              <a:t>topical &gt; oral</a:t>
            </a:r>
          </a:p>
        </p:txBody>
      </p:sp>
      <p:sp>
        <p:nvSpPr>
          <p:cNvPr id="42" name="Line Callout 2 41"/>
          <p:cNvSpPr/>
          <p:nvPr/>
        </p:nvSpPr>
        <p:spPr>
          <a:xfrm>
            <a:off x="257907" y="1234240"/>
            <a:ext cx="2204314" cy="1583561"/>
          </a:xfrm>
          <a:prstGeom prst="borderCallout2">
            <a:avLst>
              <a:gd name="adj1" fmla="val 46512"/>
              <a:gd name="adj2" fmla="val 98313"/>
              <a:gd name="adj3" fmla="val 65713"/>
              <a:gd name="adj4" fmla="val 105043"/>
              <a:gd name="adj5" fmla="val 82744"/>
              <a:gd name="adj6" fmla="val 122313"/>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Effectiveness:</a:t>
            </a:r>
          </a:p>
          <a:p>
            <a:pPr algn="ctr"/>
            <a:r>
              <a:rPr lang="en-GB" dirty="0"/>
              <a:t>under review</a:t>
            </a:r>
            <a:endParaRPr lang="en-GB" sz="1400" dirty="0"/>
          </a:p>
          <a:p>
            <a:pPr algn="ctr"/>
            <a:r>
              <a:rPr lang="en-GB" b="1" dirty="0"/>
              <a:t>Safety:</a:t>
            </a:r>
          </a:p>
          <a:p>
            <a:pPr algn="ctr"/>
            <a:r>
              <a:rPr lang="en-GB" dirty="0"/>
              <a:t>under review</a:t>
            </a:r>
          </a:p>
        </p:txBody>
      </p:sp>
      <p:sp>
        <p:nvSpPr>
          <p:cNvPr id="64" name="Rectangle 63">
            <a:extLst>
              <a:ext uri="{FF2B5EF4-FFF2-40B4-BE49-F238E27FC236}">
                <a16:creationId xmlns="" xmlns:a16="http://schemas.microsoft.com/office/drawing/2014/main" id="{638B30FC-16CE-48B5-BD9F-ECC8940C127F}"/>
              </a:ext>
            </a:extLst>
          </p:cNvPr>
          <p:cNvSpPr/>
          <p:nvPr/>
        </p:nvSpPr>
        <p:spPr>
          <a:xfrm>
            <a:off x="2923260" y="1545568"/>
            <a:ext cx="413253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Adjunct to core management</a:t>
            </a:r>
          </a:p>
        </p:txBody>
      </p:sp>
      <p:sp>
        <p:nvSpPr>
          <p:cNvPr id="68" name="Rectangle 67">
            <a:extLst>
              <a:ext uri="{FF2B5EF4-FFF2-40B4-BE49-F238E27FC236}">
                <a16:creationId xmlns="" xmlns:a16="http://schemas.microsoft.com/office/drawing/2014/main" id="{2CFAF8B5-98E0-480A-8F8F-D3FFBD854522}"/>
              </a:ext>
            </a:extLst>
          </p:cNvPr>
          <p:cNvSpPr/>
          <p:nvPr/>
        </p:nvSpPr>
        <p:spPr>
          <a:xfrm>
            <a:off x="2923258" y="1929616"/>
            <a:ext cx="202387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r>
              <a:rPr lang="en-GB" sz="2000" b="1" baseline="30000" dirty="0"/>
              <a:t>st</a:t>
            </a:r>
            <a:r>
              <a:rPr lang="en-GB" sz="2000" b="1" dirty="0"/>
              <a:t> line</a:t>
            </a:r>
          </a:p>
        </p:txBody>
      </p:sp>
      <p:sp>
        <p:nvSpPr>
          <p:cNvPr id="70" name="Rectangle 69">
            <a:extLst>
              <a:ext uri="{FF2B5EF4-FFF2-40B4-BE49-F238E27FC236}">
                <a16:creationId xmlns="" xmlns:a16="http://schemas.microsoft.com/office/drawing/2014/main" id="{96E28098-743B-45B2-9D5E-95753AE1212B}"/>
              </a:ext>
            </a:extLst>
          </p:cNvPr>
          <p:cNvSpPr/>
          <p:nvPr/>
        </p:nvSpPr>
        <p:spPr>
          <a:xfrm>
            <a:off x="2922699" y="2379250"/>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Paracetamol</a:t>
            </a:r>
          </a:p>
        </p:txBody>
      </p:sp>
      <p:sp>
        <p:nvSpPr>
          <p:cNvPr id="71" name="Rectangle 70">
            <a:extLst>
              <a:ext uri="{FF2B5EF4-FFF2-40B4-BE49-F238E27FC236}">
                <a16:creationId xmlns="" xmlns:a16="http://schemas.microsoft.com/office/drawing/2014/main" id="{B54D6970-A375-442E-B8CA-FBA28EA10362}"/>
              </a:ext>
            </a:extLst>
          </p:cNvPr>
          <p:cNvSpPr/>
          <p:nvPr/>
        </p:nvSpPr>
        <p:spPr>
          <a:xfrm>
            <a:off x="2922699" y="2766664"/>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Topical NSAID</a:t>
            </a:r>
          </a:p>
        </p:txBody>
      </p:sp>
      <p:sp>
        <p:nvSpPr>
          <p:cNvPr id="72" name="Rectangle 71">
            <a:extLst>
              <a:ext uri="{FF2B5EF4-FFF2-40B4-BE49-F238E27FC236}">
                <a16:creationId xmlns="" xmlns:a16="http://schemas.microsoft.com/office/drawing/2014/main" id="{46314CED-65F1-4F8A-A7CD-4FD6965DC38D}"/>
              </a:ext>
            </a:extLst>
          </p:cNvPr>
          <p:cNvSpPr/>
          <p:nvPr/>
        </p:nvSpPr>
        <p:spPr>
          <a:xfrm>
            <a:off x="2922699" y="3154078"/>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Local heat or cold</a:t>
            </a:r>
          </a:p>
        </p:txBody>
      </p:sp>
      <p:sp>
        <p:nvSpPr>
          <p:cNvPr id="73" name="Rectangle 72">
            <a:extLst>
              <a:ext uri="{FF2B5EF4-FFF2-40B4-BE49-F238E27FC236}">
                <a16:creationId xmlns="" xmlns:a16="http://schemas.microsoft.com/office/drawing/2014/main" id="{13BD7F18-435A-44E0-97C2-4A5E0E724B53}"/>
              </a:ext>
            </a:extLst>
          </p:cNvPr>
          <p:cNvSpPr/>
          <p:nvPr/>
        </p:nvSpPr>
        <p:spPr>
          <a:xfrm>
            <a:off x="2922699" y="3541492"/>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Topical capsaicin</a:t>
            </a:r>
          </a:p>
        </p:txBody>
      </p:sp>
      <p:sp>
        <p:nvSpPr>
          <p:cNvPr id="74" name="Rectangle 73">
            <a:extLst>
              <a:ext uri="{FF2B5EF4-FFF2-40B4-BE49-F238E27FC236}">
                <a16:creationId xmlns="" xmlns:a16="http://schemas.microsoft.com/office/drawing/2014/main" id="{C7B9B364-BC4F-405E-86E2-6B62C03BDDB1}"/>
              </a:ext>
            </a:extLst>
          </p:cNvPr>
          <p:cNvSpPr/>
          <p:nvPr/>
        </p:nvSpPr>
        <p:spPr>
          <a:xfrm>
            <a:off x="2922699" y="3928906"/>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Assistive devices</a:t>
            </a:r>
          </a:p>
        </p:txBody>
      </p:sp>
      <p:sp>
        <p:nvSpPr>
          <p:cNvPr id="78" name="Rectangle 77">
            <a:extLst>
              <a:ext uri="{FF2B5EF4-FFF2-40B4-BE49-F238E27FC236}">
                <a16:creationId xmlns="" xmlns:a16="http://schemas.microsoft.com/office/drawing/2014/main" id="{E92D717E-1C5B-4432-97B0-34A2BF94B56B}"/>
              </a:ext>
            </a:extLst>
          </p:cNvPr>
          <p:cNvSpPr/>
          <p:nvPr/>
        </p:nvSpPr>
        <p:spPr>
          <a:xfrm>
            <a:off x="2923255" y="5602408"/>
            <a:ext cx="4132531" cy="402623"/>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Intra-articular corticosteroid injections</a:t>
            </a:r>
          </a:p>
        </p:txBody>
      </p:sp>
      <p:sp>
        <p:nvSpPr>
          <p:cNvPr id="79" name="Rectangle 78">
            <a:extLst>
              <a:ext uri="{FF2B5EF4-FFF2-40B4-BE49-F238E27FC236}">
                <a16:creationId xmlns="" xmlns:a16="http://schemas.microsoft.com/office/drawing/2014/main" id="{B6E902C0-5BDB-4250-B865-5DA68BEC3238}"/>
              </a:ext>
            </a:extLst>
          </p:cNvPr>
          <p:cNvSpPr/>
          <p:nvPr/>
        </p:nvSpPr>
        <p:spPr>
          <a:xfrm>
            <a:off x="2923256" y="6104444"/>
            <a:ext cx="4132531" cy="380654"/>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Joint arthroplasty</a:t>
            </a:r>
          </a:p>
        </p:txBody>
      </p:sp>
      <p:sp>
        <p:nvSpPr>
          <p:cNvPr id="81" name="Rectangle 80">
            <a:extLst>
              <a:ext uri="{FF2B5EF4-FFF2-40B4-BE49-F238E27FC236}">
                <a16:creationId xmlns="" xmlns:a16="http://schemas.microsoft.com/office/drawing/2014/main" id="{58638946-D970-41A5-BD0A-4623851E58ED}"/>
              </a:ext>
            </a:extLst>
          </p:cNvPr>
          <p:cNvSpPr/>
          <p:nvPr/>
        </p:nvSpPr>
        <p:spPr>
          <a:xfrm>
            <a:off x="2922699" y="4703734"/>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TENS</a:t>
            </a:r>
          </a:p>
        </p:txBody>
      </p:sp>
      <p:sp>
        <p:nvSpPr>
          <p:cNvPr id="82" name="Rectangle 81">
            <a:extLst>
              <a:ext uri="{FF2B5EF4-FFF2-40B4-BE49-F238E27FC236}">
                <a16:creationId xmlns="" xmlns:a16="http://schemas.microsoft.com/office/drawing/2014/main" id="{92050C15-A18B-4322-859C-64F2FB1AFCCB}"/>
              </a:ext>
            </a:extLst>
          </p:cNvPr>
          <p:cNvSpPr/>
          <p:nvPr/>
        </p:nvSpPr>
        <p:spPr>
          <a:xfrm>
            <a:off x="2922699" y="4316320"/>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Supports/braces</a:t>
            </a:r>
          </a:p>
        </p:txBody>
      </p:sp>
      <p:sp>
        <p:nvSpPr>
          <p:cNvPr id="83" name="Rectangle 82">
            <a:extLst>
              <a:ext uri="{FF2B5EF4-FFF2-40B4-BE49-F238E27FC236}">
                <a16:creationId xmlns="" xmlns:a16="http://schemas.microsoft.com/office/drawing/2014/main" id="{D99690F1-37C0-4478-B40D-212B0D12B0E3}"/>
              </a:ext>
            </a:extLst>
          </p:cNvPr>
          <p:cNvSpPr/>
          <p:nvPr/>
        </p:nvSpPr>
        <p:spPr>
          <a:xfrm>
            <a:off x="2922699" y="5091148"/>
            <a:ext cx="2024436" cy="411846"/>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Manipulation/Stretching (hip)</a:t>
            </a:r>
          </a:p>
        </p:txBody>
      </p:sp>
      <p:grpSp>
        <p:nvGrpSpPr>
          <p:cNvPr id="39" name="Group 38"/>
          <p:cNvGrpSpPr/>
          <p:nvPr/>
        </p:nvGrpSpPr>
        <p:grpSpPr>
          <a:xfrm>
            <a:off x="3145767" y="2334019"/>
            <a:ext cx="1689092" cy="754213"/>
            <a:chOff x="3762143" y="2645723"/>
            <a:chExt cx="1689092" cy="754213"/>
          </a:xfrm>
        </p:grpSpPr>
        <p:sp>
          <p:nvSpPr>
            <p:cNvPr id="2" name="Donut 1"/>
            <p:cNvSpPr/>
            <p:nvPr/>
          </p:nvSpPr>
          <p:spPr>
            <a:xfrm>
              <a:off x="3846364" y="2645723"/>
              <a:ext cx="1375285" cy="383980"/>
            </a:xfrm>
            <a:prstGeom prst="donut">
              <a:avLst>
                <a:gd name="adj" fmla="val 10080"/>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28" name="Donut 27"/>
            <p:cNvSpPr/>
            <p:nvPr/>
          </p:nvSpPr>
          <p:spPr>
            <a:xfrm>
              <a:off x="3762143" y="3003768"/>
              <a:ext cx="1689092" cy="396168"/>
            </a:xfrm>
            <a:prstGeom prst="donut">
              <a:avLst>
                <a:gd name="adj" fmla="val 10080"/>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grpSp>
      <p:grpSp>
        <p:nvGrpSpPr>
          <p:cNvPr id="38" name="Group 37"/>
          <p:cNvGrpSpPr/>
          <p:nvPr/>
        </p:nvGrpSpPr>
        <p:grpSpPr>
          <a:xfrm>
            <a:off x="2922699" y="3067364"/>
            <a:ext cx="2109218" cy="1947495"/>
            <a:chOff x="1006516" y="3871328"/>
            <a:chExt cx="2109218" cy="1947495"/>
          </a:xfrm>
        </p:grpSpPr>
        <p:sp>
          <p:nvSpPr>
            <p:cNvPr id="34" name="Donut 33"/>
            <p:cNvSpPr/>
            <p:nvPr/>
          </p:nvSpPr>
          <p:spPr>
            <a:xfrm>
              <a:off x="1229584" y="5482290"/>
              <a:ext cx="1604854" cy="336533"/>
            </a:xfrm>
            <a:prstGeom prst="donut">
              <a:avLst>
                <a:gd name="adj" fmla="val 1008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36" name="Donut 35"/>
            <p:cNvSpPr/>
            <p:nvPr/>
          </p:nvSpPr>
          <p:spPr>
            <a:xfrm>
              <a:off x="1006516" y="3871328"/>
              <a:ext cx="2109218" cy="476887"/>
            </a:xfrm>
            <a:prstGeom prst="donut">
              <a:avLst>
                <a:gd name="adj" fmla="val 1008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grpSp>
      <p:sp>
        <p:nvSpPr>
          <p:cNvPr id="85" name="Line Callout 2 41">
            <a:extLst>
              <a:ext uri="{FF2B5EF4-FFF2-40B4-BE49-F238E27FC236}">
                <a16:creationId xmlns="" xmlns:a16="http://schemas.microsoft.com/office/drawing/2014/main" id="{8D0310E3-4E45-4AD4-A6E7-86E57F0F83A9}"/>
              </a:ext>
            </a:extLst>
          </p:cNvPr>
          <p:cNvSpPr/>
          <p:nvPr/>
        </p:nvSpPr>
        <p:spPr>
          <a:xfrm>
            <a:off x="6112641" y="2842531"/>
            <a:ext cx="2451128" cy="797378"/>
          </a:xfrm>
          <a:prstGeom prst="borderCallout2">
            <a:avLst>
              <a:gd name="adj1" fmla="val 46512"/>
              <a:gd name="adj2" fmla="val 1702"/>
              <a:gd name="adj3" fmla="val 95883"/>
              <a:gd name="adj4" fmla="val -18650"/>
              <a:gd name="adj5" fmla="val 110614"/>
              <a:gd name="adj6" fmla="val -48531"/>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Knee and hand</a:t>
            </a:r>
          </a:p>
          <a:p>
            <a:pPr algn="ctr"/>
            <a:r>
              <a:rPr lang="en-GB" sz="2000" dirty="0"/>
              <a:t>Caution: irritant</a:t>
            </a:r>
          </a:p>
        </p:txBody>
      </p:sp>
      <p:sp>
        <p:nvSpPr>
          <p:cNvPr id="86" name="Rectangle 85">
            <a:extLst>
              <a:ext uri="{FF2B5EF4-FFF2-40B4-BE49-F238E27FC236}">
                <a16:creationId xmlns="" xmlns:a16="http://schemas.microsoft.com/office/drawing/2014/main" id="{C060F55D-72E8-41AA-A9A0-4884DFF91352}"/>
              </a:ext>
            </a:extLst>
          </p:cNvPr>
          <p:cNvSpPr/>
          <p:nvPr/>
        </p:nvSpPr>
        <p:spPr>
          <a:xfrm>
            <a:off x="-562" y="6551942"/>
            <a:ext cx="9144562" cy="276999"/>
          </a:xfrm>
          <a:prstGeom prst="rect">
            <a:avLst/>
          </a:prstGeom>
        </p:spPr>
        <p:txBody>
          <a:bodyPr wrap="square">
            <a:spAutoFit/>
          </a:bodyPr>
          <a:lstStyle/>
          <a:p>
            <a:r>
              <a:rPr lang="en-GB" sz="1200" dirty="0"/>
              <a:t>NICE Clinical Guideline CG177 Osteoarthritis: Care and management (2014) </a:t>
            </a:r>
            <a:r>
              <a:rPr lang="en-GB" sz="1200" dirty="0">
                <a:hlinkClick r:id="rId3"/>
              </a:rPr>
              <a:t>https://www.nice.org.uk/guidance/cg177</a:t>
            </a:r>
            <a:r>
              <a:rPr lang="en-GB" sz="1200" dirty="0"/>
              <a:t> </a:t>
            </a:r>
          </a:p>
        </p:txBody>
      </p:sp>
      <p:sp>
        <p:nvSpPr>
          <p:cNvPr id="26" name="Donut 25"/>
          <p:cNvSpPr/>
          <p:nvPr/>
        </p:nvSpPr>
        <p:spPr>
          <a:xfrm>
            <a:off x="2916181" y="3487408"/>
            <a:ext cx="2115736" cy="396168"/>
          </a:xfrm>
          <a:prstGeom prst="donut">
            <a:avLst>
              <a:gd name="adj" fmla="val 10080"/>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5707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85"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p:cNvSpPr/>
          <p:nvPr/>
        </p:nvSpPr>
        <p:spPr>
          <a:xfrm>
            <a:off x="5560731" y="2501157"/>
            <a:ext cx="3177604" cy="360040"/>
          </a:xfrm>
          <a:prstGeom prst="flowChartProcess">
            <a:avLst/>
          </a:prstGeom>
          <a:solidFill>
            <a:srgbClr val="0066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t>Burns upon application</a:t>
            </a:r>
          </a:p>
        </p:txBody>
      </p:sp>
      <p:grpSp>
        <p:nvGrpSpPr>
          <p:cNvPr id="52" name="Group 51"/>
          <p:cNvGrpSpPr/>
          <p:nvPr/>
        </p:nvGrpSpPr>
        <p:grpSpPr>
          <a:xfrm>
            <a:off x="448054" y="1957754"/>
            <a:ext cx="1615977" cy="1834915"/>
            <a:chOff x="3055581" y="2314165"/>
            <a:chExt cx="1615977" cy="1834915"/>
          </a:xfrm>
        </p:grpSpPr>
        <p:grpSp>
          <p:nvGrpSpPr>
            <p:cNvPr id="32" name="Group 31"/>
            <p:cNvGrpSpPr/>
            <p:nvPr/>
          </p:nvGrpSpPr>
          <p:grpSpPr>
            <a:xfrm>
              <a:off x="3055581" y="2314165"/>
              <a:ext cx="1615977" cy="1336638"/>
              <a:chOff x="683568" y="4135077"/>
              <a:chExt cx="1615977" cy="1336638"/>
            </a:xfrm>
          </p:grpSpPr>
          <p:grpSp>
            <p:nvGrpSpPr>
              <p:cNvPr id="33" name="Group 32"/>
              <p:cNvGrpSpPr/>
              <p:nvPr/>
            </p:nvGrpSpPr>
            <p:grpSpPr>
              <a:xfrm>
                <a:off x="683568" y="4135077"/>
                <a:ext cx="360040" cy="719607"/>
                <a:chOff x="460381" y="3565852"/>
                <a:chExt cx="360040" cy="719607"/>
              </a:xfrm>
            </p:grpSpPr>
            <p:sp>
              <p:nvSpPr>
                <p:cNvPr id="44" name="L-Shape 43"/>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1303686" y="4135077"/>
                <a:ext cx="360040" cy="719607"/>
                <a:chOff x="460381" y="3565852"/>
                <a:chExt cx="360040" cy="719607"/>
              </a:xfrm>
            </p:grpSpPr>
            <p:sp>
              <p:nvSpPr>
                <p:cNvPr id="42" name="L-Shape 41"/>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1939505" y="4135077"/>
                <a:ext cx="360040" cy="719607"/>
                <a:chOff x="460381" y="3565852"/>
                <a:chExt cx="360040" cy="719607"/>
              </a:xfrm>
            </p:grpSpPr>
            <p:sp>
              <p:nvSpPr>
                <p:cNvPr id="40" name="L-Shape 39"/>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Rectangle 38"/>
              <p:cNvSpPr/>
              <p:nvPr/>
            </p:nvSpPr>
            <p:spPr>
              <a:xfrm>
                <a:off x="759826" y="4854684"/>
                <a:ext cx="1503713" cy="61703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Pain receptors</a:t>
                </a:r>
              </a:p>
              <a:p>
                <a:pPr algn="ctr"/>
                <a:r>
                  <a:rPr lang="en-GB" sz="1600" dirty="0"/>
                  <a:t>“TRVP1”</a:t>
                </a:r>
              </a:p>
            </p:txBody>
          </p:sp>
        </p:grpSp>
        <p:sp>
          <p:nvSpPr>
            <p:cNvPr id="46" name="Rectangle 45"/>
            <p:cNvSpPr/>
            <p:nvPr/>
          </p:nvSpPr>
          <p:spPr>
            <a:xfrm>
              <a:off x="3275856" y="3673562"/>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3131840" y="3673562"/>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3891722" y="3673562"/>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3747706" y="3673562"/>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552862" y="3673562"/>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408846" y="3673562"/>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p:cNvGrpSpPr/>
          <p:nvPr/>
        </p:nvGrpSpPr>
        <p:grpSpPr>
          <a:xfrm>
            <a:off x="422279" y="4504790"/>
            <a:ext cx="1695253" cy="1963689"/>
            <a:chOff x="422416" y="4509120"/>
            <a:chExt cx="1695253" cy="1963689"/>
          </a:xfrm>
        </p:grpSpPr>
        <p:grpSp>
          <p:nvGrpSpPr>
            <p:cNvPr id="31" name="Group 30"/>
            <p:cNvGrpSpPr/>
            <p:nvPr/>
          </p:nvGrpSpPr>
          <p:grpSpPr>
            <a:xfrm>
              <a:off x="422416" y="4509120"/>
              <a:ext cx="1695253" cy="1376640"/>
              <a:chOff x="604292" y="4095075"/>
              <a:chExt cx="1695253" cy="1376640"/>
            </a:xfrm>
          </p:grpSpPr>
          <p:grpSp>
            <p:nvGrpSpPr>
              <p:cNvPr id="20" name="Group 19"/>
              <p:cNvGrpSpPr/>
              <p:nvPr/>
            </p:nvGrpSpPr>
            <p:grpSpPr>
              <a:xfrm>
                <a:off x="683568" y="4135077"/>
                <a:ext cx="360040" cy="719607"/>
                <a:chOff x="460381" y="3565852"/>
                <a:chExt cx="360040" cy="719607"/>
              </a:xfrm>
            </p:grpSpPr>
            <p:sp>
              <p:nvSpPr>
                <p:cNvPr id="18" name="L-Shape 17"/>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719571" y="409507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22" name="Group 21"/>
              <p:cNvGrpSpPr/>
              <p:nvPr/>
            </p:nvGrpSpPr>
            <p:grpSpPr>
              <a:xfrm>
                <a:off x="1303686" y="4135077"/>
                <a:ext cx="360040" cy="719607"/>
                <a:chOff x="460381" y="3565852"/>
                <a:chExt cx="360040" cy="719607"/>
              </a:xfrm>
            </p:grpSpPr>
            <p:sp>
              <p:nvSpPr>
                <p:cNvPr id="23" name="L-Shape 22"/>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Oval 24"/>
              <p:cNvSpPr/>
              <p:nvPr/>
            </p:nvSpPr>
            <p:spPr>
              <a:xfrm>
                <a:off x="1339689" y="409507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26" name="Group 25"/>
              <p:cNvGrpSpPr/>
              <p:nvPr/>
            </p:nvGrpSpPr>
            <p:grpSpPr>
              <a:xfrm>
                <a:off x="1939505" y="4135077"/>
                <a:ext cx="360040" cy="719607"/>
                <a:chOff x="460381" y="3565852"/>
                <a:chExt cx="360040" cy="719607"/>
              </a:xfrm>
            </p:grpSpPr>
            <p:sp>
              <p:nvSpPr>
                <p:cNvPr id="27" name="L-Shape 26"/>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Oval 28"/>
              <p:cNvSpPr/>
              <p:nvPr/>
            </p:nvSpPr>
            <p:spPr>
              <a:xfrm>
                <a:off x="1975508" y="409507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0" name="Rectangle 29"/>
              <p:cNvSpPr/>
              <p:nvPr/>
            </p:nvSpPr>
            <p:spPr>
              <a:xfrm>
                <a:off x="604292" y="4854684"/>
                <a:ext cx="1659248" cy="61703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Pain receptors</a:t>
                </a:r>
              </a:p>
              <a:p>
                <a:pPr algn="ctr"/>
                <a:r>
                  <a:rPr lang="en-GB" sz="1800" dirty="0"/>
                  <a:t>“TRVP1”</a:t>
                </a:r>
              </a:p>
            </p:txBody>
          </p:sp>
        </p:grpSp>
        <p:sp>
          <p:nvSpPr>
            <p:cNvPr id="53" name="Rectangle 52"/>
            <p:cNvSpPr/>
            <p:nvPr/>
          </p:nvSpPr>
          <p:spPr>
            <a:xfrm>
              <a:off x="719567" y="5885760"/>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446544" y="5885760"/>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1335433" y="5885760"/>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062410" y="5885760"/>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1996573" y="5885760"/>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1723550" y="5885760"/>
              <a:ext cx="72008" cy="475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1814666" y="6288585"/>
              <a:ext cx="184224" cy="1842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1" name="Oval 60"/>
            <p:cNvSpPr/>
            <p:nvPr/>
          </p:nvSpPr>
          <p:spPr>
            <a:xfrm>
              <a:off x="1802920" y="5965055"/>
              <a:ext cx="184224" cy="1842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2" name="Oval 61"/>
            <p:cNvSpPr/>
            <p:nvPr/>
          </p:nvSpPr>
          <p:spPr>
            <a:xfrm>
              <a:off x="1142813" y="5895117"/>
              <a:ext cx="184224" cy="1842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3" name="Oval 62"/>
            <p:cNvSpPr/>
            <p:nvPr/>
          </p:nvSpPr>
          <p:spPr>
            <a:xfrm>
              <a:off x="1148149" y="6180231"/>
              <a:ext cx="184224" cy="1842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4" name="Oval 63"/>
            <p:cNvSpPr/>
            <p:nvPr/>
          </p:nvSpPr>
          <p:spPr>
            <a:xfrm>
              <a:off x="529294" y="5759856"/>
              <a:ext cx="184224" cy="1842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5" name="Oval 64"/>
            <p:cNvSpPr/>
            <p:nvPr/>
          </p:nvSpPr>
          <p:spPr>
            <a:xfrm>
              <a:off x="525552" y="6019509"/>
              <a:ext cx="184224" cy="1842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grpSp>
      <p:grpSp>
        <p:nvGrpSpPr>
          <p:cNvPr id="136" name="Group 135"/>
          <p:cNvGrpSpPr/>
          <p:nvPr/>
        </p:nvGrpSpPr>
        <p:grpSpPr>
          <a:xfrm>
            <a:off x="2714950" y="1700808"/>
            <a:ext cx="2511937" cy="1735358"/>
            <a:chOff x="2714948" y="2051774"/>
            <a:chExt cx="2511937" cy="1735358"/>
          </a:xfrm>
        </p:grpSpPr>
        <p:sp>
          <p:nvSpPr>
            <p:cNvPr id="10" name="TextBox 9"/>
            <p:cNvSpPr txBox="1"/>
            <p:nvPr/>
          </p:nvSpPr>
          <p:spPr>
            <a:xfrm>
              <a:off x="3362272" y="2525659"/>
              <a:ext cx="1864613" cy="523220"/>
            </a:xfrm>
            <a:prstGeom prst="rect">
              <a:avLst/>
            </a:prstGeom>
            <a:noFill/>
          </p:spPr>
          <p:txBody>
            <a:bodyPr wrap="none" rtlCol="0">
              <a:spAutoFit/>
            </a:bodyPr>
            <a:lstStyle/>
            <a:p>
              <a:r>
                <a:rPr lang="en-GB" sz="2800" dirty="0">
                  <a:solidFill>
                    <a:schemeClr val="tx2">
                      <a:lumMod val="75000"/>
                    </a:schemeClr>
                  </a:solidFill>
                </a:rPr>
                <a:t>Capsaicin </a:t>
              </a:r>
            </a:p>
          </p:txBody>
        </p:sp>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948" y="2051774"/>
              <a:ext cx="1051541" cy="943714"/>
            </a:xfrm>
            <a:prstGeom prst="rect">
              <a:avLst/>
            </a:prstGeom>
          </p:spPr>
        </p:pic>
        <p:sp>
          <p:nvSpPr>
            <p:cNvPr id="68" name="Oval 67"/>
            <p:cNvSpPr/>
            <p:nvPr/>
          </p:nvSpPr>
          <p:spPr>
            <a:xfrm>
              <a:off x="3592007" y="3173529"/>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69" name="Oval 68"/>
            <p:cNvSpPr/>
            <p:nvPr/>
          </p:nvSpPr>
          <p:spPr>
            <a:xfrm>
              <a:off x="3856599" y="3426596"/>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0" name="Oval 69"/>
            <p:cNvSpPr/>
            <p:nvPr/>
          </p:nvSpPr>
          <p:spPr>
            <a:xfrm>
              <a:off x="3964623" y="310102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1" name="Oval 70"/>
            <p:cNvSpPr/>
            <p:nvPr/>
          </p:nvSpPr>
          <p:spPr>
            <a:xfrm>
              <a:off x="4193223" y="3499100"/>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2" name="Oval 71"/>
            <p:cNvSpPr/>
            <p:nvPr/>
          </p:nvSpPr>
          <p:spPr>
            <a:xfrm>
              <a:off x="4337239" y="3173529"/>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3" name="Oval 72"/>
            <p:cNvSpPr/>
            <p:nvPr/>
          </p:nvSpPr>
          <p:spPr>
            <a:xfrm>
              <a:off x="4565839" y="3435228"/>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sp>
        <p:nvSpPr>
          <p:cNvPr id="74" name="Flowchart: Process 73"/>
          <p:cNvSpPr/>
          <p:nvPr/>
        </p:nvSpPr>
        <p:spPr>
          <a:xfrm>
            <a:off x="5560731" y="3202428"/>
            <a:ext cx="3177604" cy="360040"/>
          </a:xfrm>
          <a:prstGeom prst="flowChartProcess">
            <a:avLst/>
          </a:prstGeom>
          <a:solidFill>
            <a:srgbClr val="0066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t>Frequent application needed</a:t>
            </a:r>
          </a:p>
        </p:txBody>
      </p:sp>
      <p:grpSp>
        <p:nvGrpSpPr>
          <p:cNvPr id="138" name="Group 137"/>
          <p:cNvGrpSpPr/>
          <p:nvPr/>
        </p:nvGrpSpPr>
        <p:grpSpPr>
          <a:xfrm>
            <a:off x="3047418" y="4506736"/>
            <a:ext cx="1708337" cy="1898404"/>
            <a:chOff x="2883627" y="4480180"/>
            <a:chExt cx="1708337" cy="1898404"/>
          </a:xfrm>
        </p:grpSpPr>
        <p:grpSp>
          <p:nvGrpSpPr>
            <p:cNvPr id="76" name="Group 75"/>
            <p:cNvGrpSpPr/>
            <p:nvPr/>
          </p:nvGrpSpPr>
          <p:grpSpPr>
            <a:xfrm>
              <a:off x="2896711" y="4480180"/>
              <a:ext cx="1695253" cy="1376640"/>
              <a:chOff x="604292" y="4095075"/>
              <a:chExt cx="1695253" cy="1376640"/>
            </a:xfrm>
          </p:grpSpPr>
          <p:grpSp>
            <p:nvGrpSpPr>
              <p:cNvPr id="89" name="Group 88"/>
              <p:cNvGrpSpPr/>
              <p:nvPr/>
            </p:nvGrpSpPr>
            <p:grpSpPr>
              <a:xfrm>
                <a:off x="683568" y="4135077"/>
                <a:ext cx="360040" cy="719607"/>
                <a:chOff x="460381" y="3565852"/>
                <a:chExt cx="360040" cy="719607"/>
              </a:xfrm>
            </p:grpSpPr>
            <p:sp>
              <p:nvSpPr>
                <p:cNvPr id="100" name="L-Shape 99"/>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 name="Oval 89"/>
              <p:cNvSpPr/>
              <p:nvPr/>
            </p:nvSpPr>
            <p:spPr>
              <a:xfrm>
                <a:off x="719571" y="409507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91" name="Group 90"/>
              <p:cNvGrpSpPr/>
              <p:nvPr/>
            </p:nvGrpSpPr>
            <p:grpSpPr>
              <a:xfrm>
                <a:off x="1303686" y="4135077"/>
                <a:ext cx="360040" cy="719607"/>
                <a:chOff x="460381" y="3565852"/>
                <a:chExt cx="360040" cy="719607"/>
              </a:xfrm>
            </p:grpSpPr>
            <p:sp>
              <p:nvSpPr>
                <p:cNvPr id="98" name="L-Shape 97"/>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2" name="Oval 91"/>
              <p:cNvSpPr/>
              <p:nvPr/>
            </p:nvSpPr>
            <p:spPr>
              <a:xfrm>
                <a:off x="1339689" y="409507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93" name="Group 92"/>
              <p:cNvGrpSpPr/>
              <p:nvPr/>
            </p:nvGrpSpPr>
            <p:grpSpPr>
              <a:xfrm>
                <a:off x="1939505" y="4135077"/>
                <a:ext cx="360040" cy="719607"/>
                <a:chOff x="460381" y="3565852"/>
                <a:chExt cx="360040" cy="719607"/>
              </a:xfrm>
            </p:grpSpPr>
            <p:sp>
              <p:nvSpPr>
                <p:cNvPr id="96" name="L-Shape 95"/>
                <p:cNvSpPr/>
                <p:nvPr/>
              </p:nvSpPr>
              <p:spPr>
                <a:xfrm rot="18774700">
                  <a:off x="453217" y="3573016"/>
                  <a:ext cx="374367" cy="360040"/>
                </a:xfrm>
                <a:prstGeom prst="corner">
                  <a:avLst>
                    <a:gd name="adj1" fmla="val 17128"/>
                    <a:gd name="adj2" fmla="val 182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604396" y="3933056"/>
                  <a:ext cx="72008" cy="35240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Oval 93"/>
              <p:cNvSpPr/>
              <p:nvPr/>
            </p:nvSpPr>
            <p:spPr>
              <a:xfrm>
                <a:off x="1975508" y="4095075"/>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5" name="Rectangle 94"/>
              <p:cNvSpPr/>
              <p:nvPr/>
            </p:nvSpPr>
            <p:spPr>
              <a:xfrm>
                <a:off x="604292" y="4854684"/>
                <a:ext cx="1659248" cy="61703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Pain receptors</a:t>
                </a:r>
              </a:p>
              <a:p>
                <a:pPr algn="ctr"/>
                <a:r>
                  <a:rPr lang="en-GB" sz="1800" dirty="0"/>
                  <a:t>“TRVP1”</a:t>
                </a:r>
              </a:p>
            </p:txBody>
          </p:sp>
        </p:grpSp>
        <p:sp>
          <p:nvSpPr>
            <p:cNvPr id="103" name="Lightning Bolt 102"/>
            <p:cNvSpPr/>
            <p:nvPr/>
          </p:nvSpPr>
          <p:spPr>
            <a:xfrm flipV="1">
              <a:off x="2883627" y="5853300"/>
              <a:ext cx="146309" cy="50797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Lightning Bolt 103"/>
            <p:cNvSpPr/>
            <p:nvPr/>
          </p:nvSpPr>
          <p:spPr>
            <a:xfrm flipV="1">
              <a:off x="3048794" y="5868387"/>
              <a:ext cx="146309" cy="50797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Lightning Bolt 104"/>
            <p:cNvSpPr/>
            <p:nvPr/>
          </p:nvSpPr>
          <p:spPr>
            <a:xfrm flipV="1">
              <a:off x="3537016" y="5855519"/>
              <a:ext cx="146309" cy="50797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Lightning Bolt 105"/>
            <p:cNvSpPr/>
            <p:nvPr/>
          </p:nvSpPr>
          <p:spPr>
            <a:xfrm flipV="1">
              <a:off x="3702183" y="5870606"/>
              <a:ext cx="146309" cy="50797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Lightning Bolt 106"/>
            <p:cNvSpPr/>
            <p:nvPr/>
          </p:nvSpPr>
          <p:spPr>
            <a:xfrm flipV="1">
              <a:off x="4179098" y="5853575"/>
              <a:ext cx="146309" cy="50797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Lightning Bolt 107"/>
            <p:cNvSpPr/>
            <p:nvPr/>
          </p:nvSpPr>
          <p:spPr>
            <a:xfrm flipV="1">
              <a:off x="4344265" y="5868662"/>
              <a:ext cx="146309" cy="50797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7" name="Flowchart: Process 136"/>
          <p:cNvSpPr/>
          <p:nvPr/>
        </p:nvSpPr>
        <p:spPr>
          <a:xfrm>
            <a:off x="5560731" y="1784896"/>
            <a:ext cx="3177604" cy="360040"/>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000" dirty="0"/>
              <a:t>KEY CLINICAL MESSAGES</a:t>
            </a:r>
          </a:p>
        </p:txBody>
      </p:sp>
      <p:pic>
        <p:nvPicPr>
          <p:cNvPr id="2" name="Picture 1"/>
          <p:cNvPicPr>
            <a:picLocks noChangeAspect="1"/>
          </p:cNvPicPr>
          <p:nvPr/>
        </p:nvPicPr>
        <p:blipFill rotWithShape="1">
          <a:blip r:embed="rId4"/>
          <a:srcRect l="51270" t="25379" r="15099" b="47531"/>
          <a:stretch/>
        </p:blipFill>
        <p:spPr>
          <a:xfrm>
            <a:off x="5611898" y="4294955"/>
            <a:ext cx="3075269" cy="1393372"/>
          </a:xfrm>
          <a:prstGeom prst="rect">
            <a:avLst/>
          </a:prstGeom>
        </p:spPr>
      </p:pic>
      <p:sp>
        <p:nvSpPr>
          <p:cNvPr id="3" name="TextBox 2"/>
          <p:cNvSpPr txBox="1"/>
          <p:nvPr/>
        </p:nvSpPr>
        <p:spPr>
          <a:xfrm>
            <a:off x="7370653" y="3987178"/>
            <a:ext cx="1367682" cy="307777"/>
          </a:xfrm>
          <a:prstGeom prst="rect">
            <a:avLst/>
          </a:prstGeom>
          <a:noFill/>
        </p:spPr>
        <p:txBody>
          <a:bodyPr wrap="none" rtlCol="0">
            <a:spAutoFit/>
          </a:bodyPr>
          <a:lstStyle/>
          <a:p>
            <a:r>
              <a:rPr lang="en-GB" sz="1400" b="1" dirty="0"/>
              <a:t>BNF Feb 2018</a:t>
            </a:r>
          </a:p>
        </p:txBody>
      </p:sp>
      <p:sp>
        <p:nvSpPr>
          <p:cNvPr id="84" name="Title 2"/>
          <p:cNvSpPr txBox="1">
            <a:spLocks/>
          </p:cNvSpPr>
          <p:nvPr/>
        </p:nvSpPr>
        <p:spPr bwMode="auto">
          <a:xfrm>
            <a:off x="57981" y="33620"/>
            <a:ext cx="7137476" cy="1143000"/>
          </a:xfrm>
          <a:prstGeom prst="rect">
            <a:avLst/>
          </a:prstGeom>
          <a:noFill/>
          <a:ln w="9525">
            <a:noFill/>
            <a:miter lim="800000"/>
            <a:headEnd/>
            <a:tailEnd/>
          </a:ln>
        </p:spPr>
        <p:txBody>
          <a:bodyPr vert="horz" wrap="square" lIns="89508" tIns="44754" rIns="89508" bIns="44754" numCol="1" anchor="ctr" anchorCtr="0" compatLnSpc="1">
            <a:prstTxWarp prst="textNoShape">
              <a:avLst/>
            </a:prstTxWarp>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000" dirty="0">
                <a:solidFill>
                  <a:srgbClr val="C00000"/>
                </a:solidFill>
                <a:latin typeface="Palatino Linotype" panose="02040502050505030304" pitchFamily="18" charset="0"/>
              </a:rPr>
              <a:t>OA treatments recommended by NICE</a:t>
            </a:r>
          </a:p>
        </p:txBody>
      </p:sp>
    </p:spTree>
    <p:extLst>
      <p:ext uri="{BB962C8B-B14F-4D97-AF65-F5344CB8AC3E}">
        <p14:creationId xmlns:p14="http://schemas.microsoft.com/office/powerpoint/2010/main" val="8533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4" grpId="0" animBg="1"/>
      <p:bldP spid="1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Callout 2 42"/>
          <p:cNvSpPr/>
          <p:nvPr/>
        </p:nvSpPr>
        <p:spPr>
          <a:xfrm>
            <a:off x="6024285" y="4903955"/>
            <a:ext cx="2689718" cy="766046"/>
          </a:xfrm>
          <a:prstGeom prst="borderCallout2">
            <a:avLst>
              <a:gd name="adj1" fmla="val 42"/>
              <a:gd name="adj2" fmla="val 359"/>
              <a:gd name="adj3" fmla="val -63654"/>
              <a:gd name="adj4" fmla="val -4569"/>
              <a:gd name="adj5" fmla="val -159639"/>
              <a:gd name="adj6" fmla="val -922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Safety: risks with short and long term use</a:t>
            </a:r>
          </a:p>
        </p:txBody>
      </p:sp>
      <p:sp>
        <p:nvSpPr>
          <p:cNvPr id="33" name="Rectangle 32">
            <a:extLst>
              <a:ext uri="{FF2B5EF4-FFF2-40B4-BE49-F238E27FC236}">
                <a16:creationId xmlns="" xmlns:a16="http://schemas.microsoft.com/office/drawing/2014/main" id="{6089CFC3-F0C2-400C-B2BF-76369D9F0339}"/>
              </a:ext>
            </a:extLst>
          </p:cNvPr>
          <p:cNvSpPr/>
          <p:nvPr/>
        </p:nvSpPr>
        <p:spPr>
          <a:xfrm>
            <a:off x="2181691" y="1758134"/>
            <a:ext cx="413253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Adjunct to core management</a:t>
            </a:r>
          </a:p>
        </p:txBody>
      </p:sp>
      <p:sp>
        <p:nvSpPr>
          <p:cNvPr id="34" name="Rectangle 33">
            <a:extLst>
              <a:ext uri="{FF2B5EF4-FFF2-40B4-BE49-F238E27FC236}">
                <a16:creationId xmlns="" xmlns:a16="http://schemas.microsoft.com/office/drawing/2014/main" id="{6B53C66E-B284-43F9-8B93-35FC11076564}"/>
              </a:ext>
            </a:extLst>
          </p:cNvPr>
          <p:cNvSpPr/>
          <p:nvPr/>
        </p:nvSpPr>
        <p:spPr>
          <a:xfrm>
            <a:off x="4290348" y="2142182"/>
            <a:ext cx="2023875" cy="384048"/>
          </a:xfrm>
          <a:prstGeom prst="rect">
            <a:avLst/>
          </a:prstGeom>
          <a:solidFill>
            <a:srgbClr val="FB8605"/>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r>
              <a:rPr lang="en-GB" sz="2000" b="1" baseline="30000" dirty="0"/>
              <a:t>nd</a:t>
            </a:r>
            <a:r>
              <a:rPr lang="en-GB" sz="2000" b="1" dirty="0"/>
              <a:t> line</a:t>
            </a:r>
          </a:p>
        </p:txBody>
      </p:sp>
      <p:sp>
        <p:nvSpPr>
          <p:cNvPr id="35" name="Rectangle 34">
            <a:extLst>
              <a:ext uri="{FF2B5EF4-FFF2-40B4-BE49-F238E27FC236}">
                <a16:creationId xmlns="" xmlns:a16="http://schemas.microsoft.com/office/drawing/2014/main" id="{CFAB7BA0-A509-4FA5-B1E8-3E65104DA9E3}"/>
              </a:ext>
            </a:extLst>
          </p:cNvPr>
          <p:cNvSpPr/>
          <p:nvPr/>
        </p:nvSpPr>
        <p:spPr>
          <a:xfrm>
            <a:off x="4290347" y="2591816"/>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Oral NSAIDs</a:t>
            </a:r>
          </a:p>
        </p:txBody>
      </p:sp>
      <p:sp>
        <p:nvSpPr>
          <p:cNvPr id="36" name="Rectangle 35">
            <a:extLst>
              <a:ext uri="{FF2B5EF4-FFF2-40B4-BE49-F238E27FC236}">
                <a16:creationId xmlns="" xmlns:a16="http://schemas.microsoft.com/office/drawing/2014/main" id="{F0DBF774-2741-426F-AAA0-2BB82264D2CA}"/>
              </a:ext>
            </a:extLst>
          </p:cNvPr>
          <p:cNvSpPr/>
          <p:nvPr/>
        </p:nvSpPr>
        <p:spPr>
          <a:xfrm>
            <a:off x="4288933" y="3385241"/>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Opioids</a:t>
            </a:r>
          </a:p>
        </p:txBody>
      </p:sp>
      <p:sp>
        <p:nvSpPr>
          <p:cNvPr id="37" name="Rectangle 36">
            <a:extLst>
              <a:ext uri="{FF2B5EF4-FFF2-40B4-BE49-F238E27FC236}">
                <a16:creationId xmlns="" xmlns:a16="http://schemas.microsoft.com/office/drawing/2014/main" id="{1057727C-B8D4-4B49-A117-A4159EAEE4CD}"/>
              </a:ext>
            </a:extLst>
          </p:cNvPr>
          <p:cNvSpPr/>
          <p:nvPr/>
        </p:nvSpPr>
        <p:spPr>
          <a:xfrm>
            <a:off x="4289226" y="2975864"/>
            <a:ext cx="2023875" cy="288000"/>
          </a:xfrm>
          <a:prstGeom prst="rect">
            <a:avLst/>
          </a:prstGeom>
          <a:solidFill>
            <a:srgbClr val="FDC383"/>
          </a:solidFill>
          <a:ln>
            <a:solidFill>
              <a:srgbClr val="FB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COX-2 inhibitors</a:t>
            </a:r>
          </a:p>
        </p:txBody>
      </p:sp>
      <p:sp>
        <p:nvSpPr>
          <p:cNvPr id="31" name="Explosion 2 30"/>
          <p:cNvSpPr/>
          <p:nvPr/>
        </p:nvSpPr>
        <p:spPr>
          <a:xfrm>
            <a:off x="5898088" y="2378809"/>
            <a:ext cx="1390619" cy="758819"/>
          </a:xfrm>
          <a:prstGeom prst="irregularSeal2">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PPI</a:t>
            </a:r>
          </a:p>
        </p:txBody>
      </p:sp>
      <p:grpSp>
        <p:nvGrpSpPr>
          <p:cNvPr id="45" name="Group 44">
            <a:extLst>
              <a:ext uri="{FF2B5EF4-FFF2-40B4-BE49-F238E27FC236}">
                <a16:creationId xmlns="" xmlns:a16="http://schemas.microsoft.com/office/drawing/2014/main" id="{C876EE6E-7791-480E-A13B-5C10315EA0EA}"/>
              </a:ext>
            </a:extLst>
          </p:cNvPr>
          <p:cNvGrpSpPr/>
          <p:nvPr/>
        </p:nvGrpSpPr>
        <p:grpSpPr>
          <a:xfrm>
            <a:off x="1114622" y="2735816"/>
            <a:ext cx="3175725" cy="941618"/>
            <a:chOff x="1114622" y="2735816"/>
            <a:chExt cx="3175725" cy="941618"/>
          </a:xfrm>
        </p:grpSpPr>
        <p:sp>
          <p:nvSpPr>
            <p:cNvPr id="41" name="Line Callout 2 40"/>
            <p:cNvSpPr/>
            <p:nvPr/>
          </p:nvSpPr>
          <p:spPr>
            <a:xfrm>
              <a:off x="1114622" y="2814076"/>
              <a:ext cx="2134137" cy="863358"/>
            </a:xfrm>
            <a:prstGeom prst="borderCallout2">
              <a:avLst>
                <a:gd name="adj1" fmla="val 43493"/>
                <a:gd name="adj2" fmla="val 95558"/>
                <a:gd name="adj3" fmla="val 32694"/>
                <a:gd name="adj4" fmla="val 140257"/>
                <a:gd name="adj5" fmla="val 33770"/>
                <a:gd name="adj6" fmla="val 152236"/>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Safety: consider risk factors</a:t>
              </a:r>
            </a:p>
          </p:txBody>
        </p:sp>
        <p:cxnSp>
          <p:nvCxnSpPr>
            <p:cNvPr id="28" name="Straight Connector 27">
              <a:extLst>
                <a:ext uri="{FF2B5EF4-FFF2-40B4-BE49-F238E27FC236}">
                  <a16:creationId xmlns="" xmlns:a16="http://schemas.microsoft.com/office/drawing/2014/main" id="{8C47FD15-06DE-4803-B609-4DB595D5B6C7}"/>
                </a:ext>
              </a:extLst>
            </p:cNvPr>
            <p:cNvCxnSpPr>
              <a:cxnSpLocks/>
              <a:endCxn id="35" idx="1"/>
            </p:cNvCxnSpPr>
            <p:nvPr/>
          </p:nvCxnSpPr>
          <p:spPr>
            <a:xfrm flipV="1">
              <a:off x="4119880" y="2735816"/>
              <a:ext cx="170467" cy="36057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 xmlns:a16="http://schemas.microsoft.com/office/drawing/2014/main" id="{C3FD81E8-86E6-483B-B5CE-4D3631DCC590}"/>
              </a:ext>
            </a:extLst>
          </p:cNvPr>
          <p:cNvSpPr/>
          <p:nvPr/>
        </p:nvSpPr>
        <p:spPr>
          <a:xfrm>
            <a:off x="-562" y="6551942"/>
            <a:ext cx="9144562" cy="276999"/>
          </a:xfrm>
          <a:prstGeom prst="rect">
            <a:avLst/>
          </a:prstGeom>
        </p:spPr>
        <p:txBody>
          <a:bodyPr wrap="square">
            <a:spAutoFit/>
          </a:bodyPr>
          <a:lstStyle/>
          <a:p>
            <a:r>
              <a:rPr lang="en-GB" sz="1200" dirty="0"/>
              <a:t>NICE Clinical Guideline CG177 Osteoarthritis: Care and management (2014) </a:t>
            </a:r>
            <a:r>
              <a:rPr lang="en-GB" sz="1200" dirty="0">
                <a:hlinkClick r:id="rId3"/>
              </a:rPr>
              <a:t>https://www.nice.org.uk/guidance/cg177</a:t>
            </a:r>
            <a:r>
              <a:rPr lang="en-GB" sz="1200" dirty="0"/>
              <a:t> </a:t>
            </a:r>
          </a:p>
        </p:txBody>
      </p:sp>
      <p:sp>
        <p:nvSpPr>
          <p:cNvPr id="15" name="Title 2"/>
          <p:cNvSpPr>
            <a:spLocks noGrp="1"/>
          </p:cNvSpPr>
          <p:nvPr>
            <p:ph type="title"/>
          </p:nvPr>
        </p:nvSpPr>
        <p:spPr>
          <a:xfrm>
            <a:off x="57981" y="33620"/>
            <a:ext cx="7137476" cy="1143000"/>
          </a:xfrm>
        </p:spPr>
        <p:txBody>
          <a:bodyPr>
            <a:normAutofit fontScale="90000"/>
          </a:bodyPr>
          <a:lstStyle/>
          <a:p>
            <a:pPr algn="l"/>
            <a:r>
              <a:rPr lang="en-US" sz="4000" dirty="0">
                <a:solidFill>
                  <a:srgbClr val="C00000"/>
                </a:solidFill>
                <a:latin typeface="Palatino Linotype" panose="02040502050505030304" pitchFamily="18" charset="0"/>
              </a:rPr>
              <a:t>OA treatments recommended by NICE</a:t>
            </a:r>
          </a:p>
        </p:txBody>
      </p:sp>
    </p:spTree>
    <p:extLst>
      <p:ext uri="{BB962C8B-B14F-4D97-AF65-F5344CB8AC3E}">
        <p14:creationId xmlns:p14="http://schemas.microsoft.com/office/powerpoint/2010/main" val="10075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32" presetClass="emph" presetSubtype="0" fill="hold" grpId="1"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5"/>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1" grpId="0" animBg="1"/>
      <p:bldP spid="31" grpId="1" animBg="1"/>
      <p:bldP spid="31"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36912"/>
            <a:ext cx="8229600" cy="1143000"/>
          </a:xfrm>
        </p:spPr>
        <p:txBody>
          <a:bodyPr/>
          <a:lstStyle/>
          <a:p>
            <a:r>
              <a:rPr lang="en-GB" dirty="0">
                <a:solidFill>
                  <a:srgbClr val="00B050"/>
                </a:solidFill>
              </a:rPr>
              <a:t>EMIS Web Templates</a:t>
            </a:r>
            <a:br>
              <a:rPr lang="en-GB" dirty="0">
                <a:solidFill>
                  <a:srgbClr val="00B050"/>
                </a:solidFill>
              </a:rPr>
            </a:br>
            <a:r>
              <a:rPr lang="en-GB" sz="2000" dirty="0">
                <a:solidFill>
                  <a:srgbClr val="00B050"/>
                </a:solidFill>
              </a:rPr>
              <a:t>Lizzie Cottrell</a:t>
            </a:r>
          </a:p>
        </p:txBody>
      </p:sp>
    </p:spTree>
    <p:extLst>
      <p:ext uri="{BB962C8B-B14F-4D97-AF65-F5344CB8AC3E}">
        <p14:creationId xmlns:p14="http://schemas.microsoft.com/office/powerpoint/2010/main" val="4117015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58" y="457200"/>
            <a:ext cx="1526060" cy="1600200"/>
          </a:xfrm>
        </p:spPr>
        <p:txBody>
          <a:bodyPr>
            <a:normAutofit/>
          </a:bodyPr>
          <a:lstStyle/>
          <a:p>
            <a:r>
              <a:rPr lang="en-GB" dirty="0"/>
              <a:t>Template started</a:t>
            </a:r>
          </a:p>
        </p:txBody>
      </p:sp>
      <p:pic>
        <p:nvPicPr>
          <p:cNvPr id="5" name="Picture Placeholder 4" descr="EMIS Web Health Care System - Keele University Enterprise Search &amp;&amp; Reports - 27205"/>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979712" y="116632"/>
            <a:ext cx="6984776" cy="6708718"/>
          </a:xfrm>
        </p:spPr>
      </p:pic>
      <p:sp>
        <p:nvSpPr>
          <p:cNvPr id="4" name="Text Placeholder 3"/>
          <p:cNvSpPr>
            <a:spLocks noGrp="1"/>
          </p:cNvSpPr>
          <p:nvPr>
            <p:ph type="body" sz="half" idx="2"/>
          </p:nvPr>
        </p:nvSpPr>
        <p:spPr>
          <a:xfrm>
            <a:off x="240957" y="2057400"/>
            <a:ext cx="1750060" cy="3811588"/>
          </a:xfrm>
        </p:spPr>
        <p:txBody>
          <a:bodyPr/>
          <a:lstStyle/>
          <a:p>
            <a:r>
              <a:rPr lang="en-GB" dirty="0"/>
              <a:t>Template triggered by Read Codes developed and tested in MOSAICS (Managing Osteoarthritis in Consultations Study) for implementing core NICE recommendations</a:t>
            </a:r>
          </a:p>
          <a:p>
            <a:endParaRPr lang="en-GB" dirty="0"/>
          </a:p>
          <a:p>
            <a:endParaRPr lang="en-GB" dirty="0"/>
          </a:p>
        </p:txBody>
      </p:sp>
    </p:spTree>
    <p:extLst>
      <p:ext uri="{BB962C8B-B14F-4D97-AF65-F5344CB8AC3E}">
        <p14:creationId xmlns:p14="http://schemas.microsoft.com/office/powerpoint/2010/main" val="3256958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169" y="457200"/>
            <a:ext cx="1977081" cy="1600200"/>
          </a:xfrm>
        </p:spPr>
        <p:txBody>
          <a:bodyPr>
            <a:normAutofit/>
          </a:bodyPr>
          <a:lstStyle/>
          <a:p>
            <a:r>
              <a:rPr lang="en-GB" dirty="0"/>
              <a:t>Option to use or </a:t>
            </a:r>
            <a:r>
              <a:rPr lang="en-GB" dirty="0">
                <a:solidFill>
                  <a:srgbClr val="000000"/>
                </a:solidFill>
              </a:rPr>
              <a:t>exit</a:t>
            </a:r>
            <a:r>
              <a:rPr lang="en-GB" dirty="0"/>
              <a:t> template</a:t>
            </a:r>
            <a:br>
              <a:rPr lang="en-GB" dirty="0"/>
            </a:br>
            <a:endParaRPr lang="en-GB" dirty="0"/>
          </a:p>
        </p:txBody>
      </p:sp>
      <p:pic>
        <p:nvPicPr>
          <p:cNvPr id="5" name="Picture Placeholder 4" descr="EMIS Web Health Care System - Keele University Enterprise Search &amp;&amp; Reports - 27205"/>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588741" y="247136"/>
            <a:ext cx="6562245" cy="6433751"/>
          </a:xfrm>
        </p:spPr>
      </p:pic>
      <p:sp>
        <p:nvSpPr>
          <p:cNvPr id="4" name="Text Placeholder 3"/>
          <p:cNvSpPr>
            <a:spLocks noGrp="1"/>
          </p:cNvSpPr>
          <p:nvPr>
            <p:ph type="body" sz="half" idx="2"/>
          </p:nvPr>
        </p:nvSpPr>
        <p:spPr>
          <a:xfrm>
            <a:off x="352169" y="2057400"/>
            <a:ext cx="1977081" cy="3811588"/>
          </a:xfrm>
        </p:spPr>
        <p:txBody>
          <a:bodyPr/>
          <a:lstStyle/>
          <a:p>
            <a:r>
              <a:rPr lang="en-GB" dirty="0"/>
              <a:t>Use of template recorded for audit</a:t>
            </a:r>
          </a:p>
          <a:p>
            <a:endParaRPr lang="en-GB" dirty="0">
              <a:solidFill>
                <a:srgbClr val="FF0000"/>
              </a:solidFill>
            </a:endParaRPr>
          </a:p>
          <a:p>
            <a:r>
              <a:rPr lang="en-GB" u="sng" dirty="0"/>
              <a:t>NICE Statement 1</a:t>
            </a:r>
            <a:r>
              <a:rPr lang="en-GB" dirty="0"/>
              <a:t/>
            </a:r>
            <a:br>
              <a:rPr lang="en-GB" dirty="0"/>
            </a:br>
            <a:r>
              <a:rPr lang="en-GB" i="1" dirty="0"/>
              <a:t>Adults aged 45 or over are diagnosed with OA clinically without investigations if they have activity‑related joint pain and any morning joint stiffness lasts no longer than 30 minutes.</a:t>
            </a:r>
          </a:p>
          <a:p>
            <a:endParaRPr lang="en-GB" dirty="0">
              <a:solidFill>
                <a:srgbClr val="FF0000"/>
              </a:solidFill>
            </a:endParaRPr>
          </a:p>
          <a:p>
            <a:endParaRPr lang="en-GB" dirty="0"/>
          </a:p>
        </p:txBody>
      </p:sp>
    </p:spTree>
    <p:extLst>
      <p:ext uri="{BB962C8B-B14F-4D97-AF65-F5344CB8AC3E}">
        <p14:creationId xmlns:p14="http://schemas.microsoft.com/office/powerpoint/2010/main" val="151202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1143000"/>
          </a:xfrm>
        </p:spPr>
        <p:txBody>
          <a:bodyPr/>
          <a:lstStyle/>
          <a:p>
            <a:r>
              <a:rPr lang="en-GB" sz="4000" dirty="0">
                <a:solidFill>
                  <a:srgbClr val="C00000"/>
                </a:solidFill>
              </a:rPr>
              <a:t>What do you do when your patients present with joint pain in the consultation?</a:t>
            </a:r>
          </a:p>
        </p:txBody>
      </p:sp>
      <p:pic>
        <p:nvPicPr>
          <p:cNvPr id="4" name="Content Placeholder 3"/>
          <p:cNvPicPr>
            <a:picLocks noGrp="1" noChangeAspect="1"/>
          </p:cNvPicPr>
          <p:nvPr>
            <p:ph idx="1"/>
          </p:nvPr>
        </p:nvPicPr>
        <p:blipFill>
          <a:blip r:embed="rId3"/>
          <a:stretch>
            <a:fillRect/>
          </a:stretch>
        </p:blipFill>
        <p:spPr>
          <a:xfrm>
            <a:off x="3203848" y="3068960"/>
            <a:ext cx="2736304" cy="1838131"/>
          </a:xfrm>
          <a:prstGeom prst="rect">
            <a:avLst/>
          </a:prstGeom>
        </p:spPr>
      </p:pic>
    </p:spTree>
    <p:extLst>
      <p:ext uri="{BB962C8B-B14F-4D97-AF65-F5344CB8AC3E}">
        <p14:creationId xmlns:p14="http://schemas.microsoft.com/office/powerpoint/2010/main" val="1735401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84123" y="70020"/>
            <a:ext cx="6961023" cy="6701483"/>
          </a:xfrm>
          <a:prstGeom prst="rect">
            <a:avLst/>
          </a:prstGeom>
        </p:spPr>
      </p:pic>
      <p:sp>
        <p:nvSpPr>
          <p:cNvPr id="3" name="Title 2"/>
          <p:cNvSpPr>
            <a:spLocks noGrp="1"/>
          </p:cNvSpPr>
          <p:nvPr>
            <p:ph type="title"/>
          </p:nvPr>
        </p:nvSpPr>
        <p:spPr>
          <a:xfrm>
            <a:off x="197709" y="457200"/>
            <a:ext cx="1482811" cy="1600200"/>
          </a:xfrm>
        </p:spPr>
        <p:txBody>
          <a:bodyPr>
            <a:normAutofit/>
          </a:bodyPr>
          <a:lstStyle/>
          <a:p>
            <a:r>
              <a:rPr lang="en-GB" dirty="0"/>
              <a:t>Menu for pain assessment</a:t>
            </a:r>
          </a:p>
        </p:txBody>
      </p:sp>
      <p:sp>
        <p:nvSpPr>
          <p:cNvPr id="5" name="Text Placeholder 4"/>
          <p:cNvSpPr>
            <a:spLocks noGrp="1"/>
          </p:cNvSpPr>
          <p:nvPr>
            <p:ph type="body" sz="half" idx="2"/>
          </p:nvPr>
        </p:nvSpPr>
        <p:spPr>
          <a:xfrm>
            <a:off x="197709" y="2483708"/>
            <a:ext cx="1728851" cy="3385280"/>
          </a:xfrm>
        </p:spPr>
        <p:txBody>
          <a:bodyPr>
            <a:normAutofit fontScale="85000" lnSpcReduction="10000"/>
          </a:bodyPr>
          <a:lstStyle/>
          <a:p>
            <a:r>
              <a:rPr lang="en-GB" dirty="0"/>
              <a:t>NICE Quality Standard includes assessment of joint pain</a:t>
            </a:r>
          </a:p>
          <a:p>
            <a:r>
              <a:rPr lang="en-GB" u="sng" dirty="0"/>
              <a:t>NICE Statement 2</a:t>
            </a:r>
            <a:br>
              <a:rPr lang="en-GB" u="sng" dirty="0"/>
            </a:br>
            <a:r>
              <a:rPr lang="en-GB" i="1" dirty="0"/>
              <a:t>Adults newly diagnosed with OA have an assessment that includes pain, impact on daily activities and quality of life.</a:t>
            </a:r>
          </a:p>
          <a:p>
            <a:r>
              <a:rPr lang="en-GB" dirty="0">
                <a:solidFill>
                  <a:srgbClr val="000000"/>
                </a:solidFill>
              </a:rPr>
              <a:t>Ask patient </a:t>
            </a:r>
            <a:r>
              <a:rPr lang="en-GB" dirty="0"/>
              <a:t>to choose current reported level of pain</a:t>
            </a:r>
          </a:p>
          <a:p>
            <a:endParaRPr lang="en-GB" dirty="0"/>
          </a:p>
          <a:p>
            <a:r>
              <a:rPr lang="en-GB" dirty="0"/>
              <a:t>Note: “MOSAIC trial” is label that indicates which Read Code is being used – we had to get extra codes for this</a:t>
            </a:r>
          </a:p>
        </p:txBody>
      </p:sp>
    </p:spTree>
    <p:extLst>
      <p:ext uri="{BB962C8B-B14F-4D97-AF65-F5344CB8AC3E}">
        <p14:creationId xmlns:p14="http://schemas.microsoft.com/office/powerpoint/2010/main" val="4175188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91285" y="102972"/>
            <a:ext cx="6855007" cy="6755028"/>
          </a:xfrm>
          <a:prstGeom prst="rect">
            <a:avLst/>
          </a:prstGeom>
        </p:spPr>
      </p:pic>
      <p:sp>
        <p:nvSpPr>
          <p:cNvPr id="3" name="Title 2"/>
          <p:cNvSpPr>
            <a:spLocks noGrp="1"/>
          </p:cNvSpPr>
          <p:nvPr>
            <p:ph type="title"/>
          </p:nvPr>
        </p:nvSpPr>
        <p:spPr>
          <a:xfrm>
            <a:off x="197709" y="457200"/>
            <a:ext cx="1767015" cy="1600200"/>
          </a:xfrm>
        </p:spPr>
        <p:txBody>
          <a:bodyPr>
            <a:normAutofit/>
          </a:bodyPr>
          <a:lstStyle/>
          <a:p>
            <a:r>
              <a:rPr lang="en-GB" dirty="0"/>
              <a:t>Menu for level of functional impairment</a:t>
            </a:r>
          </a:p>
        </p:txBody>
      </p:sp>
      <p:sp>
        <p:nvSpPr>
          <p:cNvPr id="5" name="Text Placeholder 4"/>
          <p:cNvSpPr>
            <a:spLocks noGrp="1"/>
          </p:cNvSpPr>
          <p:nvPr>
            <p:ph type="body" sz="half" idx="2"/>
          </p:nvPr>
        </p:nvSpPr>
        <p:spPr>
          <a:xfrm>
            <a:off x="197710" y="2545492"/>
            <a:ext cx="1767015" cy="3323496"/>
          </a:xfrm>
        </p:spPr>
        <p:txBody>
          <a:bodyPr>
            <a:normAutofit fontScale="92500" lnSpcReduction="10000"/>
          </a:bodyPr>
          <a:lstStyle/>
          <a:p>
            <a:r>
              <a:rPr lang="en-GB" dirty="0"/>
              <a:t>NICE Quality Standard includes impact on daily activities and quality of life</a:t>
            </a:r>
          </a:p>
          <a:p>
            <a:r>
              <a:rPr lang="en-GB" u="sng" dirty="0"/>
              <a:t>NICE Statement 2</a:t>
            </a:r>
            <a:br>
              <a:rPr lang="en-GB" u="sng" dirty="0"/>
            </a:br>
            <a:r>
              <a:rPr lang="en-GB" i="1" dirty="0"/>
              <a:t>Adults newly diagnosed with OA have an assessment that includes pain, impact on daily activities and quality of life.</a:t>
            </a:r>
          </a:p>
          <a:p>
            <a:r>
              <a:rPr lang="en-GB" dirty="0">
                <a:solidFill>
                  <a:srgbClr val="000000"/>
                </a:solidFill>
              </a:rPr>
              <a:t>Ask patient </a:t>
            </a:r>
            <a:r>
              <a:rPr lang="en-GB" dirty="0"/>
              <a:t>to select option in relation to current limitation of normal activities due to joint symptoms</a:t>
            </a:r>
          </a:p>
        </p:txBody>
      </p:sp>
    </p:spTree>
    <p:extLst>
      <p:ext uri="{BB962C8B-B14F-4D97-AF65-F5344CB8AC3E}">
        <p14:creationId xmlns:p14="http://schemas.microsoft.com/office/powerpoint/2010/main" val="3761912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54310" y="61783"/>
            <a:ext cx="7003193" cy="6676768"/>
          </a:xfrm>
          <a:prstGeom prst="rect">
            <a:avLst/>
          </a:prstGeom>
        </p:spPr>
      </p:pic>
      <p:sp>
        <p:nvSpPr>
          <p:cNvPr id="3" name="Title 2"/>
          <p:cNvSpPr>
            <a:spLocks noGrp="1"/>
          </p:cNvSpPr>
          <p:nvPr>
            <p:ph type="title"/>
          </p:nvPr>
        </p:nvSpPr>
        <p:spPr>
          <a:xfrm>
            <a:off x="240957" y="457201"/>
            <a:ext cx="1643449" cy="1581665"/>
          </a:xfrm>
        </p:spPr>
        <p:txBody>
          <a:bodyPr/>
          <a:lstStyle/>
          <a:p>
            <a:r>
              <a:rPr lang="en-GB" dirty="0"/>
              <a:t>Current weight/BMI</a:t>
            </a:r>
          </a:p>
        </p:txBody>
      </p:sp>
      <p:sp>
        <p:nvSpPr>
          <p:cNvPr id="5" name="Text Placeholder 4"/>
          <p:cNvSpPr>
            <a:spLocks noGrp="1"/>
          </p:cNvSpPr>
          <p:nvPr>
            <p:ph type="body" sz="half" idx="2"/>
          </p:nvPr>
        </p:nvSpPr>
        <p:spPr>
          <a:xfrm>
            <a:off x="240957" y="2520778"/>
            <a:ext cx="1643449" cy="3348210"/>
          </a:xfrm>
        </p:spPr>
        <p:txBody>
          <a:bodyPr/>
          <a:lstStyle/>
          <a:p>
            <a:r>
              <a:rPr lang="en-GB" u="sng" dirty="0"/>
              <a:t>NICE Statement </a:t>
            </a:r>
            <a:br>
              <a:rPr lang="en-GB" u="sng" dirty="0"/>
            </a:br>
            <a:r>
              <a:rPr lang="en-GB" i="1" dirty="0">
                <a:solidFill>
                  <a:srgbClr val="000000"/>
                </a:solidFill>
              </a:rPr>
              <a:t>Adults with osteoarthritis who are overweight or obese are offered support to lose weight</a:t>
            </a:r>
          </a:p>
          <a:p>
            <a:endParaRPr lang="en-GB" dirty="0"/>
          </a:p>
        </p:txBody>
      </p:sp>
    </p:spTree>
    <p:extLst>
      <p:ext uri="{BB962C8B-B14F-4D97-AF65-F5344CB8AC3E}">
        <p14:creationId xmlns:p14="http://schemas.microsoft.com/office/powerpoint/2010/main" val="1721651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96877" y="127687"/>
            <a:ext cx="6972983" cy="6635578"/>
          </a:xfrm>
          <a:prstGeom prst="rect">
            <a:avLst/>
          </a:prstGeom>
        </p:spPr>
      </p:pic>
      <p:sp>
        <p:nvSpPr>
          <p:cNvPr id="3" name="Title 2"/>
          <p:cNvSpPr>
            <a:spLocks noGrp="1"/>
          </p:cNvSpPr>
          <p:nvPr>
            <p:ph type="title"/>
          </p:nvPr>
        </p:nvSpPr>
        <p:spPr>
          <a:xfrm>
            <a:off x="185352" y="457200"/>
            <a:ext cx="1853513" cy="1600200"/>
          </a:xfrm>
        </p:spPr>
        <p:txBody>
          <a:bodyPr/>
          <a:lstStyle/>
          <a:p>
            <a:r>
              <a:rPr lang="en-GB" dirty="0"/>
              <a:t>Paracetamol analgesia</a:t>
            </a:r>
          </a:p>
        </p:txBody>
      </p:sp>
      <p:sp>
        <p:nvSpPr>
          <p:cNvPr id="5" name="Text Placeholder 4"/>
          <p:cNvSpPr>
            <a:spLocks noGrp="1"/>
          </p:cNvSpPr>
          <p:nvPr>
            <p:ph type="body" sz="half" idx="2"/>
          </p:nvPr>
        </p:nvSpPr>
        <p:spPr>
          <a:xfrm>
            <a:off x="185352" y="2483708"/>
            <a:ext cx="1853513" cy="3385280"/>
          </a:xfrm>
        </p:spPr>
        <p:txBody>
          <a:bodyPr/>
          <a:lstStyle/>
          <a:p>
            <a:r>
              <a:rPr lang="en-GB" dirty="0"/>
              <a:t>Paracetamol is one of the core treatments recommended by NICE for OA in the 2008 Guidance </a:t>
            </a:r>
          </a:p>
          <a:p>
            <a:r>
              <a:rPr lang="en-GB" dirty="0">
                <a:solidFill>
                  <a:srgbClr val="000000"/>
                </a:solidFill>
              </a:rPr>
              <a:t>Consider its use in light of newer evidence on efficacy and safety</a:t>
            </a:r>
          </a:p>
          <a:p>
            <a:r>
              <a:rPr lang="en-GB" dirty="0"/>
              <a:t>Full dose implies 1G paracetamol 4 times a day, timed to manage pain effectively</a:t>
            </a:r>
          </a:p>
        </p:txBody>
      </p:sp>
    </p:spTree>
    <p:extLst>
      <p:ext uri="{BB962C8B-B14F-4D97-AF65-F5344CB8AC3E}">
        <p14:creationId xmlns:p14="http://schemas.microsoft.com/office/powerpoint/2010/main" val="3207006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134256" y="119448"/>
            <a:ext cx="6935603" cy="6561438"/>
          </a:xfrm>
          <a:prstGeom prst="rect">
            <a:avLst/>
          </a:prstGeom>
        </p:spPr>
      </p:pic>
      <p:sp>
        <p:nvSpPr>
          <p:cNvPr id="3" name="Title 2"/>
          <p:cNvSpPr>
            <a:spLocks noGrp="1"/>
          </p:cNvSpPr>
          <p:nvPr>
            <p:ph type="title"/>
          </p:nvPr>
        </p:nvSpPr>
        <p:spPr>
          <a:xfrm>
            <a:off x="228601" y="457200"/>
            <a:ext cx="1519881" cy="1600200"/>
          </a:xfrm>
        </p:spPr>
        <p:txBody>
          <a:bodyPr/>
          <a:lstStyle/>
          <a:p>
            <a:r>
              <a:rPr lang="en-GB" dirty="0"/>
              <a:t>Topical NSAID</a:t>
            </a:r>
          </a:p>
        </p:txBody>
      </p:sp>
      <p:sp>
        <p:nvSpPr>
          <p:cNvPr id="5" name="Text Placeholder 4"/>
          <p:cNvSpPr>
            <a:spLocks noGrp="1"/>
          </p:cNvSpPr>
          <p:nvPr>
            <p:ph type="body" sz="half" idx="2"/>
          </p:nvPr>
        </p:nvSpPr>
        <p:spPr>
          <a:xfrm>
            <a:off x="228601" y="2415746"/>
            <a:ext cx="1633502" cy="3811588"/>
          </a:xfrm>
        </p:spPr>
        <p:txBody>
          <a:bodyPr/>
          <a:lstStyle/>
          <a:p>
            <a:r>
              <a:rPr lang="en-GB" dirty="0"/>
              <a:t>Topical NSAIDS are first line pharmacological  treatment options for OA recommended by NICE</a:t>
            </a:r>
          </a:p>
        </p:txBody>
      </p:sp>
    </p:spTree>
    <p:extLst>
      <p:ext uri="{BB962C8B-B14F-4D97-AF65-F5344CB8AC3E}">
        <p14:creationId xmlns:p14="http://schemas.microsoft.com/office/powerpoint/2010/main" val="3199295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220199" y="123567"/>
            <a:ext cx="6831125" cy="6623222"/>
          </a:xfrm>
          <a:prstGeom prst="rect">
            <a:avLst/>
          </a:prstGeom>
        </p:spPr>
      </p:pic>
      <p:sp>
        <p:nvSpPr>
          <p:cNvPr id="3" name="Title 2"/>
          <p:cNvSpPr>
            <a:spLocks noGrp="1"/>
          </p:cNvSpPr>
          <p:nvPr>
            <p:ph type="title"/>
          </p:nvPr>
        </p:nvSpPr>
        <p:spPr>
          <a:xfrm>
            <a:off x="185352" y="457200"/>
            <a:ext cx="1791729" cy="1600200"/>
          </a:xfrm>
        </p:spPr>
        <p:txBody>
          <a:bodyPr/>
          <a:lstStyle/>
          <a:p>
            <a:r>
              <a:rPr lang="en-GB" dirty="0"/>
              <a:t>Patient information</a:t>
            </a:r>
          </a:p>
        </p:txBody>
      </p:sp>
      <p:sp>
        <p:nvSpPr>
          <p:cNvPr id="5" name="Text Placeholder 4"/>
          <p:cNvSpPr>
            <a:spLocks noGrp="1"/>
          </p:cNvSpPr>
          <p:nvPr>
            <p:ph type="body" sz="half" idx="2"/>
          </p:nvPr>
        </p:nvSpPr>
        <p:spPr>
          <a:xfrm>
            <a:off x="185352" y="2421924"/>
            <a:ext cx="1920256" cy="3447064"/>
          </a:xfrm>
        </p:spPr>
        <p:txBody>
          <a:bodyPr>
            <a:normAutofit fontScale="85000" lnSpcReduction="20000"/>
          </a:bodyPr>
          <a:lstStyle/>
          <a:p>
            <a:r>
              <a:rPr lang="en-GB" dirty="0"/>
              <a:t>NICE Quality Standards include a supported shared management plan with patients and support with core treatments for 3 months before any specialist referral</a:t>
            </a:r>
          </a:p>
          <a:p>
            <a:r>
              <a:rPr lang="en-GB" u="sng" dirty="0"/>
              <a:t>NICE Statement 3</a:t>
            </a:r>
            <a:r>
              <a:rPr lang="en-GB" dirty="0"/>
              <a:t/>
            </a:r>
            <a:br>
              <a:rPr lang="en-GB" dirty="0"/>
            </a:br>
            <a:r>
              <a:rPr lang="en-GB" i="1" dirty="0"/>
              <a:t>Adults with OA participate in developing a self‑management plan that directs them to any support they may need.</a:t>
            </a:r>
          </a:p>
          <a:p>
            <a:endParaRPr lang="en-GB" dirty="0"/>
          </a:p>
          <a:p>
            <a:r>
              <a:rPr lang="en-GB" dirty="0"/>
              <a:t>Written information includes the </a:t>
            </a:r>
            <a:r>
              <a:rPr lang="en-GB" dirty="0" err="1"/>
              <a:t>Keele</a:t>
            </a:r>
            <a:r>
              <a:rPr lang="en-GB" dirty="0"/>
              <a:t> “Guide for people who have osteoarthritis” and Arthritis Research UK booklets </a:t>
            </a:r>
            <a:r>
              <a:rPr lang="en-GB" dirty="0">
                <a:solidFill>
                  <a:srgbClr val="000000"/>
                </a:solidFill>
              </a:rPr>
              <a:t>on exercises</a:t>
            </a:r>
          </a:p>
        </p:txBody>
      </p:sp>
    </p:spTree>
    <p:extLst>
      <p:ext uri="{BB962C8B-B14F-4D97-AF65-F5344CB8AC3E}">
        <p14:creationId xmlns:p14="http://schemas.microsoft.com/office/powerpoint/2010/main" val="3429182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34978" y="78259"/>
            <a:ext cx="7228703" cy="6685006"/>
          </a:xfrm>
          <a:prstGeom prst="rect">
            <a:avLst/>
          </a:prstGeom>
        </p:spPr>
      </p:pic>
      <p:sp>
        <p:nvSpPr>
          <p:cNvPr id="3" name="Title 2"/>
          <p:cNvSpPr>
            <a:spLocks noGrp="1"/>
          </p:cNvSpPr>
          <p:nvPr>
            <p:ph type="title"/>
          </p:nvPr>
        </p:nvSpPr>
        <p:spPr>
          <a:xfrm>
            <a:off x="172995" y="457200"/>
            <a:ext cx="1661984" cy="1600200"/>
          </a:xfrm>
        </p:spPr>
        <p:txBody>
          <a:bodyPr/>
          <a:lstStyle/>
          <a:p>
            <a:r>
              <a:rPr lang="en-GB" dirty="0"/>
              <a:t>Advice on weight</a:t>
            </a:r>
          </a:p>
        </p:txBody>
      </p:sp>
      <p:sp>
        <p:nvSpPr>
          <p:cNvPr id="5" name="Text Placeholder 4"/>
          <p:cNvSpPr>
            <a:spLocks noGrp="1"/>
          </p:cNvSpPr>
          <p:nvPr>
            <p:ph type="body" sz="half" idx="2"/>
          </p:nvPr>
        </p:nvSpPr>
        <p:spPr>
          <a:xfrm>
            <a:off x="172995" y="2372497"/>
            <a:ext cx="1661984" cy="3496491"/>
          </a:xfrm>
        </p:spPr>
        <p:txBody>
          <a:bodyPr>
            <a:normAutofit fontScale="92500" lnSpcReduction="20000"/>
          </a:bodyPr>
          <a:lstStyle/>
          <a:p>
            <a:r>
              <a:rPr lang="en-GB" dirty="0"/>
              <a:t>NICE Quality Standard includes offering support for patients who are overweight or obese to lose weight</a:t>
            </a:r>
          </a:p>
          <a:p>
            <a:r>
              <a:rPr lang="en-GB" u="sng" dirty="0"/>
              <a:t>NICE Statement 5</a:t>
            </a:r>
            <a:br>
              <a:rPr lang="en-GB" u="sng" dirty="0"/>
            </a:br>
            <a:r>
              <a:rPr lang="en-GB" i="1" dirty="0">
                <a:solidFill>
                  <a:srgbClr val="000000"/>
                </a:solidFill>
              </a:rPr>
              <a:t>Adults with OA who are overweight or obese are offered support to lose weight.</a:t>
            </a:r>
          </a:p>
          <a:p>
            <a:endParaRPr lang="en-GB" dirty="0"/>
          </a:p>
          <a:p>
            <a:r>
              <a:rPr lang="en-GB" dirty="0"/>
              <a:t>Written advice might include specific information on local services to assist patients with weight loss</a:t>
            </a:r>
          </a:p>
        </p:txBody>
      </p:sp>
    </p:spTree>
    <p:extLst>
      <p:ext uri="{BB962C8B-B14F-4D97-AF65-F5344CB8AC3E}">
        <p14:creationId xmlns:p14="http://schemas.microsoft.com/office/powerpoint/2010/main" val="1448736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76149" y="107486"/>
            <a:ext cx="7281354" cy="6688730"/>
          </a:xfrm>
          <a:prstGeom prst="rect">
            <a:avLst/>
          </a:prstGeom>
        </p:spPr>
      </p:pic>
      <p:sp>
        <p:nvSpPr>
          <p:cNvPr id="3" name="Title 2"/>
          <p:cNvSpPr>
            <a:spLocks noGrp="1"/>
          </p:cNvSpPr>
          <p:nvPr>
            <p:ph type="title"/>
          </p:nvPr>
        </p:nvSpPr>
        <p:spPr>
          <a:xfrm>
            <a:off x="194620" y="457200"/>
            <a:ext cx="1492079" cy="1600200"/>
          </a:xfrm>
        </p:spPr>
        <p:txBody>
          <a:bodyPr/>
          <a:lstStyle/>
          <a:p>
            <a:r>
              <a:rPr lang="en-GB" dirty="0"/>
              <a:t>Advice on exercise</a:t>
            </a:r>
          </a:p>
        </p:txBody>
      </p:sp>
      <p:sp>
        <p:nvSpPr>
          <p:cNvPr id="5" name="Text Placeholder 4"/>
          <p:cNvSpPr>
            <a:spLocks noGrp="1"/>
          </p:cNvSpPr>
          <p:nvPr>
            <p:ph type="body" sz="half" idx="2"/>
          </p:nvPr>
        </p:nvSpPr>
        <p:spPr>
          <a:xfrm>
            <a:off x="194620" y="2483708"/>
            <a:ext cx="1492079" cy="3385280"/>
          </a:xfrm>
        </p:spPr>
        <p:txBody>
          <a:bodyPr>
            <a:normAutofit fontScale="85000" lnSpcReduction="10000"/>
          </a:bodyPr>
          <a:lstStyle/>
          <a:p>
            <a:r>
              <a:rPr lang="en-GB" dirty="0"/>
              <a:t>NICE Quality Standards include advising patients to participate in muscle strengthening and aerobic exercise</a:t>
            </a:r>
          </a:p>
          <a:p>
            <a:r>
              <a:rPr lang="en-GB" u="sng" dirty="0"/>
              <a:t>NICE Statement 4</a:t>
            </a:r>
            <a:r>
              <a:rPr lang="en-GB" dirty="0"/>
              <a:t/>
            </a:r>
            <a:br>
              <a:rPr lang="en-GB" dirty="0"/>
            </a:br>
            <a:r>
              <a:rPr lang="en-GB" i="1" dirty="0">
                <a:solidFill>
                  <a:srgbClr val="000000"/>
                </a:solidFill>
              </a:rPr>
              <a:t>Adults with OA are advised to participate in muscle strengthening and aerobic exercise.</a:t>
            </a:r>
            <a:endParaRPr lang="en-GB" dirty="0"/>
          </a:p>
          <a:p>
            <a:r>
              <a:rPr lang="en-GB" dirty="0"/>
              <a:t>Written advice might include the guide and booklets mentioned; also pointers to videos, local activity programmes, </a:t>
            </a:r>
            <a:r>
              <a:rPr lang="en-GB" dirty="0" err="1"/>
              <a:t>etc</a:t>
            </a:r>
            <a:endParaRPr lang="en-GB" dirty="0"/>
          </a:p>
        </p:txBody>
      </p:sp>
    </p:spTree>
    <p:extLst>
      <p:ext uri="{BB962C8B-B14F-4D97-AF65-F5344CB8AC3E}">
        <p14:creationId xmlns:p14="http://schemas.microsoft.com/office/powerpoint/2010/main" val="2475817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174789" y="91971"/>
            <a:ext cx="6882713" cy="6696007"/>
          </a:xfrm>
          <a:prstGeom prst="rect">
            <a:avLst/>
          </a:prstGeom>
        </p:spPr>
      </p:pic>
      <p:sp>
        <p:nvSpPr>
          <p:cNvPr id="3" name="Title 2"/>
          <p:cNvSpPr>
            <a:spLocks noGrp="1"/>
          </p:cNvSpPr>
          <p:nvPr>
            <p:ph type="title"/>
          </p:nvPr>
        </p:nvSpPr>
        <p:spPr>
          <a:xfrm>
            <a:off x="194620" y="457200"/>
            <a:ext cx="1980170" cy="1600200"/>
          </a:xfrm>
        </p:spPr>
        <p:txBody>
          <a:bodyPr/>
          <a:lstStyle/>
          <a:p>
            <a:r>
              <a:rPr lang="en-GB" dirty="0"/>
              <a:t>Physiotherapy referral</a:t>
            </a:r>
          </a:p>
        </p:txBody>
      </p:sp>
      <p:sp>
        <p:nvSpPr>
          <p:cNvPr id="5" name="Text Placeholder 4"/>
          <p:cNvSpPr>
            <a:spLocks noGrp="1"/>
          </p:cNvSpPr>
          <p:nvPr>
            <p:ph type="body" sz="half" idx="2"/>
          </p:nvPr>
        </p:nvSpPr>
        <p:spPr>
          <a:xfrm>
            <a:off x="194620" y="2372497"/>
            <a:ext cx="1890584" cy="3496491"/>
          </a:xfrm>
        </p:spPr>
        <p:txBody>
          <a:bodyPr>
            <a:normAutofit fontScale="92500" lnSpcReduction="20000"/>
          </a:bodyPr>
          <a:lstStyle/>
          <a:p>
            <a:r>
              <a:rPr lang="en-GB" dirty="0"/>
              <a:t>If appropriate, this would be to supplement advice and support given at practice level.</a:t>
            </a:r>
          </a:p>
          <a:p>
            <a:r>
              <a:rPr lang="en-GB" u="sng" dirty="0"/>
              <a:t>NICE Statement 4</a:t>
            </a:r>
            <a:r>
              <a:rPr lang="en-GB" dirty="0"/>
              <a:t/>
            </a:r>
            <a:br>
              <a:rPr lang="en-GB" dirty="0"/>
            </a:br>
            <a:r>
              <a:rPr lang="en-GB" i="1" dirty="0">
                <a:solidFill>
                  <a:srgbClr val="000000"/>
                </a:solidFill>
              </a:rPr>
              <a:t>Adults with OA are advised to participate in muscle strengthening and aerobic exercise.</a:t>
            </a:r>
            <a:endParaRPr lang="en-GB" dirty="0"/>
          </a:p>
          <a:p>
            <a:r>
              <a:rPr lang="en-GB" dirty="0"/>
              <a:t>NICE guidance does not specify which professional or non-professional provides exercise advice and support</a:t>
            </a:r>
          </a:p>
          <a:p>
            <a:r>
              <a:rPr lang="en-GB" dirty="0"/>
              <a:t>Local circumstances will determine appropriateness</a:t>
            </a:r>
          </a:p>
          <a:p>
            <a:r>
              <a:rPr lang="en-GB" dirty="0"/>
              <a:t>Physio may be the access route for aids, if needed</a:t>
            </a:r>
          </a:p>
        </p:txBody>
      </p:sp>
    </p:spTree>
    <p:extLst>
      <p:ext uri="{BB962C8B-B14F-4D97-AF65-F5344CB8AC3E}">
        <p14:creationId xmlns:p14="http://schemas.microsoft.com/office/powerpoint/2010/main" val="767333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29" y="457200"/>
            <a:ext cx="1587842" cy="1600200"/>
          </a:xfrm>
        </p:spPr>
        <p:txBody>
          <a:bodyPr/>
          <a:lstStyle/>
          <a:p>
            <a:r>
              <a:rPr lang="en-GB" dirty="0"/>
              <a:t>Template completed</a:t>
            </a:r>
          </a:p>
        </p:txBody>
      </p:sp>
      <p:pic>
        <p:nvPicPr>
          <p:cNvPr id="5" name="Picture Placeholder 4" descr="Program Manag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206872" y="81264"/>
            <a:ext cx="6764134" cy="6616310"/>
          </a:xfrm>
        </p:spPr>
      </p:pic>
      <p:sp>
        <p:nvSpPr>
          <p:cNvPr id="4" name="Text Placeholder 3"/>
          <p:cNvSpPr>
            <a:spLocks noGrp="1"/>
          </p:cNvSpPr>
          <p:nvPr>
            <p:ph type="body" sz="half" idx="2"/>
          </p:nvPr>
        </p:nvSpPr>
        <p:spPr>
          <a:xfrm>
            <a:off x="278028" y="2057400"/>
            <a:ext cx="1791771" cy="3811588"/>
          </a:xfrm>
        </p:spPr>
        <p:txBody>
          <a:bodyPr/>
          <a:lstStyle/>
          <a:p>
            <a:r>
              <a:rPr lang="en-GB" sz="1800" dirty="0"/>
              <a:t>Reminder:</a:t>
            </a:r>
          </a:p>
          <a:p>
            <a:r>
              <a:rPr lang="en-GB" u="sng" dirty="0"/>
              <a:t>NICE Statement 8</a:t>
            </a:r>
            <a:r>
              <a:rPr lang="en-GB" dirty="0"/>
              <a:t/>
            </a:r>
            <a:br>
              <a:rPr lang="en-GB" dirty="0"/>
            </a:br>
            <a:r>
              <a:rPr lang="en-GB" i="1" dirty="0">
                <a:solidFill>
                  <a:srgbClr val="000000"/>
                </a:solidFill>
              </a:rPr>
              <a:t>Healthcare professionals do not use scoring tools to identify which adults with OA are eligible for referral for consideration of joint surgery</a:t>
            </a:r>
          </a:p>
          <a:p>
            <a:endParaRPr lang="en-GB" dirty="0"/>
          </a:p>
        </p:txBody>
      </p:sp>
    </p:spTree>
    <p:extLst>
      <p:ext uri="{BB962C8B-B14F-4D97-AF65-F5344CB8AC3E}">
        <p14:creationId xmlns:p14="http://schemas.microsoft.com/office/powerpoint/2010/main" val="1997848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3848" y="328852"/>
            <a:ext cx="7772400" cy="1143000"/>
          </a:xfrm>
        </p:spPr>
        <p:txBody>
          <a:bodyPr/>
          <a:lstStyle/>
          <a:p>
            <a:r>
              <a:rPr lang="en-US" sz="4000" dirty="0">
                <a:solidFill>
                  <a:srgbClr val="C00000"/>
                </a:solidFill>
              </a:rPr>
              <a:t>General approach </a:t>
            </a:r>
          </a:p>
        </p:txBody>
      </p:sp>
      <p:sp>
        <p:nvSpPr>
          <p:cNvPr id="19459" name="Content Placeholder 2"/>
          <p:cNvSpPr>
            <a:spLocks noGrp="1"/>
          </p:cNvSpPr>
          <p:nvPr>
            <p:ph idx="1"/>
          </p:nvPr>
        </p:nvSpPr>
        <p:spPr>
          <a:xfrm>
            <a:off x="627133" y="1310002"/>
            <a:ext cx="7807642" cy="4888774"/>
          </a:xfrm>
        </p:spPr>
        <p:txBody>
          <a:bodyPr/>
          <a:lstStyle/>
          <a:p>
            <a:pPr>
              <a:buNone/>
            </a:pPr>
            <a:r>
              <a:rPr lang="en-US" dirty="0"/>
              <a:t>1. </a:t>
            </a:r>
            <a:r>
              <a:rPr lang="en-US" dirty="0">
                <a:solidFill>
                  <a:srgbClr val="FF0000"/>
                </a:solidFill>
              </a:rPr>
              <a:t>Look</a:t>
            </a:r>
            <a:r>
              <a:rPr lang="en-US" dirty="0"/>
              <a:t> at the joint(s)</a:t>
            </a:r>
          </a:p>
          <a:p>
            <a:pPr>
              <a:buNone/>
            </a:pPr>
            <a:r>
              <a:rPr lang="en-US" dirty="0"/>
              <a:t>2. </a:t>
            </a:r>
            <a:r>
              <a:rPr lang="en-US" dirty="0">
                <a:solidFill>
                  <a:srgbClr val="FF0000"/>
                </a:solidFill>
              </a:rPr>
              <a:t>Feel</a:t>
            </a:r>
            <a:r>
              <a:rPr lang="en-US" dirty="0"/>
              <a:t> the joint(s)</a:t>
            </a:r>
          </a:p>
          <a:p>
            <a:pPr>
              <a:buNone/>
            </a:pPr>
            <a:r>
              <a:rPr lang="en-US" dirty="0"/>
              <a:t>3. </a:t>
            </a:r>
            <a:r>
              <a:rPr lang="en-US" dirty="0">
                <a:solidFill>
                  <a:srgbClr val="FF0000"/>
                </a:solidFill>
              </a:rPr>
              <a:t>Move</a:t>
            </a:r>
            <a:r>
              <a:rPr lang="en-US" dirty="0"/>
              <a:t> the joint(s)</a:t>
            </a:r>
          </a:p>
          <a:p>
            <a:pPr>
              <a:buNone/>
            </a:pPr>
            <a:r>
              <a:rPr lang="en-US" dirty="0"/>
              <a:t>4. Assess the function of the joint(s)</a:t>
            </a:r>
          </a:p>
          <a:p>
            <a:pPr lvl="1"/>
            <a:endParaRPr lang="en-US" dirty="0"/>
          </a:p>
        </p:txBody>
      </p:sp>
    </p:spTree>
    <p:extLst>
      <p:ext uri="{BB962C8B-B14F-4D97-AF65-F5344CB8AC3E}">
        <p14:creationId xmlns:p14="http://schemas.microsoft.com/office/powerpoint/2010/main" val="2530950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90" y="457200"/>
            <a:ext cx="1470453" cy="1600200"/>
          </a:xfrm>
        </p:spPr>
        <p:txBody>
          <a:bodyPr/>
          <a:lstStyle/>
          <a:p>
            <a:r>
              <a:rPr lang="en-GB" dirty="0"/>
              <a:t>Data saved</a:t>
            </a:r>
          </a:p>
        </p:txBody>
      </p:sp>
      <p:pic>
        <p:nvPicPr>
          <p:cNvPr id="5" name="Picture Placeholder 4" descr="Program Manag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373688" y="196592"/>
            <a:ext cx="6615852" cy="6494014"/>
          </a:xfrm>
        </p:spPr>
      </p:pic>
    </p:spTree>
    <p:extLst>
      <p:ext uri="{BB962C8B-B14F-4D97-AF65-F5344CB8AC3E}">
        <p14:creationId xmlns:p14="http://schemas.microsoft.com/office/powerpoint/2010/main" val="7904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65" y="457200"/>
            <a:ext cx="1569308" cy="1600200"/>
          </a:xfrm>
        </p:spPr>
        <p:txBody>
          <a:bodyPr>
            <a:normAutofit/>
          </a:bodyPr>
          <a:lstStyle/>
          <a:p>
            <a:r>
              <a:rPr lang="en-GB" dirty="0"/>
              <a:t>Completed record</a:t>
            </a:r>
          </a:p>
        </p:txBody>
      </p:sp>
      <p:pic>
        <p:nvPicPr>
          <p:cNvPr id="5" name="Picture Placeholder 4" descr="EMIS Web Health Care System - Keele University Enterprise Search &amp;&amp; Reports - 27205"/>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310714" y="180116"/>
            <a:ext cx="6542903" cy="6419224"/>
          </a:xfrm>
        </p:spPr>
      </p:pic>
      <p:sp>
        <p:nvSpPr>
          <p:cNvPr id="4" name="Text Placeholder 3"/>
          <p:cNvSpPr>
            <a:spLocks noGrp="1"/>
          </p:cNvSpPr>
          <p:nvPr>
            <p:ph type="body" sz="half" idx="2"/>
          </p:nvPr>
        </p:nvSpPr>
        <p:spPr>
          <a:xfrm>
            <a:off x="210065" y="2057400"/>
            <a:ext cx="1569308" cy="3811588"/>
          </a:xfrm>
        </p:spPr>
        <p:txBody>
          <a:bodyPr/>
          <a:lstStyle/>
          <a:p>
            <a:r>
              <a:rPr lang="en-GB" dirty="0"/>
              <a:t>All template entries can be reported in audit</a:t>
            </a:r>
          </a:p>
        </p:txBody>
      </p:sp>
    </p:spTree>
    <p:extLst>
      <p:ext uri="{BB962C8B-B14F-4D97-AF65-F5344CB8AC3E}">
        <p14:creationId xmlns:p14="http://schemas.microsoft.com/office/powerpoint/2010/main" val="2029227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3244334"/>
            <a:ext cx="8059669" cy="523220"/>
          </a:xfrm>
          <a:prstGeom prst="rect">
            <a:avLst/>
          </a:prstGeom>
        </p:spPr>
        <p:txBody>
          <a:bodyPr wrap="square">
            <a:spAutoFit/>
          </a:bodyPr>
          <a:lstStyle/>
          <a:p>
            <a:pPr algn="ctr"/>
            <a:r>
              <a:rPr lang="en-GB" sz="2800" dirty="0">
                <a:solidFill>
                  <a:srgbClr val="00B050"/>
                </a:solidFill>
              </a:rPr>
              <a:t>Review of last weeks consultation plan</a:t>
            </a:r>
            <a:endParaRPr lang="en-GB" sz="2800" dirty="0"/>
          </a:p>
        </p:txBody>
      </p:sp>
    </p:spTree>
    <p:extLst>
      <p:ext uri="{BB962C8B-B14F-4D97-AF65-F5344CB8AC3E}">
        <p14:creationId xmlns:p14="http://schemas.microsoft.com/office/powerpoint/2010/main" val="4034026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40968"/>
            <a:ext cx="8229600" cy="1143000"/>
          </a:xfrm>
        </p:spPr>
        <p:txBody>
          <a:bodyPr/>
          <a:lstStyle/>
          <a:p>
            <a:r>
              <a:rPr lang="en-GB" dirty="0">
                <a:solidFill>
                  <a:srgbClr val="00B050"/>
                </a:solidFill>
              </a:rPr>
              <a:t>Putting it into practice</a:t>
            </a:r>
            <a:br>
              <a:rPr lang="en-GB" dirty="0">
                <a:solidFill>
                  <a:srgbClr val="00B050"/>
                </a:solidFill>
              </a:rPr>
            </a:br>
            <a:r>
              <a:rPr lang="en-GB" b="1" dirty="0">
                <a:solidFill>
                  <a:srgbClr val="00B050"/>
                </a:solidFill>
              </a:rPr>
              <a:t/>
            </a:r>
            <a:br>
              <a:rPr lang="en-GB" b="1" dirty="0">
                <a:solidFill>
                  <a:srgbClr val="00B050"/>
                </a:solidFill>
              </a:rPr>
            </a:br>
            <a:r>
              <a:rPr lang="en-GB" sz="2000" b="1" dirty="0">
                <a:solidFill>
                  <a:srgbClr val="00B050"/>
                </a:solidFill>
              </a:rPr>
              <a:t>Andrew Finney</a:t>
            </a:r>
          </a:p>
        </p:txBody>
      </p:sp>
    </p:spTree>
    <p:extLst>
      <p:ext uri="{BB962C8B-B14F-4D97-AF65-F5344CB8AC3E}">
        <p14:creationId xmlns:p14="http://schemas.microsoft.com/office/powerpoint/2010/main" val="2596447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What are Simulated Patients?</a:t>
            </a:r>
          </a:p>
        </p:txBody>
      </p:sp>
      <p:sp>
        <p:nvSpPr>
          <p:cNvPr id="3" name="Content Placeholder 2"/>
          <p:cNvSpPr>
            <a:spLocks noGrp="1"/>
          </p:cNvSpPr>
          <p:nvPr>
            <p:ph idx="1"/>
          </p:nvPr>
        </p:nvSpPr>
        <p:spPr/>
        <p:txBody>
          <a:bodyPr/>
          <a:lstStyle/>
          <a:p>
            <a:r>
              <a:rPr lang="en-GB" dirty="0"/>
              <a:t>Lay people, not health professionals</a:t>
            </a:r>
          </a:p>
          <a:p>
            <a:r>
              <a:rPr lang="en-GB" dirty="0"/>
              <a:t>Trained and experienced in:</a:t>
            </a:r>
          </a:p>
          <a:p>
            <a:pPr lvl="1"/>
            <a:r>
              <a:rPr lang="en-GB" dirty="0"/>
              <a:t>Presenting a role consistently</a:t>
            </a:r>
          </a:p>
          <a:p>
            <a:pPr lvl="1"/>
            <a:r>
              <a:rPr lang="en-GB" dirty="0"/>
              <a:t>Responding intuitively as an ordinary patient</a:t>
            </a:r>
          </a:p>
          <a:p>
            <a:pPr lvl="1"/>
            <a:r>
              <a:rPr lang="en-GB" dirty="0"/>
              <a:t>Giving feedback whilst in role</a:t>
            </a:r>
          </a:p>
        </p:txBody>
      </p:sp>
    </p:spTree>
    <p:extLst>
      <p:ext uri="{BB962C8B-B14F-4D97-AF65-F5344CB8AC3E}">
        <p14:creationId xmlns:p14="http://schemas.microsoft.com/office/powerpoint/2010/main" val="3634688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The task and your role</a:t>
            </a:r>
          </a:p>
        </p:txBody>
      </p:sp>
      <p:sp>
        <p:nvSpPr>
          <p:cNvPr id="3" name="Content Placeholder 2"/>
          <p:cNvSpPr>
            <a:spLocks noGrp="1"/>
          </p:cNvSpPr>
          <p:nvPr>
            <p:ph idx="1"/>
          </p:nvPr>
        </p:nvSpPr>
        <p:spPr/>
        <p:txBody>
          <a:bodyPr/>
          <a:lstStyle/>
          <a:p>
            <a:r>
              <a:rPr lang="en-GB" sz="2800" dirty="0"/>
              <a:t>You are consulting for real – not a role play</a:t>
            </a:r>
          </a:p>
          <a:p>
            <a:r>
              <a:rPr lang="en-GB" sz="2800" dirty="0"/>
              <a:t>Group plan for the consultation</a:t>
            </a:r>
          </a:p>
          <a:p>
            <a:r>
              <a:rPr lang="en-GB" sz="2800" dirty="0"/>
              <a:t>One person starts the consultation</a:t>
            </a:r>
          </a:p>
          <a:p>
            <a:r>
              <a:rPr lang="en-GB" sz="2800" dirty="0"/>
              <a:t>Consultation proceeds in series of chunks</a:t>
            </a:r>
          </a:p>
          <a:p>
            <a:r>
              <a:rPr lang="en-GB" sz="2800" dirty="0"/>
              <a:t>Opportunities to review, change plan, try again, take turns</a:t>
            </a:r>
          </a:p>
          <a:p>
            <a:r>
              <a:rPr lang="en-GB" sz="2800" dirty="0"/>
              <a:t>You are not being judged as an individual – it is a group task and responsibility</a:t>
            </a:r>
          </a:p>
        </p:txBody>
      </p:sp>
    </p:spTree>
    <p:extLst>
      <p:ext uri="{BB962C8B-B14F-4D97-AF65-F5344CB8AC3E}">
        <p14:creationId xmlns:p14="http://schemas.microsoft.com/office/powerpoint/2010/main" val="3914612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Tools and techniques</a:t>
            </a:r>
          </a:p>
        </p:txBody>
      </p:sp>
      <p:sp>
        <p:nvSpPr>
          <p:cNvPr id="3" name="Content Placeholder 2"/>
          <p:cNvSpPr>
            <a:spLocks noGrp="1"/>
          </p:cNvSpPr>
          <p:nvPr>
            <p:ph idx="1"/>
          </p:nvPr>
        </p:nvSpPr>
        <p:spPr/>
        <p:txBody>
          <a:bodyPr/>
          <a:lstStyle/>
          <a:p>
            <a:r>
              <a:rPr lang="en-GB" sz="2800" dirty="0"/>
              <a:t>One or two facilitators organising and helping</a:t>
            </a:r>
          </a:p>
          <a:p>
            <a:r>
              <a:rPr lang="en-GB" sz="2800" dirty="0"/>
              <a:t>Use pen and paper to aid memory</a:t>
            </a:r>
          </a:p>
          <a:p>
            <a:r>
              <a:rPr lang="en-GB" sz="2800" dirty="0"/>
              <a:t>Start/pause/resume/rewind</a:t>
            </a:r>
          </a:p>
          <a:p>
            <a:r>
              <a:rPr lang="en-GB" sz="2800" dirty="0"/>
              <a:t>SP will withdraw during pauses</a:t>
            </a:r>
          </a:p>
          <a:p>
            <a:r>
              <a:rPr lang="en-GB" sz="2800" dirty="0"/>
              <a:t>Analyse, comment, generate ideas in pauses</a:t>
            </a:r>
          </a:p>
          <a:p>
            <a:r>
              <a:rPr lang="en-GB" sz="2800" dirty="0"/>
              <a:t>Check doubts with feedback questions of SP but no “what if” questions</a:t>
            </a:r>
          </a:p>
        </p:txBody>
      </p:sp>
    </p:spTree>
    <p:extLst>
      <p:ext uri="{BB962C8B-B14F-4D97-AF65-F5344CB8AC3E}">
        <p14:creationId xmlns:p14="http://schemas.microsoft.com/office/powerpoint/2010/main" val="2051331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C00000"/>
                </a:solidFill>
              </a:rPr>
              <a:t>Key points</a:t>
            </a:r>
          </a:p>
        </p:txBody>
      </p:sp>
      <p:sp>
        <p:nvSpPr>
          <p:cNvPr id="3" name="Content Placeholder 2"/>
          <p:cNvSpPr>
            <a:spLocks noGrp="1"/>
          </p:cNvSpPr>
          <p:nvPr>
            <p:ph idx="1"/>
          </p:nvPr>
        </p:nvSpPr>
        <p:spPr/>
        <p:txBody>
          <a:bodyPr/>
          <a:lstStyle/>
          <a:p>
            <a:r>
              <a:rPr lang="en-GB" sz="2800" dirty="0"/>
              <a:t>Relax and enjoy the experience</a:t>
            </a:r>
          </a:p>
          <a:p>
            <a:r>
              <a:rPr lang="en-GB" sz="2800" dirty="0"/>
              <a:t>Don’t worry about getting it wrong – that’s the only way to learn</a:t>
            </a:r>
          </a:p>
          <a:p>
            <a:r>
              <a:rPr lang="en-GB" sz="2800" dirty="0"/>
              <a:t>Simulators are robust – you can’t harm them</a:t>
            </a:r>
          </a:p>
          <a:p>
            <a:r>
              <a:rPr lang="en-GB" sz="2800" dirty="0"/>
              <a:t>There are lots of different styles and ways of achieving outcomes – learn from each other and try new ideas</a:t>
            </a:r>
          </a:p>
        </p:txBody>
      </p:sp>
    </p:spTree>
    <p:extLst>
      <p:ext uri="{BB962C8B-B14F-4D97-AF65-F5344CB8AC3E}">
        <p14:creationId xmlns:p14="http://schemas.microsoft.com/office/powerpoint/2010/main" val="3992676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2564904"/>
            <a:ext cx="7772400" cy="1362075"/>
          </a:xfrm>
        </p:spPr>
        <p:txBody>
          <a:bodyPr/>
          <a:lstStyle/>
          <a:p>
            <a:pPr algn="ctr"/>
            <a:r>
              <a:rPr lang="en-GB" dirty="0">
                <a:solidFill>
                  <a:srgbClr val="00B050"/>
                </a:solidFill>
              </a:rPr>
              <a:t>How are you going to take this forward?</a:t>
            </a:r>
            <a:br>
              <a:rPr lang="en-GB" dirty="0">
                <a:solidFill>
                  <a:srgbClr val="00B050"/>
                </a:solidFill>
              </a:rPr>
            </a:br>
            <a:r>
              <a:rPr lang="en-GB" dirty="0">
                <a:solidFill>
                  <a:srgbClr val="00B050"/>
                </a:solidFill>
              </a:rPr>
              <a:t/>
            </a:r>
            <a:br>
              <a:rPr lang="en-GB" dirty="0">
                <a:solidFill>
                  <a:srgbClr val="00B050"/>
                </a:solidFill>
              </a:rPr>
            </a:br>
            <a:endParaRPr lang="en-GB" sz="1600" dirty="0">
              <a:solidFill>
                <a:srgbClr val="00B050"/>
              </a:solidFill>
            </a:endParaRPr>
          </a:p>
        </p:txBody>
      </p:sp>
    </p:spTree>
    <p:extLst>
      <p:ext uri="{BB962C8B-B14F-4D97-AF65-F5344CB8AC3E}">
        <p14:creationId xmlns:p14="http://schemas.microsoft.com/office/powerpoint/2010/main" val="1490008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80" y="838690"/>
            <a:ext cx="8229600" cy="1143000"/>
          </a:xfrm>
        </p:spPr>
        <p:txBody>
          <a:bodyPr>
            <a:noAutofit/>
          </a:bodyPr>
          <a:lstStyle/>
          <a:p>
            <a:pPr algn="ctr"/>
            <a:r>
              <a:rPr lang="en-GB" sz="4000" dirty="0">
                <a:solidFill>
                  <a:srgbClr val="C00000"/>
                </a:solidFill>
                <a:latin typeface="Palatino Linotype" panose="02040502050505030304" pitchFamily="18" charset="0"/>
                <a:cs typeface="Aharoni" panose="02010803020104030203" pitchFamily="2" charset="-79"/>
              </a:rPr>
              <a:t>JIGSAW-E</a:t>
            </a:r>
            <a:r>
              <a:rPr lang="en-GB" sz="4800" b="1" dirty="0">
                <a:solidFill>
                  <a:srgbClr val="C00000"/>
                </a:solidFill>
                <a:latin typeface="Palatino Linotype" panose="02040502050505030304" pitchFamily="18" charset="0"/>
                <a:cs typeface="Aharoni" panose="02010803020104030203" pitchFamily="2" charset="-79"/>
              </a:rPr>
              <a:t/>
            </a:r>
            <a:br>
              <a:rPr lang="en-GB" sz="4800" b="1" dirty="0">
                <a:solidFill>
                  <a:srgbClr val="C00000"/>
                </a:solidFill>
                <a:latin typeface="Palatino Linotype" panose="02040502050505030304" pitchFamily="18" charset="0"/>
                <a:cs typeface="Aharoni" panose="02010803020104030203" pitchFamily="2" charset="-79"/>
              </a:rPr>
            </a:br>
            <a:r>
              <a:rPr lang="en-GB" sz="2400" dirty="0">
                <a:solidFill>
                  <a:srgbClr val="C00000"/>
                </a:solidFill>
                <a:latin typeface="Palatino Linotype" panose="02040502050505030304" pitchFamily="18" charset="0"/>
                <a:cs typeface="Aharoni" panose="02010803020104030203" pitchFamily="2" charset="-79"/>
              </a:rPr>
              <a:t>Joint Implementation of Guidelines for Osteoarthritis in Western Europe</a:t>
            </a:r>
            <a:endParaRPr lang="en-US" sz="2400" dirty="0">
              <a:solidFill>
                <a:srgbClr val="C00000"/>
              </a:solidFill>
              <a:latin typeface="Palatino Linotype" panose="02040502050505030304" pitchFamily="18" charset="0"/>
              <a:cs typeface="Aharoni" panose="02010803020104030203" pitchFamily="2" charset="-79"/>
            </a:endParaRPr>
          </a:p>
        </p:txBody>
      </p:sp>
      <p:pic>
        <p:nvPicPr>
          <p:cNvPr id="4" name="Content Placeholder 4"/>
          <p:cNvPicPr>
            <a:picLocks noChangeAspect="1"/>
          </p:cNvPicPr>
          <p:nvPr/>
        </p:nvPicPr>
        <p:blipFill>
          <a:blip r:embed="rId3"/>
          <a:stretch>
            <a:fillRect/>
          </a:stretch>
        </p:blipFill>
        <p:spPr>
          <a:xfrm>
            <a:off x="3692668" y="144430"/>
            <a:ext cx="1393603" cy="495549"/>
          </a:xfrm>
          <a:prstGeom prst="rect">
            <a:avLst/>
          </a:prstGeom>
        </p:spPr>
      </p:pic>
      <p:pic>
        <p:nvPicPr>
          <p:cNvPr id="5" name="Picture 8" descr="http://wmahsn.org/static/img/wmahsn_logo.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75816" y="216981"/>
            <a:ext cx="1512669" cy="4995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6460" y="2221925"/>
            <a:ext cx="8280920" cy="1323439"/>
          </a:xfrm>
          <a:prstGeom prst="rect">
            <a:avLst/>
          </a:prstGeom>
        </p:spPr>
        <p:txBody>
          <a:bodyPr wrap="square">
            <a:spAutoFit/>
          </a:bodyPr>
          <a:lstStyle/>
          <a:p>
            <a:pPr algn="ctr"/>
            <a:r>
              <a:rPr lang="en-GB" sz="1600" b="1" dirty="0">
                <a:solidFill>
                  <a:srgbClr val="4E923E"/>
                </a:solidFill>
                <a:latin typeface="+mn-lt"/>
                <a:cs typeface="Aharoni" panose="02010803020104030203" pitchFamily="2" charset="-79"/>
              </a:rPr>
              <a:t>JIGSAW-E will support primary care in six European countries to address the unmet needs of adults consulting for OA.</a:t>
            </a:r>
          </a:p>
          <a:p>
            <a:pPr algn="ctr"/>
            <a:r>
              <a:rPr lang="en-GB" sz="1600" b="1" dirty="0">
                <a:solidFill>
                  <a:srgbClr val="4E923E"/>
                </a:solidFill>
                <a:latin typeface="+mn-lt"/>
                <a:cs typeface="Aharoni" panose="02010803020104030203" pitchFamily="2" charset="-79"/>
              </a:rPr>
              <a:t> </a:t>
            </a:r>
          </a:p>
          <a:p>
            <a:pPr algn="ctr"/>
            <a:r>
              <a:rPr lang="en-GB" sz="1600" b="1" dirty="0">
                <a:solidFill>
                  <a:srgbClr val="4E923E"/>
                </a:solidFill>
                <a:latin typeface="+mn-lt"/>
                <a:cs typeface="Aharoni" panose="02010803020104030203" pitchFamily="2" charset="-79"/>
              </a:rPr>
              <a:t>This will be achieved through the systematic implementation of previously piloted innovations in JIGSAW in the West Midlands, UK.</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1952" y="3582474"/>
            <a:ext cx="132204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189" y="3636446"/>
            <a:ext cx="247155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25539"/>
          <a:stretch/>
        </p:blipFill>
        <p:spPr bwMode="auto">
          <a:xfrm>
            <a:off x="479261" y="4246347"/>
            <a:ext cx="1080120" cy="84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0606" y="3688544"/>
            <a:ext cx="436134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294" y="5812542"/>
            <a:ext cx="1185714" cy="57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S:\Surface Pro 2\JIGSAW-E\Poster\Erasmus 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0606" y="6185239"/>
            <a:ext cx="921072" cy="3608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Surface Pro 2\JIGSAW-E\Poster\Denmark logo (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130" y="6347894"/>
            <a:ext cx="1689923" cy="25397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S:\Surface Pro 2\JIGSAW-E\Poster\algarve 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460" y="6110327"/>
            <a:ext cx="1117738" cy="4790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Surface Pro 2\JIGSAW-E\Poster\DiakonhjemmetHospital_engelsk_farge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2164" y="6392451"/>
            <a:ext cx="1041698" cy="2308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Documents and Settings\pra38\Desktop\Arthritis_Research_UK\Arthritis_Research_UK.jpg"/>
          <p:cNvPicPr>
            <a:picLocks noChangeAspect="1" noChangeArrowheads="1"/>
          </p:cNvPicPr>
          <p:nvPr/>
        </p:nvPicPr>
        <p:blipFill>
          <a:blip r:embed="rId14" cstate="print"/>
          <a:srcRect/>
          <a:stretch>
            <a:fillRect/>
          </a:stretch>
        </p:blipFill>
        <p:spPr bwMode="auto">
          <a:xfrm>
            <a:off x="6439399" y="6169779"/>
            <a:ext cx="1008112" cy="361906"/>
          </a:xfrm>
          <a:prstGeom prst="rect">
            <a:avLst/>
          </a:prstGeom>
          <a:noFill/>
          <a:ln w="9525">
            <a:noFill/>
            <a:miter lim="800000"/>
            <a:headEnd/>
            <a:tailEnd/>
          </a:ln>
        </p:spPr>
      </p:pic>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6460" y="232067"/>
            <a:ext cx="702566" cy="46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93832" y="5870987"/>
            <a:ext cx="1561381" cy="953814"/>
          </a:xfrm>
          <a:prstGeom prst="rect">
            <a:avLst/>
          </a:prstGeom>
        </p:spPr>
      </p:pic>
      <p:pic>
        <p:nvPicPr>
          <p:cNvPr id="8" name="Picture 7"/>
          <p:cNvPicPr>
            <a:picLocks noChangeAspect="1"/>
          </p:cNvPicPr>
          <p:nvPr/>
        </p:nvPicPr>
        <p:blipFill>
          <a:blip r:embed="rId17"/>
          <a:stretch>
            <a:fillRect/>
          </a:stretch>
        </p:blipFill>
        <p:spPr>
          <a:xfrm>
            <a:off x="4389470" y="5163852"/>
            <a:ext cx="1737511" cy="1005927"/>
          </a:xfrm>
          <a:prstGeom prst="rect">
            <a:avLst/>
          </a:prstGeom>
        </p:spPr>
      </p:pic>
    </p:spTree>
    <p:extLst>
      <p:ext uri="{BB962C8B-B14F-4D97-AF65-F5344CB8AC3E}">
        <p14:creationId xmlns:p14="http://schemas.microsoft.com/office/powerpoint/2010/main" val="257727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000" dirty="0">
                <a:solidFill>
                  <a:srgbClr val="C00000"/>
                </a:solidFill>
              </a:rPr>
              <a:t>What would we expect to see with an OA joint?</a:t>
            </a:r>
          </a:p>
        </p:txBody>
      </p:sp>
      <p:pic>
        <p:nvPicPr>
          <p:cNvPr id="2" name="Content Placeholder 1"/>
          <p:cNvPicPr>
            <a:picLocks noGrp="1" noChangeAspect="1"/>
          </p:cNvPicPr>
          <p:nvPr>
            <p:ph idx="1"/>
          </p:nvPr>
        </p:nvPicPr>
        <p:blipFill>
          <a:blip r:embed="rId3"/>
          <a:stretch>
            <a:fillRect/>
          </a:stretch>
        </p:blipFill>
        <p:spPr>
          <a:xfrm>
            <a:off x="3028950" y="3660775"/>
            <a:ext cx="3086100" cy="1485900"/>
          </a:xfrm>
          <a:prstGeom prst="rect">
            <a:avLst/>
          </a:prstGeom>
        </p:spPr>
      </p:pic>
    </p:spTree>
    <p:extLst>
      <p:ext uri="{BB962C8B-B14F-4D97-AF65-F5344CB8AC3E}">
        <p14:creationId xmlns:p14="http://schemas.microsoft.com/office/powerpoint/2010/main" val="1503366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40968"/>
            <a:ext cx="8229600" cy="1143000"/>
          </a:xfrm>
        </p:spPr>
        <p:txBody>
          <a:bodyPr/>
          <a:lstStyle/>
          <a:p>
            <a:r>
              <a:rPr lang="en-GB" b="1" dirty="0">
                <a:solidFill>
                  <a:srgbClr val="00B050"/>
                </a:solidFill>
              </a:rPr>
              <a:t>THANK YOU</a:t>
            </a:r>
            <a:r>
              <a:rPr lang="en-GB" b="1">
                <a:solidFill>
                  <a:srgbClr val="00B050"/>
                </a:solidFill>
              </a:rPr>
              <a:t>, </a:t>
            </a:r>
            <a:r>
              <a:rPr lang="en-GB" b="1" smtClean="0">
                <a:solidFill>
                  <a:srgbClr val="00B050"/>
                </a:solidFill>
              </a:rPr>
              <a:t>and WELL </a:t>
            </a:r>
            <a:r>
              <a:rPr lang="en-GB" b="1" dirty="0">
                <a:solidFill>
                  <a:srgbClr val="00B050"/>
                </a:solidFill>
              </a:rPr>
              <a:t>DONE</a:t>
            </a:r>
            <a:br>
              <a:rPr lang="en-GB" b="1" dirty="0">
                <a:solidFill>
                  <a:srgbClr val="00B050"/>
                </a:solidFill>
              </a:rPr>
            </a:br>
            <a:r>
              <a:rPr lang="en-GB" b="1" dirty="0">
                <a:solidFill>
                  <a:srgbClr val="00B050"/>
                </a:solidFill>
              </a:rPr>
              <a:t/>
            </a:r>
            <a:br>
              <a:rPr lang="en-GB" b="1" dirty="0">
                <a:solidFill>
                  <a:srgbClr val="00B050"/>
                </a:solidFill>
              </a:rPr>
            </a:br>
            <a:r>
              <a:rPr lang="en-GB" b="1" dirty="0">
                <a:solidFill>
                  <a:srgbClr val="00B050"/>
                </a:solidFill>
              </a:rPr>
              <a:t>PLEASE FILL OUT YOUR EVALUATION FORMS</a:t>
            </a:r>
            <a:endParaRPr lang="en-GB" sz="2000" b="1" dirty="0">
              <a:solidFill>
                <a:srgbClr val="00B050"/>
              </a:solidFill>
            </a:endParaRPr>
          </a:p>
        </p:txBody>
      </p:sp>
    </p:spTree>
    <p:extLst>
      <p:ext uri="{BB962C8B-B14F-4D97-AF65-F5344CB8AC3E}">
        <p14:creationId xmlns:p14="http://schemas.microsoft.com/office/powerpoint/2010/main" val="298510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675" y="620688"/>
            <a:ext cx="8229600" cy="1143000"/>
          </a:xfrm>
        </p:spPr>
        <p:txBody>
          <a:bodyPr/>
          <a:lstStyle/>
          <a:p>
            <a:r>
              <a:rPr lang="en-GB" sz="4000" dirty="0">
                <a:solidFill>
                  <a:srgbClr val="C00000"/>
                </a:solidFill>
              </a:rPr>
              <a:t>Look</a:t>
            </a:r>
            <a:endParaRPr lang="en-US" sz="4000" dirty="0">
              <a:solidFill>
                <a:srgbClr val="C00000"/>
              </a:solidFill>
            </a:endParaRPr>
          </a:p>
        </p:txBody>
      </p:sp>
      <p:sp>
        <p:nvSpPr>
          <p:cNvPr id="5" name="Content Placeholder 4"/>
          <p:cNvSpPr>
            <a:spLocks noGrp="1"/>
          </p:cNvSpPr>
          <p:nvPr>
            <p:ph idx="1"/>
          </p:nvPr>
        </p:nvSpPr>
        <p:spPr>
          <a:xfrm>
            <a:off x="698679" y="1736502"/>
            <a:ext cx="7772400" cy="4114800"/>
          </a:xfrm>
        </p:spPr>
        <p:txBody>
          <a:bodyPr/>
          <a:lstStyle/>
          <a:p>
            <a:r>
              <a:rPr lang="en-US" dirty="0"/>
              <a:t>Start with a visual inspection of the joint at rest</a:t>
            </a:r>
            <a:endParaRPr lang="en-GB" dirty="0"/>
          </a:p>
          <a:p>
            <a:pPr lvl="1"/>
            <a:r>
              <a:rPr lang="en-GB" dirty="0"/>
              <a:t>make the person comfortable</a:t>
            </a:r>
          </a:p>
          <a:p>
            <a:pPr lvl="1"/>
            <a:r>
              <a:rPr lang="en-GB" dirty="0"/>
              <a:t>do you need to see the joint?</a:t>
            </a:r>
          </a:p>
          <a:p>
            <a:pPr lvl="1"/>
            <a:r>
              <a:rPr lang="en-GB" dirty="0"/>
              <a:t>starting position</a:t>
            </a:r>
          </a:p>
          <a:p>
            <a:pPr lvl="2"/>
            <a:r>
              <a:rPr lang="en-GB" dirty="0"/>
              <a:t>hands?</a:t>
            </a:r>
          </a:p>
          <a:p>
            <a:pPr lvl="2"/>
            <a:r>
              <a:rPr lang="en-GB" dirty="0"/>
              <a:t>hips?</a:t>
            </a:r>
          </a:p>
          <a:p>
            <a:pPr lvl="2"/>
            <a:r>
              <a:rPr lang="en-GB" dirty="0"/>
              <a:t>knees?</a:t>
            </a:r>
          </a:p>
          <a:p>
            <a:pPr lvl="2"/>
            <a:r>
              <a:rPr lang="en-GB" dirty="0"/>
              <a:t>feet?</a:t>
            </a:r>
          </a:p>
          <a:p>
            <a:pPr lvl="1"/>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315734" y="3212976"/>
            <a:ext cx="2360722" cy="222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95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1143000"/>
          </a:xfrm>
        </p:spPr>
        <p:txBody>
          <a:bodyPr/>
          <a:lstStyle/>
          <a:p>
            <a:r>
              <a:rPr lang="en-GB" sz="4000" dirty="0">
                <a:solidFill>
                  <a:srgbClr val="C00000"/>
                </a:solidFill>
              </a:rPr>
              <a:t>Look</a:t>
            </a:r>
            <a:endParaRPr lang="en-US" sz="4000" dirty="0">
              <a:solidFill>
                <a:srgbClr val="C00000"/>
              </a:solidFill>
            </a:endParaRPr>
          </a:p>
        </p:txBody>
      </p:sp>
      <p:sp>
        <p:nvSpPr>
          <p:cNvPr id="5" name="Content Placeholder 4"/>
          <p:cNvSpPr>
            <a:spLocks noGrp="1"/>
          </p:cNvSpPr>
          <p:nvPr>
            <p:ph idx="1"/>
          </p:nvPr>
        </p:nvSpPr>
        <p:spPr/>
        <p:txBody>
          <a:bodyPr/>
          <a:lstStyle/>
          <a:p>
            <a:r>
              <a:rPr lang="en-US" dirty="0"/>
              <a:t>Compare sides </a:t>
            </a:r>
          </a:p>
          <a:p>
            <a:pPr lvl="1"/>
            <a:r>
              <a:rPr lang="en-US" dirty="0"/>
              <a:t>looking for symmetry </a:t>
            </a:r>
          </a:p>
          <a:p>
            <a:pPr lvl="1"/>
            <a:r>
              <a:rPr lang="en-US" dirty="0"/>
              <a:t>look for skin changes</a:t>
            </a:r>
          </a:p>
          <a:p>
            <a:pPr lvl="1"/>
            <a:r>
              <a:rPr lang="en-US" dirty="0"/>
              <a:t>muscle wasting</a:t>
            </a:r>
          </a:p>
          <a:p>
            <a:pPr lvl="1"/>
            <a:r>
              <a:rPr lang="en-US" dirty="0"/>
              <a:t>swelling in and around the joint </a:t>
            </a:r>
          </a:p>
          <a:p>
            <a:pPr lvl="1"/>
            <a:r>
              <a:rPr lang="en-US" dirty="0"/>
              <a:t>deformity and posture of the joint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708920"/>
            <a:ext cx="2808312" cy="18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55932"/>
      </p:ext>
    </p:extLst>
  </p:cSld>
  <p:clrMapOvr>
    <a:masterClrMapping/>
  </p:clrMapOvr>
</p:sld>
</file>

<file path=ppt/theme/theme1.xml><?xml version="1.0" encoding="utf-8"?>
<a:theme xmlns:a="http://schemas.openxmlformats.org/drawingml/2006/main" name="Kee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1350</TotalTime>
  <Words>2816</Words>
  <Application>Microsoft Office PowerPoint</Application>
  <PresentationFormat>On-screen Show (4:3)</PresentationFormat>
  <Paragraphs>434</Paragraphs>
  <Slides>70</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ＭＳ Ｐゴシック</vt:lpstr>
      <vt:lpstr>Aharoni</vt:lpstr>
      <vt:lpstr>Arial</vt:lpstr>
      <vt:lpstr>Calibri</vt:lpstr>
      <vt:lpstr>Monotype Sorts</vt:lpstr>
      <vt:lpstr>Palatino Linotype</vt:lpstr>
      <vt:lpstr>Times New Roman</vt:lpstr>
      <vt:lpstr>Wingdings</vt:lpstr>
      <vt:lpstr>Keele</vt:lpstr>
      <vt:lpstr>Enhancing Primary Care Management of OA – Practice GPN Workshop Day 2</vt:lpstr>
      <vt:lpstr>Recap day 1 and experiences since  ANDREW FINNEY</vt:lpstr>
      <vt:lpstr>Clinical signs of OA  LAURA SWAITHES</vt:lpstr>
      <vt:lpstr>PowerPoint Presentation</vt:lpstr>
      <vt:lpstr>What do you do when your patients present with joint pain in the consultation?</vt:lpstr>
      <vt:lpstr>General approach </vt:lpstr>
      <vt:lpstr>What would we expect to see with an OA joint?</vt:lpstr>
      <vt:lpstr>Look</vt:lpstr>
      <vt:lpstr>Look</vt:lpstr>
      <vt:lpstr>What can you see here?</vt:lpstr>
      <vt:lpstr>What can you see?</vt:lpstr>
      <vt:lpstr>Feel</vt:lpstr>
      <vt:lpstr>Clicking and creaking</vt:lpstr>
      <vt:lpstr>Move</vt:lpstr>
      <vt:lpstr>Loss of range of movement</vt:lpstr>
      <vt:lpstr>Functioning</vt:lpstr>
      <vt:lpstr>Record</vt:lpstr>
      <vt:lpstr>The role of exercise &amp; physical activity for self-management of OA   Laura Swaithes</vt:lpstr>
      <vt:lpstr>PowerPoint Presentation</vt:lpstr>
      <vt:lpstr>What is the role of the practice nurse in advising on exercise and physical activity for OA? </vt:lpstr>
      <vt:lpstr>Exercise for OA: the evidence   </vt:lpstr>
      <vt:lpstr>What are the barriers to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recap</vt:lpstr>
      <vt:lpstr>PowerPoint Presentation</vt:lpstr>
      <vt:lpstr>PowerPoint Presentation</vt:lpstr>
      <vt:lpstr>PowerPoint Presentation</vt:lpstr>
      <vt:lpstr>Plan for implementation in your practice</vt:lpstr>
      <vt:lpstr>OA pain management Lizzie Cottrell</vt:lpstr>
      <vt:lpstr>What advice do you give to patients about pain management?</vt:lpstr>
      <vt:lpstr>Managing OA</vt:lpstr>
      <vt:lpstr>OA treatments recommended by NICE</vt:lpstr>
      <vt:lpstr>PowerPoint Presentation</vt:lpstr>
      <vt:lpstr>OA treatments recommended by NICE</vt:lpstr>
      <vt:lpstr>EMIS Web Templates Lizzie Cottrell</vt:lpstr>
      <vt:lpstr>Template started</vt:lpstr>
      <vt:lpstr>Option to use or exit template </vt:lpstr>
      <vt:lpstr>Menu for pain assessment</vt:lpstr>
      <vt:lpstr>Menu for level of functional impairment</vt:lpstr>
      <vt:lpstr>Current weight/BMI</vt:lpstr>
      <vt:lpstr>Paracetamol analgesia</vt:lpstr>
      <vt:lpstr>Topical NSAID</vt:lpstr>
      <vt:lpstr>Patient information</vt:lpstr>
      <vt:lpstr>Advice on weight</vt:lpstr>
      <vt:lpstr>Advice on exercise</vt:lpstr>
      <vt:lpstr>Physiotherapy referral</vt:lpstr>
      <vt:lpstr>Template completed</vt:lpstr>
      <vt:lpstr>Data saved</vt:lpstr>
      <vt:lpstr>Completed record</vt:lpstr>
      <vt:lpstr>PowerPoint Presentation</vt:lpstr>
      <vt:lpstr>Putting it into practice  Andrew Finney</vt:lpstr>
      <vt:lpstr>What are Simulated Patients?</vt:lpstr>
      <vt:lpstr>The task and your role</vt:lpstr>
      <vt:lpstr>Tools and techniques</vt:lpstr>
      <vt:lpstr>Key points</vt:lpstr>
      <vt:lpstr>How are you going to take this forward?  </vt:lpstr>
      <vt:lpstr>JIGSAW-E Joint Implementation of Guidelines for Osteoarthritis in Western Europe</vt:lpstr>
      <vt:lpstr>THANK YOU, and WELL DONE  PLEASE FILL OUT YOUR EVALUATION FORMS</vt:lpstr>
    </vt:vector>
  </TitlesOfParts>
  <Company>Primary Care Sciences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Mayson</dc:creator>
  <cp:lastModifiedBy>Administrator</cp:lastModifiedBy>
  <cp:revision>117</cp:revision>
  <cp:lastPrinted>2017-02-21T10:03:30Z</cp:lastPrinted>
  <dcterms:created xsi:type="dcterms:W3CDTF">2012-10-02T09:06:28Z</dcterms:created>
  <dcterms:modified xsi:type="dcterms:W3CDTF">2018-05-25T11:35:28Z</dcterms:modified>
</cp:coreProperties>
</file>