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264" r:id="rId3"/>
    <p:sldId id="314" r:id="rId4"/>
    <p:sldId id="315" r:id="rId5"/>
    <p:sldId id="320" r:id="rId6"/>
    <p:sldId id="331" r:id="rId7"/>
    <p:sldId id="332" r:id="rId8"/>
    <p:sldId id="333" r:id="rId9"/>
    <p:sldId id="334" r:id="rId10"/>
    <p:sldId id="335" r:id="rId11"/>
    <p:sldId id="367" r:id="rId12"/>
    <p:sldId id="336" r:id="rId13"/>
    <p:sldId id="337" r:id="rId14"/>
    <p:sldId id="366" r:id="rId15"/>
    <p:sldId id="338" r:id="rId16"/>
    <p:sldId id="365" r:id="rId17"/>
    <p:sldId id="340" r:id="rId18"/>
    <p:sldId id="341" r:id="rId19"/>
    <p:sldId id="342" r:id="rId20"/>
    <p:sldId id="376" r:id="rId21"/>
    <p:sldId id="377" r:id="rId22"/>
    <p:sldId id="378" r:id="rId23"/>
    <p:sldId id="379" r:id="rId24"/>
    <p:sldId id="383" r:id="rId25"/>
    <p:sldId id="380" r:id="rId26"/>
    <p:sldId id="382" r:id="rId27"/>
    <p:sldId id="344" r:id="rId28"/>
    <p:sldId id="345" r:id="rId29"/>
    <p:sldId id="346" r:id="rId30"/>
    <p:sldId id="374" r:id="rId31"/>
    <p:sldId id="348" r:id="rId32"/>
    <p:sldId id="375" r:id="rId33"/>
    <p:sldId id="350" r:id="rId34"/>
    <p:sldId id="351" r:id="rId35"/>
    <p:sldId id="352" r:id="rId36"/>
    <p:sldId id="353" r:id="rId37"/>
    <p:sldId id="354" r:id="rId38"/>
    <p:sldId id="355" r:id="rId39"/>
    <p:sldId id="356" r:id="rId40"/>
    <p:sldId id="357" r:id="rId41"/>
    <p:sldId id="358" r:id="rId42"/>
    <p:sldId id="359" r:id="rId43"/>
    <p:sldId id="360" r:id="rId44"/>
    <p:sldId id="361" r:id="rId45"/>
    <p:sldId id="362" r:id="rId46"/>
    <p:sldId id="363" r:id="rId47"/>
    <p:sldId id="322" r:id="rId48"/>
    <p:sldId id="328" r:id="rId49"/>
    <p:sldId id="327" r:id="rId50"/>
    <p:sldId id="323" r:id="rId51"/>
    <p:sldId id="326" r:id="rId52"/>
    <p:sldId id="324" r:id="rId53"/>
    <p:sldId id="329" r:id="rId54"/>
    <p:sldId id="364" r:id="rId55"/>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882" autoAdjust="0"/>
  </p:normalViewPr>
  <p:slideViewPr>
    <p:cSldViewPr>
      <p:cViewPr varScale="1">
        <p:scale>
          <a:sx n="76" d="100"/>
          <a:sy n="76" d="100"/>
        </p:scale>
        <p:origin x="1642" y="67"/>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notesViewPr>
    <p:cSldViewPr showGuides="1">
      <p:cViewPr>
        <p:scale>
          <a:sx n="110" d="100"/>
          <a:sy n="110" d="100"/>
        </p:scale>
        <p:origin x="2174" y="-1493"/>
      </p:cViewPr>
      <p:guideLst>
        <p:guide orient="horz" pos="3109"/>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A7AC9-96DA-426D-A11C-3522C8FC5B16}"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GB"/>
        </a:p>
      </dgm:t>
    </dgm:pt>
    <dgm:pt modelId="{B240F67F-9DAA-4B6E-A2AE-7F584F03757E}">
      <dgm:prSet phldrT="[Text]"/>
      <dgm:spPr/>
      <dgm:t>
        <a:bodyPr/>
        <a:lstStyle/>
        <a:p>
          <a:pPr algn="ctr"/>
          <a:r>
            <a:rPr lang="en-GB" dirty="0" smtClean="0"/>
            <a:t>Wear and repair processes in joints </a:t>
          </a:r>
          <a:endParaRPr lang="en-GB" dirty="0"/>
        </a:p>
      </dgm:t>
    </dgm:pt>
    <dgm:pt modelId="{B2A1F4F9-D69B-4941-9B1D-CC865D052762}" type="parTrans" cxnId="{85BD1462-FBB3-4EDE-AF91-586842EC549D}">
      <dgm:prSet/>
      <dgm:spPr/>
      <dgm:t>
        <a:bodyPr/>
        <a:lstStyle/>
        <a:p>
          <a:pPr algn="ctr"/>
          <a:endParaRPr lang="en-GB"/>
        </a:p>
      </dgm:t>
    </dgm:pt>
    <dgm:pt modelId="{BA17A631-AC2F-4F35-B959-E4F094F850F2}" type="sibTrans" cxnId="{85BD1462-FBB3-4EDE-AF91-586842EC549D}">
      <dgm:prSet/>
      <dgm:spPr/>
      <dgm:t>
        <a:bodyPr/>
        <a:lstStyle/>
        <a:p>
          <a:pPr algn="ctr"/>
          <a:endParaRPr lang="en-GB"/>
        </a:p>
      </dgm:t>
    </dgm:pt>
    <dgm:pt modelId="{10FE3CA8-7992-48BF-8F97-6EE75325B8B7}">
      <dgm:prSet phldrT="[Text]"/>
      <dgm:spPr/>
      <dgm:t>
        <a:bodyPr/>
        <a:lstStyle/>
        <a:p>
          <a:pPr algn="ctr"/>
          <a:r>
            <a:rPr lang="en-GB" dirty="0" smtClean="0"/>
            <a:t>Possible X-ray changes</a:t>
          </a:r>
          <a:endParaRPr lang="en-GB" dirty="0"/>
        </a:p>
      </dgm:t>
    </dgm:pt>
    <dgm:pt modelId="{586F1958-4017-45A6-9A26-DC5685C99B04}" type="parTrans" cxnId="{BFCD9A1D-AB7F-49F0-B366-771D3FFCB54B}">
      <dgm:prSet/>
      <dgm:spPr/>
      <dgm:t>
        <a:bodyPr/>
        <a:lstStyle/>
        <a:p>
          <a:pPr algn="ctr"/>
          <a:endParaRPr lang="en-GB"/>
        </a:p>
      </dgm:t>
    </dgm:pt>
    <dgm:pt modelId="{DD3BEEA4-5C8B-42D3-BE42-975B74813FE6}" type="sibTrans" cxnId="{BFCD9A1D-AB7F-49F0-B366-771D3FFCB54B}">
      <dgm:prSet/>
      <dgm:spPr/>
      <dgm:t>
        <a:bodyPr/>
        <a:lstStyle/>
        <a:p>
          <a:pPr algn="ctr"/>
          <a:endParaRPr lang="en-GB"/>
        </a:p>
      </dgm:t>
    </dgm:pt>
    <dgm:pt modelId="{0D244894-01CF-4371-B9B2-5AACDC9F29D0}">
      <dgm:prSet phldrT="[Text]"/>
      <dgm:spPr/>
      <dgm:t>
        <a:bodyPr/>
        <a:lstStyle/>
        <a:p>
          <a:pPr algn="ctr"/>
          <a:r>
            <a:rPr lang="en-GB" dirty="0" smtClean="0"/>
            <a:t>Symptoms </a:t>
          </a:r>
          <a:endParaRPr lang="en-GB" dirty="0"/>
        </a:p>
      </dgm:t>
    </dgm:pt>
    <dgm:pt modelId="{AA95A734-77CA-42F8-BCD2-F07A8D81201A}" type="parTrans" cxnId="{3BCDD532-81E7-4AF0-801B-952615E9FC1D}">
      <dgm:prSet/>
      <dgm:spPr/>
      <dgm:t>
        <a:bodyPr/>
        <a:lstStyle/>
        <a:p>
          <a:pPr algn="ctr"/>
          <a:endParaRPr lang="en-GB"/>
        </a:p>
      </dgm:t>
    </dgm:pt>
    <dgm:pt modelId="{6F53E3F3-1F0E-4948-BAAC-A807B8FA189C}" type="sibTrans" cxnId="{3BCDD532-81E7-4AF0-801B-952615E9FC1D}">
      <dgm:prSet/>
      <dgm:spPr/>
      <dgm:t>
        <a:bodyPr/>
        <a:lstStyle/>
        <a:p>
          <a:pPr algn="ctr"/>
          <a:endParaRPr lang="en-GB"/>
        </a:p>
      </dgm:t>
    </dgm:pt>
    <dgm:pt modelId="{A329F30C-56EE-4B44-B83F-EF77F67FD8BC}" type="pres">
      <dgm:prSet presAssocID="{E02A7AC9-96DA-426D-A11C-3522C8FC5B16}" presName="diagram" presStyleCnt="0">
        <dgm:presLayoutVars>
          <dgm:chPref val="1"/>
          <dgm:dir/>
          <dgm:animOne val="branch"/>
          <dgm:animLvl val="lvl"/>
          <dgm:resizeHandles val="exact"/>
        </dgm:presLayoutVars>
      </dgm:prSet>
      <dgm:spPr/>
      <dgm:t>
        <a:bodyPr/>
        <a:lstStyle/>
        <a:p>
          <a:endParaRPr lang="en-GB"/>
        </a:p>
      </dgm:t>
    </dgm:pt>
    <dgm:pt modelId="{33A7F265-7D83-4864-8989-9D0F0B637188}" type="pres">
      <dgm:prSet presAssocID="{B240F67F-9DAA-4B6E-A2AE-7F584F03757E}" presName="root1" presStyleCnt="0"/>
      <dgm:spPr/>
      <dgm:t>
        <a:bodyPr/>
        <a:lstStyle/>
        <a:p>
          <a:endParaRPr lang="en-GB"/>
        </a:p>
      </dgm:t>
    </dgm:pt>
    <dgm:pt modelId="{39AA62FA-26DF-4E4E-B9B6-77AD183DE193}" type="pres">
      <dgm:prSet presAssocID="{B240F67F-9DAA-4B6E-A2AE-7F584F03757E}" presName="LevelOneTextNode" presStyleLbl="node0" presStyleIdx="0" presStyleCnt="1" custScaleY="224572">
        <dgm:presLayoutVars>
          <dgm:chPref val="3"/>
        </dgm:presLayoutVars>
      </dgm:prSet>
      <dgm:spPr/>
      <dgm:t>
        <a:bodyPr/>
        <a:lstStyle/>
        <a:p>
          <a:endParaRPr lang="en-GB"/>
        </a:p>
      </dgm:t>
    </dgm:pt>
    <dgm:pt modelId="{62AE86EF-4EBF-4175-87B4-EE105D141FFD}" type="pres">
      <dgm:prSet presAssocID="{B240F67F-9DAA-4B6E-A2AE-7F584F03757E}" presName="level2hierChild" presStyleCnt="0"/>
      <dgm:spPr/>
      <dgm:t>
        <a:bodyPr/>
        <a:lstStyle/>
        <a:p>
          <a:endParaRPr lang="en-GB"/>
        </a:p>
      </dgm:t>
    </dgm:pt>
    <dgm:pt modelId="{91DC5F3C-BA60-4FE0-B8C4-82FC6811B6CD}" type="pres">
      <dgm:prSet presAssocID="{586F1958-4017-45A6-9A26-DC5685C99B04}" presName="conn2-1" presStyleLbl="parChTrans1D2" presStyleIdx="0" presStyleCnt="2"/>
      <dgm:spPr/>
      <dgm:t>
        <a:bodyPr/>
        <a:lstStyle/>
        <a:p>
          <a:endParaRPr lang="en-GB"/>
        </a:p>
      </dgm:t>
    </dgm:pt>
    <dgm:pt modelId="{DFF7F474-AAC1-457C-AC1F-A1FFB9A6C62B}" type="pres">
      <dgm:prSet presAssocID="{586F1958-4017-45A6-9A26-DC5685C99B04}" presName="connTx" presStyleLbl="parChTrans1D2" presStyleIdx="0" presStyleCnt="2"/>
      <dgm:spPr/>
      <dgm:t>
        <a:bodyPr/>
        <a:lstStyle/>
        <a:p>
          <a:endParaRPr lang="en-GB"/>
        </a:p>
      </dgm:t>
    </dgm:pt>
    <dgm:pt modelId="{B2D90944-46BD-4261-A1EE-D63016B5FA1B}" type="pres">
      <dgm:prSet presAssocID="{10FE3CA8-7992-48BF-8F97-6EE75325B8B7}" presName="root2" presStyleCnt="0"/>
      <dgm:spPr/>
      <dgm:t>
        <a:bodyPr/>
        <a:lstStyle/>
        <a:p>
          <a:endParaRPr lang="en-GB"/>
        </a:p>
      </dgm:t>
    </dgm:pt>
    <dgm:pt modelId="{4FCCEE39-34DB-4BE0-A569-61BC1674279C}" type="pres">
      <dgm:prSet presAssocID="{10FE3CA8-7992-48BF-8F97-6EE75325B8B7}" presName="LevelTwoTextNode" presStyleLbl="node2" presStyleIdx="0" presStyleCnt="2">
        <dgm:presLayoutVars>
          <dgm:chPref val="3"/>
        </dgm:presLayoutVars>
      </dgm:prSet>
      <dgm:spPr/>
      <dgm:t>
        <a:bodyPr/>
        <a:lstStyle/>
        <a:p>
          <a:endParaRPr lang="en-GB"/>
        </a:p>
      </dgm:t>
    </dgm:pt>
    <dgm:pt modelId="{7DCF848B-2117-4CAD-A5D6-BDDC0083BBF4}" type="pres">
      <dgm:prSet presAssocID="{10FE3CA8-7992-48BF-8F97-6EE75325B8B7}" presName="level3hierChild" presStyleCnt="0"/>
      <dgm:spPr/>
      <dgm:t>
        <a:bodyPr/>
        <a:lstStyle/>
        <a:p>
          <a:endParaRPr lang="en-GB"/>
        </a:p>
      </dgm:t>
    </dgm:pt>
    <dgm:pt modelId="{B33F3B40-89F2-435A-89E2-9106F402702E}" type="pres">
      <dgm:prSet presAssocID="{AA95A734-77CA-42F8-BCD2-F07A8D81201A}" presName="conn2-1" presStyleLbl="parChTrans1D2" presStyleIdx="1" presStyleCnt="2"/>
      <dgm:spPr/>
      <dgm:t>
        <a:bodyPr/>
        <a:lstStyle/>
        <a:p>
          <a:endParaRPr lang="en-GB"/>
        </a:p>
      </dgm:t>
    </dgm:pt>
    <dgm:pt modelId="{0D362C39-B47F-4B0D-ABE7-E5DB96040266}" type="pres">
      <dgm:prSet presAssocID="{AA95A734-77CA-42F8-BCD2-F07A8D81201A}" presName="connTx" presStyleLbl="parChTrans1D2" presStyleIdx="1" presStyleCnt="2"/>
      <dgm:spPr/>
      <dgm:t>
        <a:bodyPr/>
        <a:lstStyle/>
        <a:p>
          <a:endParaRPr lang="en-GB"/>
        </a:p>
      </dgm:t>
    </dgm:pt>
    <dgm:pt modelId="{2A672DD4-D8A8-47B2-9111-316B08DC1A43}" type="pres">
      <dgm:prSet presAssocID="{0D244894-01CF-4371-B9B2-5AACDC9F29D0}" presName="root2" presStyleCnt="0"/>
      <dgm:spPr/>
      <dgm:t>
        <a:bodyPr/>
        <a:lstStyle/>
        <a:p>
          <a:endParaRPr lang="en-GB"/>
        </a:p>
      </dgm:t>
    </dgm:pt>
    <dgm:pt modelId="{10ECD8A5-6C75-416C-89FD-72765D80A867}" type="pres">
      <dgm:prSet presAssocID="{0D244894-01CF-4371-B9B2-5AACDC9F29D0}" presName="LevelTwoTextNode" presStyleLbl="node2" presStyleIdx="1" presStyleCnt="2">
        <dgm:presLayoutVars>
          <dgm:chPref val="3"/>
        </dgm:presLayoutVars>
      </dgm:prSet>
      <dgm:spPr/>
      <dgm:t>
        <a:bodyPr/>
        <a:lstStyle/>
        <a:p>
          <a:endParaRPr lang="en-GB"/>
        </a:p>
      </dgm:t>
    </dgm:pt>
    <dgm:pt modelId="{006BD90D-5C71-43AB-902D-D72BB33D4712}" type="pres">
      <dgm:prSet presAssocID="{0D244894-01CF-4371-B9B2-5AACDC9F29D0}" presName="level3hierChild" presStyleCnt="0"/>
      <dgm:spPr/>
      <dgm:t>
        <a:bodyPr/>
        <a:lstStyle/>
        <a:p>
          <a:endParaRPr lang="en-GB"/>
        </a:p>
      </dgm:t>
    </dgm:pt>
  </dgm:ptLst>
  <dgm:cxnLst>
    <dgm:cxn modelId="{6CC5C605-6824-4692-AF46-D241F5836541}" type="presOf" srcId="{586F1958-4017-45A6-9A26-DC5685C99B04}" destId="{91DC5F3C-BA60-4FE0-B8C4-82FC6811B6CD}" srcOrd="0" destOrd="0" presId="urn:microsoft.com/office/officeart/2005/8/layout/hierarchy2"/>
    <dgm:cxn modelId="{0DAF2DDF-C93C-4F14-B1A9-C485F1DDB1D7}" type="presOf" srcId="{AA95A734-77CA-42F8-BCD2-F07A8D81201A}" destId="{0D362C39-B47F-4B0D-ABE7-E5DB96040266}" srcOrd="1" destOrd="0" presId="urn:microsoft.com/office/officeart/2005/8/layout/hierarchy2"/>
    <dgm:cxn modelId="{8A6B1517-E45B-4767-827E-CA5FF1750888}" type="presOf" srcId="{AA95A734-77CA-42F8-BCD2-F07A8D81201A}" destId="{B33F3B40-89F2-435A-89E2-9106F402702E}" srcOrd="0" destOrd="0" presId="urn:microsoft.com/office/officeart/2005/8/layout/hierarchy2"/>
    <dgm:cxn modelId="{C374BB66-6D87-4F93-B590-B954D03EF484}" type="presOf" srcId="{E02A7AC9-96DA-426D-A11C-3522C8FC5B16}" destId="{A329F30C-56EE-4B44-B83F-EF77F67FD8BC}" srcOrd="0" destOrd="0" presId="urn:microsoft.com/office/officeart/2005/8/layout/hierarchy2"/>
    <dgm:cxn modelId="{C71084EC-456B-4D3E-AA82-943AD6236818}" type="presOf" srcId="{10FE3CA8-7992-48BF-8F97-6EE75325B8B7}" destId="{4FCCEE39-34DB-4BE0-A569-61BC1674279C}" srcOrd="0" destOrd="0" presId="urn:microsoft.com/office/officeart/2005/8/layout/hierarchy2"/>
    <dgm:cxn modelId="{16861A56-7893-470C-81FD-35F8943112CE}" type="presOf" srcId="{B240F67F-9DAA-4B6E-A2AE-7F584F03757E}" destId="{39AA62FA-26DF-4E4E-B9B6-77AD183DE193}" srcOrd="0" destOrd="0" presId="urn:microsoft.com/office/officeart/2005/8/layout/hierarchy2"/>
    <dgm:cxn modelId="{3BCDD532-81E7-4AF0-801B-952615E9FC1D}" srcId="{B240F67F-9DAA-4B6E-A2AE-7F584F03757E}" destId="{0D244894-01CF-4371-B9B2-5AACDC9F29D0}" srcOrd="1" destOrd="0" parTransId="{AA95A734-77CA-42F8-BCD2-F07A8D81201A}" sibTransId="{6F53E3F3-1F0E-4948-BAAC-A807B8FA189C}"/>
    <dgm:cxn modelId="{BFCD9A1D-AB7F-49F0-B366-771D3FFCB54B}" srcId="{B240F67F-9DAA-4B6E-A2AE-7F584F03757E}" destId="{10FE3CA8-7992-48BF-8F97-6EE75325B8B7}" srcOrd="0" destOrd="0" parTransId="{586F1958-4017-45A6-9A26-DC5685C99B04}" sibTransId="{DD3BEEA4-5C8B-42D3-BE42-975B74813FE6}"/>
    <dgm:cxn modelId="{04A574AD-84A0-4937-8C28-5DDE17952CB7}" type="presOf" srcId="{586F1958-4017-45A6-9A26-DC5685C99B04}" destId="{DFF7F474-AAC1-457C-AC1F-A1FFB9A6C62B}" srcOrd="1" destOrd="0" presId="urn:microsoft.com/office/officeart/2005/8/layout/hierarchy2"/>
    <dgm:cxn modelId="{04E1F23B-9FCB-4596-8D85-039FE02AC37A}" type="presOf" srcId="{0D244894-01CF-4371-B9B2-5AACDC9F29D0}" destId="{10ECD8A5-6C75-416C-89FD-72765D80A867}" srcOrd="0" destOrd="0" presId="urn:microsoft.com/office/officeart/2005/8/layout/hierarchy2"/>
    <dgm:cxn modelId="{85BD1462-FBB3-4EDE-AF91-586842EC549D}" srcId="{E02A7AC9-96DA-426D-A11C-3522C8FC5B16}" destId="{B240F67F-9DAA-4B6E-A2AE-7F584F03757E}" srcOrd="0" destOrd="0" parTransId="{B2A1F4F9-D69B-4941-9B1D-CC865D052762}" sibTransId="{BA17A631-AC2F-4F35-B959-E4F094F850F2}"/>
    <dgm:cxn modelId="{76E69882-69A8-4220-A2DE-35CD81A3CC0B}" type="presParOf" srcId="{A329F30C-56EE-4B44-B83F-EF77F67FD8BC}" destId="{33A7F265-7D83-4864-8989-9D0F0B637188}" srcOrd="0" destOrd="0" presId="urn:microsoft.com/office/officeart/2005/8/layout/hierarchy2"/>
    <dgm:cxn modelId="{E66F1A30-F4AF-41D8-A9A9-158C26CE4A08}" type="presParOf" srcId="{33A7F265-7D83-4864-8989-9D0F0B637188}" destId="{39AA62FA-26DF-4E4E-B9B6-77AD183DE193}" srcOrd="0" destOrd="0" presId="urn:microsoft.com/office/officeart/2005/8/layout/hierarchy2"/>
    <dgm:cxn modelId="{1F5A1C46-5E1B-445F-AD1A-8842E4831A18}" type="presParOf" srcId="{33A7F265-7D83-4864-8989-9D0F0B637188}" destId="{62AE86EF-4EBF-4175-87B4-EE105D141FFD}" srcOrd="1" destOrd="0" presId="urn:microsoft.com/office/officeart/2005/8/layout/hierarchy2"/>
    <dgm:cxn modelId="{BDC87E93-DEED-4FFD-931F-AC29E4EAEC08}" type="presParOf" srcId="{62AE86EF-4EBF-4175-87B4-EE105D141FFD}" destId="{91DC5F3C-BA60-4FE0-B8C4-82FC6811B6CD}" srcOrd="0" destOrd="0" presId="urn:microsoft.com/office/officeart/2005/8/layout/hierarchy2"/>
    <dgm:cxn modelId="{7BFE988E-874B-46F7-8255-CF9BD301DFA6}" type="presParOf" srcId="{91DC5F3C-BA60-4FE0-B8C4-82FC6811B6CD}" destId="{DFF7F474-AAC1-457C-AC1F-A1FFB9A6C62B}" srcOrd="0" destOrd="0" presId="urn:microsoft.com/office/officeart/2005/8/layout/hierarchy2"/>
    <dgm:cxn modelId="{9B51A84F-8875-4633-A722-21C44923BBE6}" type="presParOf" srcId="{62AE86EF-4EBF-4175-87B4-EE105D141FFD}" destId="{B2D90944-46BD-4261-A1EE-D63016B5FA1B}" srcOrd="1" destOrd="0" presId="urn:microsoft.com/office/officeart/2005/8/layout/hierarchy2"/>
    <dgm:cxn modelId="{E378433B-3133-4679-AD16-2EE2F000673E}" type="presParOf" srcId="{B2D90944-46BD-4261-A1EE-D63016B5FA1B}" destId="{4FCCEE39-34DB-4BE0-A569-61BC1674279C}" srcOrd="0" destOrd="0" presId="urn:microsoft.com/office/officeart/2005/8/layout/hierarchy2"/>
    <dgm:cxn modelId="{6EAC781A-2881-4FD8-AEAE-AAF0F2A7D69D}" type="presParOf" srcId="{B2D90944-46BD-4261-A1EE-D63016B5FA1B}" destId="{7DCF848B-2117-4CAD-A5D6-BDDC0083BBF4}" srcOrd="1" destOrd="0" presId="urn:microsoft.com/office/officeart/2005/8/layout/hierarchy2"/>
    <dgm:cxn modelId="{FD2D29A8-D39B-496A-ABD0-9AD3C11D4360}" type="presParOf" srcId="{62AE86EF-4EBF-4175-87B4-EE105D141FFD}" destId="{B33F3B40-89F2-435A-89E2-9106F402702E}" srcOrd="2" destOrd="0" presId="urn:microsoft.com/office/officeart/2005/8/layout/hierarchy2"/>
    <dgm:cxn modelId="{04E1E548-05D2-4F1A-8048-91271FFBAB0A}" type="presParOf" srcId="{B33F3B40-89F2-435A-89E2-9106F402702E}" destId="{0D362C39-B47F-4B0D-ABE7-E5DB96040266}" srcOrd="0" destOrd="0" presId="urn:microsoft.com/office/officeart/2005/8/layout/hierarchy2"/>
    <dgm:cxn modelId="{835B2F70-938D-4E8F-9D67-035093D26695}" type="presParOf" srcId="{62AE86EF-4EBF-4175-87B4-EE105D141FFD}" destId="{2A672DD4-D8A8-47B2-9111-316B08DC1A43}" srcOrd="3" destOrd="0" presId="urn:microsoft.com/office/officeart/2005/8/layout/hierarchy2"/>
    <dgm:cxn modelId="{CBFF88D9-2193-4EB8-B32F-C518BA3D579A}" type="presParOf" srcId="{2A672DD4-D8A8-47B2-9111-316B08DC1A43}" destId="{10ECD8A5-6C75-416C-89FD-72765D80A867}" srcOrd="0" destOrd="0" presId="urn:microsoft.com/office/officeart/2005/8/layout/hierarchy2"/>
    <dgm:cxn modelId="{929F56A7-F8E2-4AFC-9367-F978662B17B9}" type="presParOf" srcId="{2A672DD4-D8A8-47B2-9111-316B08DC1A43}" destId="{006BD90D-5C71-43AB-902D-D72BB33D471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C0C076-7C87-439E-ACF0-B67D9540213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706EFEB-57F2-4802-96A5-A3C9EB5F525B}">
      <dgm:prSet phldrT="[Text]"/>
      <dgm:spPr/>
      <dgm:t>
        <a:bodyPr/>
        <a:lstStyle/>
        <a:p>
          <a:r>
            <a:rPr lang="en-GB" dirty="0" smtClean="0"/>
            <a:t>Fundamental to improving patient outcomes</a:t>
          </a:r>
          <a:endParaRPr lang="en-GB" dirty="0"/>
        </a:p>
      </dgm:t>
    </dgm:pt>
    <dgm:pt modelId="{C9AE67CE-DB24-4365-8C78-896714325B90}" type="parTrans" cxnId="{B8376F69-E30F-4C8C-A91D-FF1E0A81EE9B}">
      <dgm:prSet/>
      <dgm:spPr/>
      <dgm:t>
        <a:bodyPr/>
        <a:lstStyle/>
        <a:p>
          <a:endParaRPr lang="en-GB"/>
        </a:p>
      </dgm:t>
    </dgm:pt>
    <dgm:pt modelId="{57924635-6CD7-47F7-8B11-61F0BDF8F704}" type="sibTrans" cxnId="{B8376F69-E30F-4C8C-A91D-FF1E0A81EE9B}">
      <dgm:prSet/>
      <dgm:spPr/>
      <dgm:t>
        <a:bodyPr/>
        <a:lstStyle/>
        <a:p>
          <a:endParaRPr lang="en-GB"/>
        </a:p>
      </dgm:t>
    </dgm:pt>
    <dgm:pt modelId="{0774E7A7-DE40-4CDA-B8F1-65AC6A420954}">
      <dgm:prSet phldrT="[Text]"/>
      <dgm:spPr>
        <a:solidFill>
          <a:srgbClr val="00B050"/>
        </a:solidFill>
      </dgm:spPr>
      <dgm:t>
        <a:bodyPr/>
        <a:lstStyle/>
        <a:p>
          <a:r>
            <a:rPr lang="en-GB" dirty="0" smtClean="0"/>
            <a:t>Affects how people think about their bodies, their pain and ultimately their behaviour</a:t>
          </a:r>
          <a:endParaRPr lang="en-GB" dirty="0"/>
        </a:p>
      </dgm:t>
    </dgm:pt>
    <dgm:pt modelId="{9D58FEF6-2539-4367-98EC-88C73BD26DCA}" type="parTrans" cxnId="{ACF861CD-EFF3-474E-A70A-493AC54093C5}">
      <dgm:prSet/>
      <dgm:spPr/>
      <dgm:t>
        <a:bodyPr/>
        <a:lstStyle/>
        <a:p>
          <a:endParaRPr lang="en-GB"/>
        </a:p>
      </dgm:t>
    </dgm:pt>
    <dgm:pt modelId="{F048370B-ABA0-418D-8296-2C67D2AF5221}" type="sibTrans" cxnId="{ACF861CD-EFF3-474E-A70A-493AC54093C5}">
      <dgm:prSet/>
      <dgm:spPr/>
      <dgm:t>
        <a:bodyPr/>
        <a:lstStyle/>
        <a:p>
          <a:endParaRPr lang="en-GB"/>
        </a:p>
      </dgm:t>
    </dgm:pt>
    <dgm:pt modelId="{6D9DF4AA-6F65-4023-96B0-E60B498AED79}">
      <dgm:prSet phldrT="[Text]"/>
      <dgm:spPr>
        <a:solidFill>
          <a:srgbClr val="002060"/>
        </a:solidFill>
      </dgm:spPr>
      <dgm:t>
        <a:bodyPr/>
        <a:lstStyle/>
        <a:p>
          <a:r>
            <a:rPr lang="en-GB" dirty="0" smtClean="0"/>
            <a:t>Effective explanation helps with management planning especially lifestyle changes</a:t>
          </a:r>
          <a:endParaRPr lang="en-GB" dirty="0"/>
        </a:p>
      </dgm:t>
    </dgm:pt>
    <dgm:pt modelId="{C0A4156F-6413-47F9-BC0D-A138170BB141}" type="parTrans" cxnId="{784E3904-4BDB-497A-A6BC-AF8FBB90B73D}">
      <dgm:prSet/>
      <dgm:spPr/>
      <dgm:t>
        <a:bodyPr/>
        <a:lstStyle/>
        <a:p>
          <a:endParaRPr lang="en-GB"/>
        </a:p>
      </dgm:t>
    </dgm:pt>
    <dgm:pt modelId="{CCCEA615-600F-43E5-B9AC-BD7758DF9C93}" type="sibTrans" cxnId="{784E3904-4BDB-497A-A6BC-AF8FBB90B73D}">
      <dgm:prSet/>
      <dgm:spPr/>
      <dgm:t>
        <a:bodyPr/>
        <a:lstStyle/>
        <a:p>
          <a:endParaRPr lang="en-GB"/>
        </a:p>
      </dgm:t>
    </dgm:pt>
    <dgm:pt modelId="{93ECE036-793A-49B4-996D-152B44C8D388}" type="pres">
      <dgm:prSet presAssocID="{71C0C076-7C87-439E-ACF0-B67D9540213C}" presName="Name0" presStyleCnt="0">
        <dgm:presLayoutVars>
          <dgm:chMax val="7"/>
          <dgm:chPref val="7"/>
          <dgm:dir/>
        </dgm:presLayoutVars>
      </dgm:prSet>
      <dgm:spPr/>
      <dgm:t>
        <a:bodyPr/>
        <a:lstStyle/>
        <a:p>
          <a:endParaRPr lang="en-GB"/>
        </a:p>
      </dgm:t>
    </dgm:pt>
    <dgm:pt modelId="{7E6B77F9-FC16-4B46-B890-9B42022C5F43}" type="pres">
      <dgm:prSet presAssocID="{71C0C076-7C87-439E-ACF0-B67D9540213C}" presName="Name1" presStyleCnt="0"/>
      <dgm:spPr/>
    </dgm:pt>
    <dgm:pt modelId="{17C49BC3-5C7F-4AEA-B8BA-78FB586B3244}" type="pres">
      <dgm:prSet presAssocID="{71C0C076-7C87-439E-ACF0-B67D9540213C}" presName="cycle" presStyleCnt="0"/>
      <dgm:spPr/>
    </dgm:pt>
    <dgm:pt modelId="{04CB2E0F-F0F0-41BA-9AFA-0D3139EA3B5B}" type="pres">
      <dgm:prSet presAssocID="{71C0C076-7C87-439E-ACF0-B67D9540213C}" presName="srcNode" presStyleLbl="node1" presStyleIdx="0" presStyleCnt="3"/>
      <dgm:spPr/>
    </dgm:pt>
    <dgm:pt modelId="{E2B4D317-C648-4B71-9F69-AF9034478833}" type="pres">
      <dgm:prSet presAssocID="{71C0C076-7C87-439E-ACF0-B67D9540213C}" presName="conn" presStyleLbl="parChTrans1D2" presStyleIdx="0" presStyleCnt="1"/>
      <dgm:spPr/>
      <dgm:t>
        <a:bodyPr/>
        <a:lstStyle/>
        <a:p>
          <a:endParaRPr lang="en-GB"/>
        </a:p>
      </dgm:t>
    </dgm:pt>
    <dgm:pt modelId="{A0427FE0-6ECD-41A0-9346-3E6B2B6D0CAE}" type="pres">
      <dgm:prSet presAssocID="{71C0C076-7C87-439E-ACF0-B67D9540213C}" presName="extraNode" presStyleLbl="node1" presStyleIdx="0" presStyleCnt="3"/>
      <dgm:spPr/>
    </dgm:pt>
    <dgm:pt modelId="{C7881DF3-CA73-457F-BD1B-DD0A4C58B60A}" type="pres">
      <dgm:prSet presAssocID="{71C0C076-7C87-439E-ACF0-B67D9540213C}" presName="dstNode" presStyleLbl="node1" presStyleIdx="0" presStyleCnt="3"/>
      <dgm:spPr/>
    </dgm:pt>
    <dgm:pt modelId="{FDD58B41-E694-4241-9FF8-C935E3D82029}" type="pres">
      <dgm:prSet presAssocID="{3706EFEB-57F2-4802-96A5-A3C9EB5F525B}" presName="text_1" presStyleLbl="node1" presStyleIdx="0" presStyleCnt="3">
        <dgm:presLayoutVars>
          <dgm:bulletEnabled val="1"/>
        </dgm:presLayoutVars>
      </dgm:prSet>
      <dgm:spPr/>
      <dgm:t>
        <a:bodyPr/>
        <a:lstStyle/>
        <a:p>
          <a:endParaRPr lang="en-GB"/>
        </a:p>
      </dgm:t>
    </dgm:pt>
    <dgm:pt modelId="{17CD197D-72C7-4BCC-BF2A-DC38EAF723D9}" type="pres">
      <dgm:prSet presAssocID="{3706EFEB-57F2-4802-96A5-A3C9EB5F525B}" presName="accent_1" presStyleCnt="0"/>
      <dgm:spPr/>
    </dgm:pt>
    <dgm:pt modelId="{4107C9D0-9B36-48D1-9F54-941C8F36639A}" type="pres">
      <dgm:prSet presAssocID="{3706EFEB-57F2-4802-96A5-A3C9EB5F525B}" presName="accentRepeatNode" presStyleLbl="solidFgAcc1" presStyleIdx="0" presStyleCnt="3"/>
      <dgm:spPr/>
    </dgm:pt>
    <dgm:pt modelId="{D5E14C08-32A3-4ADD-A8E9-003074D2B664}" type="pres">
      <dgm:prSet presAssocID="{0774E7A7-DE40-4CDA-B8F1-65AC6A420954}" presName="text_2" presStyleLbl="node1" presStyleIdx="1" presStyleCnt="3">
        <dgm:presLayoutVars>
          <dgm:bulletEnabled val="1"/>
        </dgm:presLayoutVars>
      </dgm:prSet>
      <dgm:spPr/>
      <dgm:t>
        <a:bodyPr/>
        <a:lstStyle/>
        <a:p>
          <a:endParaRPr lang="en-GB"/>
        </a:p>
      </dgm:t>
    </dgm:pt>
    <dgm:pt modelId="{10C25018-FB7B-41F2-BDFC-FAE126D571D1}" type="pres">
      <dgm:prSet presAssocID="{0774E7A7-DE40-4CDA-B8F1-65AC6A420954}" presName="accent_2" presStyleCnt="0"/>
      <dgm:spPr/>
    </dgm:pt>
    <dgm:pt modelId="{C7CFCA0D-230E-4403-894D-67F97D088213}" type="pres">
      <dgm:prSet presAssocID="{0774E7A7-DE40-4CDA-B8F1-65AC6A420954}" presName="accentRepeatNode" presStyleLbl="solidFgAcc1" presStyleIdx="1" presStyleCnt="3"/>
      <dgm:spPr>
        <a:ln>
          <a:solidFill>
            <a:srgbClr val="00B050"/>
          </a:solidFill>
        </a:ln>
      </dgm:spPr>
    </dgm:pt>
    <dgm:pt modelId="{81B6D96E-0C79-4E53-A60A-66679902EFDF}" type="pres">
      <dgm:prSet presAssocID="{6D9DF4AA-6F65-4023-96B0-E60B498AED79}" presName="text_3" presStyleLbl="node1" presStyleIdx="2" presStyleCnt="3">
        <dgm:presLayoutVars>
          <dgm:bulletEnabled val="1"/>
        </dgm:presLayoutVars>
      </dgm:prSet>
      <dgm:spPr/>
      <dgm:t>
        <a:bodyPr/>
        <a:lstStyle/>
        <a:p>
          <a:endParaRPr lang="en-GB"/>
        </a:p>
      </dgm:t>
    </dgm:pt>
    <dgm:pt modelId="{80CD7745-35D7-4FC2-B7DA-8C6F520FAABC}" type="pres">
      <dgm:prSet presAssocID="{6D9DF4AA-6F65-4023-96B0-E60B498AED79}" presName="accent_3" presStyleCnt="0"/>
      <dgm:spPr/>
    </dgm:pt>
    <dgm:pt modelId="{BAE8F81C-385E-46A8-B379-0F4E11A39D8A}" type="pres">
      <dgm:prSet presAssocID="{6D9DF4AA-6F65-4023-96B0-E60B498AED79}" presName="accentRepeatNode" presStyleLbl="solidFgAcc1" presStyleIdx="2" presStyleCnt="3"/>
      <dgm:spPr>
        <a:ln>
          <a:solidFill>
            <a:srgbClr val="002060"/>
          </a:solidFill>
        </a:ln>
      </dgm:spPr>
    </dgm:pt>
  </dgm:ptLst>
  <dgm:cxnLst>
    <dgm:cxn modelId="{738FE11B-7251-4733-BA86-03062E51E718}" type="presOf" srcId="{3706EFEB-57F2-4802-96A5-A3C9EB5F525B}" destId="{FDD58B41-E694-4241-9FF8-C935E3D82029}" srcOrd="0" destOrd="0" presId="urn:microsoft.com/office/officeart/2008/layout/VerticalCurvedList"/>
    <dgm:cxn modelId="{B8376F69-E30F-4C8C-A91D-FF1E0A81EE9B}" srcId="{71C0C076-7C87-439E-ACF0-B67D9540213C}" destId="{3706EFEB-57F2-4802-96A5-A3C9EB5F525B}" srcOrd="0" destOrd="0" parTransId="{C9AE67CE-DB24-4365-8C78-896714325B90}" sibTransId="{57924635-6CD7-47F7-8B11-61F0BDF8F704}"/>
    <dgm:cxn modelId="{A9D1C136-8C02-4059-8265-0CCBB307D35F}" type="presOf" srcId="{71C0C076-7C87-439E-ACF0-B67D9540213C}" destId="{93ECE036-793A-49B4-996D-152B44C8D388}" srcOrd="0" destOrd="0" presId="urn:microsoft.com/office/officeart/2008/layout/VerticalCurvedList"/>
    <dgm:cxn modelId="{ACF861CD-EFF3-474E-A70A-493AC54093C5}" srcId="{71C0C076-7C87-439E-ACF0-B67D9540213C}" destId="{0774E7A7-DE40-4CDA-B8F1-65AC6A420954}" srcOrd="1" destOrd="0" parTransId="{9D58FEF6-2539-4367-98EC-88C73BD26DCA}" sibTransId="{F048370B-ABA0-418D-8296-2C67D2AF5221}"/>
    <dgm:cxn modelId="{784E3904-4BDB-497A-A6BC-AF8FBB90B73D}" srcId="{71C0C076-7C87-439E-ACF0-B67D9540213C}" destId="{6D9DF4AA-6F65-4023-96B0-E60B498AED79}" srcOrd="2" destOrd="0" parTransId="{C0A4156F-6413-47F9-BC0D-A138170BB141}" sibTransId="{CCCEA615-600F-43E5-B9AC-BD7758DF9C93}"/>
    <dgm:cxn modelId="{26B227FC-743E-46F4-9A7D-EC8C6DDAA09C}" type="presOf" srcId="{57924635-6CD7-47F7-8B11-61F0BDF8F704}" destId="{E2B4D317-C648-4B71-9F69-AF9034478833}" srcOrd="0" destOrd="0" presId="urn:microsoft.com/office/officeart/2008/layout/VerticalCurvedList"/>
    <dgm:cxn modelId="{6CA0D82C-B327-4FFA-BEA2-0A07185E2C55}" type="presOf" srcId="{6D9DF4AA-6F65-4023-96B0-E60B498AED79}" destId="{81B6D96E-0C79-4E53-A60A-66679902EFDF}" srcOrd="0" destOrd="0" presId="urn:microsoft.com/office/officeart/2008/layout/VerticalCurvedList"/>
    <dgm:cxn modelId="{A6631749-CC0A-4A4B-839A-BE8E054DACF2}" type="presOf" srcId="{0774E7A7-DE40-4CDA-B8F1-65AC6A420954}" destId="{D5E14C08-32A3-4ADD-A8E9-003074D2B664}" srcOrd="0" destOrd="0" presId="urn:microsoft.com/office/officeart/2008/layout/VerticalCurvedList"/>
    <dgm:cxn modelId="{BEAF6BF1-E758-4086-83E2-F39CA6EA667E}" type="presParOf" srcId="{93ECE036-793A-49B4-996D-152B44C8D388}" destId="{7E6B77F9-FC16-4B46-B890-9B42022C5F43}" srcOrd="0" destOrd="0" presId="urn:microsoft.com/office/officeart/2008/layout/VerticalCurvedList"/>
    <dgm:cxn modelId="{320C9DF7-2C0B-45B8-890A-66D9176B193F}" type="presParOf" srcId="{7E6B77F9-FC16-4B46-B890-9B42022C5F43}" destId="{17C49BC3-5C7F-4AEA-B8BA-78FB586B3244}" srcOrd="0" destOrd="0" presId="urn:microsoft.com/office/officeart/2008/layout/VerticalCurvedList"/>
    <dgm:cxn modelId="{809241F4-D690-4AA0-A0FB-5B8AE7D3222D}" type="presParOf" srcId="{17C49BC3-5C7F-4AEA-B8BA-78FB586B3244}" destId="{04CB2E0F-F0F0-41BA-9AFA-0D3139EA3B5B}" srcOrd="0" destOrd="0" presId="urn:microsoft.com/office/officeart/2008/layout/VerticalCurvedList"/>
    <dgm:cxn modelId="{D9C0F71F-5943-4174-AAF6-1F7882AADE27}" type="presParOf" srcId="{17C49BC3-5C7F-4AEA-B8BA-78FB586B3244}" destId="{E2B4D317-C648-4B71-9F69-AF9034478833}" srcOrd="1" destOrd="0" presId="urn:microsoft.com/office/officeart/2008/layout/VerticalCurvedList"/>
    <dgm:cxn modelId="{99923F95-A86E-442E-8B72-462B6856DD21}" type="presParOf" srcId="{17C49BC3-5C7F-4AEA-B8BA-78FB586B3244}" destId="{A0427FE0-6ECD-41A0-9346-3E6B2B6D0CAE}" srcOrd="2" destOrd="0" presId="urn:microsoft.com/office/officeart/2008/layout/VerticalCurvedList"/>
    <dgm:cxn modelId="{B3FF9C6B-2036-4D0E-A48B-B42B7BC413CC}" type="presParOf" srcId="{17C49BC3-5C7F-4AEA-B8BA-78FB586B3244}" destId="{C7881DF3-CA73-457F-BD1B-DD0A4C58B60A}" srcOrd="3" destOrd="0" presId="urn:microsoft.com/office/officeart/2008/layout/VerticalCurvedList"/>
    <dgm:cxn modelId="{50FBEADA-5873-4F8F-9AA3-FCFECAFB8C4A}" type="presParOf" srcId="{7E6B77F9-FC16-4B46-B890-9B42022C5F43}" destId="{FDD58B41-E694-4241-9FF8-C935E3D82029}" srcOrd="1" destOrd="0" presId="urn:microsoft.com/office/officeart/2008/layout/VerticalCurvedList"/>
    <dgm:cxn modelId="{9B3573F4-FCDD-4FDF-8465-ACAA96026542}" type="presParOf" srcId="{7E6B77F9-FC16-4B46-B890-9B42022C5F43}" destId="{17CD197D-72C7-4BCC-BF2A-DC38EAF723D9}" srcOrd="2" destOrd="0" presId="urn:microsoft.com/office/officeart/2008/layout/VerticalCurvedList"/>
    <dgm:cxn modelId="{9720FAF8-4A94-425B-A50E-FF89512D5C42}" type="presParOf" srcId="{17CD197D-72C7-4BCC-BF2A-DC38EAF723D9}" destId="{4107C9D0-9B36-48D1-9F54-941C8F36639A}" srcOrd="0" destOrd="0" presId="urn:microsoft.com/office/officeart/2008/layout/VerticalCurvedList"/>
    <dgm:cxn modelId="{4C5B24E6-8F79-41B6-BFC2-4CCA83E22881}" type="presParOf" srcId="{7E6B77F9-FC16-4B46-B890-9B42022C5F43}" destId="{D5E14C08-32A3-4ADD-A8E9-003074D2B664}" srcOrd="3" destOrd="0" presId="urn:microsoft.com/office/officeart/2008/layout/VerticalCurvedList"/>
    <dgm:cxn modelId="{5F7C2005-EAA4-44B9-B13B-358A9F41AB63}" type="presParOf" srcId="{7E6B77F9-FC16-4B46-B890-9B42022C5F43}" destId="{10C25018-FB7B-41F2-BDFC-FAE126D571D1}" srcOrd="4" destOrd="0" presId="urn:microsoft.com/office/officeart/2008/layout/VerticalCurvedList"/>
    <dgm:cxn modelId="{212DE0B8-C0FB-465F-AAAC-E8C5420D0A35}" type="presParOf" srcId="{10C25018-FB7B-41F2-BDFC-FAE126D571D1}" destId="{C7CFCA0D-230E-4403-894D-67F97D088213}" srcOrd="0" destOrd="0" presId="urn:microsoft.com/office/officeart/2008/layout/VerticalCurvedList"/>
    <dgm:cxn modelId="{99FDBF0E-79EB-4037-8476-DFD08A609DB7}" type="presParOf" srcId="{7E6B77F9-FC16-4B46-B890-9B42022C5F43}" destId="{81B6D96E-0C79-4E53-A60A-66679902EFDF}" srcOrd="5" destOrd="0" presId="urn:microsoft.com/office/officeart/2008/layout/VerticalCurvedList"/>
    <dgm:cxn modelId="{46D2744C-9669-4054-8A02-64D560968F9E}" type="presParOf" srcId="{7E6B77F9-FC16-4B46-B890-9B42022C5F43}" destId="{80CD7745-35D7-4FC2-B7DA-8C6F520FAABC}" srcOrd="6" destOrd="0" presId="urn:microsoft.com/office/officeart/2008/layout/VerticalCurvedList"/>
    <dgm:cxn modelId="{3C798FF6-BF1A-4FE7-BE3B-BA3B2ED44A81}" type="presParOf" srcId="{80CD7745-35D7-4FC2-B7DA-8C6F520FAABC}" destId="{BAE8F81C-385E-46A8-B379-0F4E11A39D8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A2898A-FD28-4642-BA61-F11D8FF04C22}" type="doc">
      <dgm:prSet loTypeId="urn:microsoft.com/office/officeart/2008/layout/AlternatingPictureBlocks" loCatId="list" qsTypeId="urn:microsoft.com/office/officeart/2005/8/quickstyle/simple1" qsCatId="simple" csTypeId="urn:microsoft.com/office/officeart/2005/8/colors/colorful1" csCatId="colorful" phldr="1"/>
      <dgm:spPr/>
    </dgm:pt>
    <dgm:pt modelId="{6686E099-5EAC-44D7-9E72-ECDAD508386F}">
      <dgm:prSet phldrT="[Text]"/>
      <dgm:spPr/>
      <dgm:t>
        <a:bodyPr/>
        <a:lstStyle/>
        <a:p>
          <a:r>
            <a:rPr lang="en-GB" dirty="0" smtClean="0"/>
            <a:t>There is no clear tested ‘best’ explanation</a:t>
          </a:r>
          <a:endParaRPr lang="en-GB" dirty="0"/>
        </a:p>
      </dgm:t>
    </dgm:pt>
    <dgm:pt modelId="{65D3FD68-CA88-43C8-BBC6-FBC3DF59EE36}" type="parTrans" cxnId="{317CE085-939A-4458-89F7-0B52CDED15DE}">
      <dgm:prSet/>
      <dgm:spPr/>
      <dgm:t>
        <a:bodyPr/>
        <a:lstStyle/>
        <a:p>
          <a:endParaRPr lang="en-GB"/>
        </a:p>
      </dgm:t>
    </dgm:pt>
    <dgm:pt modelId="{A02903E5-0451-49E9-89B8-7E7CCA9F509A}" type="sibTrans" cxnId="{317CE085-939A-4458-89F7-0B52CDED15DE}">
      <dgm:prSet/>
      <dgm:spPr/>
      <dgm:t>
        <a:bodyPr/>
        <a:lstStyle/>
        <a:p>
          <a:endParaRPr lang="en-GB"/>
        </a:p>
      </dgm:t>
    </dgm:pt>
    <dgm:pt modelId="{EAA6D398-9C07-4AD4-B142-1CD92A99D899}">
      <dgm:prSet phldrT="[Text]"/>
      <dgm:spPr>
        <a:solidFill>
          <a:srgbClr val="00B050"/>
        </a:solidFill>
      </dgm:spPr>
      <dgm:t>
        <a:bodyPr/>
        <a:lstStyle/>
        <a:p>
          <a:r>
            <a:rPr lang="en-GB" dirty="0" smtClean="0"/>
            <a:t>Zero tolerance for jargon!</a:t>
          </a:r>
          <a:endParaRPr lang="en-GB" dirty="0"/>
        </a:p>
      </dgm:t>
    </dgm:pt>
    <dgm:pt modelId="{BB481E73-8F8E-4D55-AA82-E7FFCD66373D}" type="parTrans" cxnId="{1049CBC8-A6D4-46FD-9F62-AF829BDBCEEE}">
      <dgm:prSet/>
      <dgm:spPr/>
      <dgm:t>
        <a:bodyPr/>
        <a:lstStyle/>
        <a:p>
          <a:endParaRPr lang="en-GB"/>
        </a:p>
      </dgm:t>
    </dgm:pt>
    <dgm:pt modelId="{7CF16D47-3C3E-443B-B602-733B3C4113C0}" type="sibTrans" cxnId="{1049CBC8-A6D4-46FD-9F62-AF829BDBCEEE}">
      <dgm:prSet/>
      <dgm:spPr/>
      <dgm:t>
        <a:bodyPr/>
        <a:lstStyle/>
        <a:p>
          <a:endParaRPr lang="en-GB"/>
        </a:p>
      </dgm:t>
    </dgm:pt>
    <dgm:pt modelId="{99C99BA7-9512-4107-A18F-73566656D5DA}">
      <dgm:prSet phldrT="[Text]"/>
      <dgm:spPr>
        <a:solidFill>
          <a:srgbClr val="002060"/>
        </a:solidFill>
      </dgm:spPr>
      <dgm:t>
        <a:bodyPr/>
        <a:lstStyle/>
        <a:p>
          <a:r>
            <a:rPr lang="en-GB" dirty="0" smtClean="0"/>
            <a:t>Back it up with written information</a:t>
          </a:r>
          <a:endParaRPr lang="en-GB" dirty="0"/>
        </a:p>
      </dgm:t>
    </dgm:pt>
    <dgm:pt modelId="{1BFC1FA3-F9DD-4074-8CD6-850BC5382B58}" type="parTrans" cxnId="{DBCE2709-3EAB-4134-BA42-7BC85D37ED1B}">
      <dgm:prSet/>
      <dgm:spPr/>
      <dgm:t>
        <a:bodyPr/>
        <a:lstStyle/>
        <a:p>
          <a:endParaRPr lang="en-GB"/>
        </a:p>
      </dgm:t>
    </dgm:pt>
    <dgm:pt modelId="{86B4C489-7C84-49DE-8EF9-F8D82562459A}" type="sibTrans" cxnId="{DBCE2709-3EAB-4134-BA42-7BC85D37ED1B}">
      <dgm:prSet/>
      <dgm:spPr/>
      <dgm:t>
        <a:bodyPr/>
        <a:lstStyle/>
        <a:p>
          <a:endParaRPr lang="en-GB"/>
        </a:p>
      </dgm:t>
    </dgm:pt>
    <dgm:pt modelId="{F6AA0E9C-D305-4F2B-BB9D-FBE04E69CC92}" type="pres">
      <dgm:prSet presAssocID="{D1A2898A-FD28-4642-BA61-F11D8FF04C22}" presName="linearFlow" presStyleCnt="0">
        <dgm:presLayoutVars>
          <dgm:dir/>
          <dgm:resizeHandles val="exact"/>
        </dgm:presLayoutVars>
      </dgm:prSet>
      <dgm:spPr/>
    </dgm:pt>
    <dgm:pt modelId="{6FC73E31-F52D-44A6-B693-845B5D0E28AF}" type="pres">
      <dgm:prSet presAssocID="{6686E099-5EAC-44D7-9E72-ECDAD508386F}" presName="comp" presStyleCnt="0"/>
      <dgm:spPr/>
    </dgm:pt>
    <dgm:pt modelId="{98E3595F-E0E6-4A86-813A-16FAA1D2917E}" type="pres">
      <dgm:prSet presAssocID="{6686E099-5EAC-44D7-9E72-ECDAD508386F}" presName="rect2" presStyleLbl="node1" presStyleIdx="0" presStyleCnt="3">
        <dgm:presLayoutVars>
          <dgm:bulletEnabled val="1"/>
        </dgm:presLayoutVars>
      </dgm:prSet>
      <dgm:spPr/>
      <dgm:t>
        <a:bodyPr/>
        <a:lstStyle/>
        <a:p>
          <a:endParaRPr lang="en-GB"/>
        </a:p>
      </dgm:t>
    </dgm:pt>
    <dgm:pt modelId="{C2536473-5210-423E-B091-2E3609E178AB}" type="pres">
      <dgm:prSet presAssocID="{6686E099-5EAC-44D7-9E72-ECDAD508386F}" presName="rect1" presStyleLbl="lnNode1" presStyleIdx="0" presStyleCnt="3"/>
      <dgm:spPr/>
    </dgm:pt>
    <dgm:pt modelId="{80E8E577-2FC8-4918-88A9-79EB400B5AB9}" type="pres">
      <dgm:prSet presAssocID="{A02903E5-0451-49E9-89B8-7E7CCA9F509A}" presName="sibTrans" presStyleCnt="0"/>
      <dgm:spPr/>
    </dgm:pt>
    <dgm:pt modelId="{342B22C2-9B5B-4623-A224-52EC083A72C7}" type="pres">
      <dgm:prSet presAssocID="{EAA6D398-9C07-4AD4-B142-1CD92A99D899}" presName="comp" presStyleCnt="0"/>
      <dgm:spPr/>
    </dgm:pt>
    <dgm:pt modelId="{81A92417-F832-4F0B-B713-0919FDF38F68}" type="pres">
      <dgm:prSet presAssocID="{EAA6D398-9C07-4AD4-B142-1CD92A99D899}" presName="rect2" presStyleLbl="node1" presStyleIdx="1" presStyleCnt="3">
        <dgm:presLayoutVars>
          <dgm:bulletEnabled val="1"/>
        </dgm:presLayoutVars>
      </dgm:prSet>
      <dgm:spPr/>
      <dgm:t>
        <a:bodyPr/>
        <a:lstStyle/>
        <a:p>
          <a:endParaRPr lang="en-GB"/>
        </a:p>
      </dgm:t>
    </dgm:pt>
    <dgm:pt modelId="{F5CB0A5C-A4EA-460A-AB34-2642F1C1BC38}" type="pres">
      <dgm:prSet presAssocID="{EAA6D398-9C07-4AD4-B142-1CD92A99D899}" presName="rect1" presStyleLbl="lnNode1" presStyleIdx="1" presStyleCnt="3"/>
      <dgm:spPr>
        <a:solidFill>
          <a:srgbClr val="00B050"/>
        </a:solidFill>
      </dgm:spPr>
    </dgm:pt>
    <dgm:pt modelId="{4A6CB542-D7C0-4541-B555-786F821DD7A2}" type="pres">
      <dgm:prSet presAssocID="{7CF16D47-3C3E-443B-B602-733B3C4113C0}" presName="sibTrans" presStyleCnt="0"/>
      <dgm:spPr/>
    </dgm:pt>
    <dgm:pt modelId="{F3E46704-D3D3-491A-A1FC-2628273DFEEF}" type="pres">
      <dgm:prSet presAssocID="{99C99BA7-9512-4107-A18F-73566656D5DA}" presName="comp" presStyleCnt="0"/>
      <dgm:spPr/>
    </dgm:pt>
    <dgm:pt modelId="{2641D34D-E0A7-4ECA-9F2A-9C14F903327E}" type="pres">
      <dgm:prSet presAssocID="{99C99BA7-9512-4107-A18F-73566656D5DA}" presName="rect2" presStyleLbl="node1" presStyleIdx="2" presStyleCnt="3">
        <dgm:presLayoutVars>
          <dgm:bulletEnabled val="1"/>
        </dgm:presLayoutVars>
      </dgm:prSet>
      <dgm:spPr/>
      <dgm:t>
        <a:bodyPr/>
        <a:lstStyle/>
        <a:p>
          <a:endParaRPr lang="en-GB"/>
        </a:p>
      </dgm:t>
    </dgm:pt>
    <dgm:pt modelId="{48AB1A9D-E64F-4B75-934E-8BF6D4288B90}" type="pres">
      <dgm:prSet presAssocID="{99C99BA7-9512-4107-A18F-73566656D5DA}" presName="rect1" presStyleLbl="lnNode1" presStyleIdx="2" presStyleCnt="3"/>
      <dgm:spPr>
        <a:solidFill>
          <a:srgbClr val="002060"/>
        </a:solidFill>
      </dgm:spPr>
    </dgm:pt>
  </dgm:ptLst>
  <dgm:cxnLst>
    <dgm:cxn modelId="{E0A73BD3-3DEB-4222-BFB7-DAD8F54DAF0D}" type="presOf" srcId="{EAA6D398-9C07-4AD4-B142-1CD92A99D899}" destId="{81A92417-F832-4F0B-B713-0919FDF38F68}" srcOrd="0" destOrd="0" presId="urn:microsoft.com/office/officeart/2008/layout/AlternatingPictureBlocks"/>
    <dgm:cxn modelId="{1049CBC8-A6D4-46FD-9F62-AF829BDBCEEE}" srcId="{D1A2898A-FD28-4642-BA61-F11D8FF04C22}" destId="{EAA6D398-9C07-4AD4-B142-1CD92A99D899}" srcOrd="1" destOrd="0" parTransId="{BB481E73-8F8E-4D55-AA82-E7FFCD66373D}" sibTransId="{7CF16D47-3C3E-443B-B602-733B3C4113C0}"/>
    <dgm:cxn modelId="{317CE085-939A-4458-89F7-0B52CDED15DE}" srcId="{D1A2898A-FD28-4642-BA61-F11D8FF04C22}" destId="{6686E099-5EAC-44D7-9E72-ECDAD508386F}" srcOrd="0" destOrd="0" parTransId="{65D3FD68-CA88-43C8-BBC6-FBC3DF59EE36}" sibTransId="{A02903E5-0451-49E9-89B8-7E7CCA9F509A}"/>
    <dgm:cxn modelId="{6860D7F3-5D9C-4209-A8BC-FCA68B4FC728}" type="presOf" srcId="{D1A2898A-FD28-4642-BA61-F11D8FF04C22}" destId="{F6AA0E9C-D305-4F2B-BB9D-FBE04E69CC92}" srcOrd="0" destOrd="0" presId="urn:microsoft.com/office/officeart/2008/layout/AlternatingPictureBlocks"/>
    <dgm:cxn modelId="{6138A1A0-5C8E-4C2C-BEEA-9A749A8D73AE}" type="presOf" srcId="{6686E099-5EAC-44D7-9E72-ECDAD508386F}" destId="{98E3595F-E0E6-4A86-813A-16FAA1D2917E}" srcOrd="0" destOrd="0" presId="urn:microsoft.com/office/officeart/2008/layout/AlternatingPictureBlocks"/>
    <dgm:cxn modelId="{DBCE2709-3EAB-4134-BA42-7BC85D37ED1B}" srcId="{D1A2898A-FD28-4642-BA61-F11D8FF04C22}" destId="{99C99BA7-9512-4107-A18F-73566656D5DA}" srcOrd="2" destOrd="0" parTransId="{1BFC1FA3-F9DD-4074-8CD6-850BC5382B58}" sibTransId="{86B4C489-7C84-49DE-8EF9-F8D82562459A}"/>
    <dgm:cxn modelId="{9E828FA9-42FA-477D-95E4-6A03094E4407}" type="presOf" srcId="{99C99BA7-9512-4107-A18F-73566656D5DA}" destId="{2641D34D-E0A7-4ECA-9F2A-9C14F903327E}" srcOrd="0" destOrd="0" presId="urn:microsoft.com/office/officeart/2008/layout/AlternatingPictureBlocks"/>
    <dgm:cxn modelId="{566F7B42-3681-4828-B2FF-6E5E5AF928B9}" type="presParOf" srcId="{F6AA0E9C-D305-4F2B-BB9D-FBE04E69CC92}" destId="{6FC73E31-F52D-44A6-B693-845B5D0E28AF}" srcOrd="0" destOrd="0" presId="urn:microsoft.com/office/officeart/2008/layout/AlternatingPictureBlocks"/>
    <dgm:cxn modelId="{673F15AD-B4DE-41A2-8E27-FA13CE3D335B}" type="presParOf" srcId="{6FC73E31-F52D-44A6-B693-845B5D0E28AF}" destId="{98E3595F-E0E6-4A86-813A-16FAA1D2917E}" srcOrd="0" destOrd="0" presId="urn:microsoft.com/office/officeart/2008/layout/AlternatingPictureBlocks"/>
    <dgm:cxn modelId="{608FD004-74F7-4E64-8A0C-DB92FB4C51FD}" type="presParOf" srcId="{6FC73E31-F52D-44A6-B693-845B5D0E28AF}" destId="{C2536473-5210-423E-B091-2E3609E178AB}" srcOrd="1" destOrd="0" presId="urn:microsoft.com/office/officeart/2008/layout/AlternatingPictureBlocks"/>
    <dgm:cxn modelId="{33261A20-5A45-4385-BC80-16C3D54E3D8F}" type="presParOf" srcId="{F6AA0E9C-D305-4F2B-BB9D-FBE04E69CC92}" destId="{80E8E577-2FC8-4918-88A9-79EB400B5AB9}" srcOrd="1" destOrd="0" presId="urn:microsoft.com/office/officeart/2008/layout/AlternatingPictureBlocks"/>
    <dgm:cxn modelId="{B7A2E5C7-EAE4-40F1-A248-1CFE3BD4F4EE}" type="presParOf" srcId="{F6AA0E9C-D305-4F2B-BB9D-FBE04E69CC92}" destId="{342B22C2-9B5B-4623-A224-52EC083A72C7}" srcOrd="2" destOrd="0" presId="urn:microsoft.com/office/officeart/2008/layout/AlternatingPictureBlocks"/>
    <dgm:cxn modelId="{28674F90-3A27-4297-93F5-243B2DA43BD3}" type="presParOf" srcId="{342B22C2-9B5B-4623-A224-52EC083A72C7}" destId="{81A92417-F832-4F0B-B713-0919FDF38F68}" srcOrd="0" destOrd="0" presId="urn:microsoft.com/office/officeart/2008/layout/AlternatingPictureBlocks"/>
    <dgm:cxn modelId="{F7FB4DCA-9DBC-4081-AB8C-BFF9A1A7DD77}" type="presParOf" srcId="{342B22C2-9B5B-4623-A224-52EC083A72C7}" destId="{F5CB0A5C-A4EA-460A-AB34-2642F1C1BC38}" srcOrd="1" destOrd="0" presId="urn:microsoft.com/office/officeart/2008/layout/AlternatingPictureBlocks"/>
    <dgm:cxn modelId="{904E620E-79F3-494E-90B7-0992086D8129}" type="presParOf" srcId="{F6AA0E9C-D305-4F2B-BB9D-FBE04E69CC92}" destId="{4A6CB542-D7C0-4541-B555-786F821DD7A2}" srcOrd="3" destOrd="0" presId="urn:microsoft.com/office/officeart/2008/layout/AlternatingPictureBlocks"/>
    <dgm:cxn modelId="{2E9C8525-7242-43AC-A1F5-0753E3AEA138}" type="presParOf" srcId="{F6AA0E9C-D305-4F2B-BB9D-FBE04E69CC92}" destId="{F3E46704-D3D3-491A-A1FC-2628273DFEEF}" srcOrd="4" destOrd="0" presId="urn:microsoft.com/office/officeart/2008/layout/AlternatingPictureBlocks"/>
    <dgm:cxn modelId="{D433E3FB-44D1-4D93-811F-03C88E6C17BD}" type="presParOf" srcId="{F3E46704-D3D3-491A-A1FC-2628273DFEEF}" destId="{2641D34D-E0A7-4ECA-9F2A-9C14F903327E}" srcOrd="0" destOrd="0" presId="urn:microsoft.com/office/officeart/2008/layout/AlternatingPictureBlocks"/>
    <dgm:cxn modelId="{54331915-22C9-4732-A7A5-66FB5B7E2449}" type="presParOf" srcId="{F3E46704-D3D3-491A-A1FC-2628273DFEEF}" destId="{48AB1A9D-E64F-4B75-934E-8BF6D4288B90}"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888832-8BF7-4C72-AB98-0A2E80E2AF4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0C7B0C4B-D49E-45DC-8397-EFCFE8AFD981}">
      <dgm:prSet phldrT="[Text]"/>
      <dgm:spPr/>
      <dgm:t>
        <a:bodyPr/>
        <a:lstStyle/>
        <a:p>
          <a:r>
            <a:rPr lang="en-GB" dirty="0" smtClean="0"/>
            <a:t>Inaccurate</a:t>
          </a:r>
          <a:endParaRPr lang="en-GB" dirty="0"/>
        </a:p>
      </dgm:t>
    </dgm:pt>
    <dgm:pt modelId="{C49DAC1E-F8FB-471E-AAD7-D3F2FE33FC5F}" type="parTrans" cxnId="{488DBAC1-4838-4520-A1AF-290AEB8D2FBB}">
      <dgm:prSet/>
      <dgm:spPr/>
      <dgm:t>
        <a:bodyPr/>
        <a:lstStyle/>
        <a:p>
          <a:endParaRPr lang="en-GB"/>
        </a:p>
      </dgm:t>
    </dgm:pt>
    <dgm:pt modelId="{8E15A9B9-354B-45EB-8D5D-6F76C1B352D1}" type="sibTrans" cxnId="{488DBAC1-4838-4520-A1AF-290AEB8D2FBB}">
      <dgm:prSet/>
      <dgm:spPr/>
      <dgm:t>
        <a:bodyPr/>
        <a:lstStyle/>
        <a:p>
          <a:endParaRPr lang="en-GB"/>
        </a:p>
      </dgm:t>
    </dgm:pt>
    <dgm:pt modelId="{DD28C510-0179-48BD-8628-32AAC865EA89}">
      <dgm:prSet phldrT="[Text]"/>
      <dgm:spPr>
        <a:solidFill>
          <a:srgbClr val="00B050"/>
        </a:solidFill>
      </dgm:spPr>
      <dgm:t>
        <a:bodyPr/>
        <a:lstStyle/>
        <a:p>
          <a:r>
            <a:rPr lang="en-GB" dirty="0" smtClean="0"/>
            <a:t>Neglects likely inflammatory and reparative processes</a:t>
          </a:r>
          <a:endParaRPr lang="en-GB" dirty="0"/>
        </a:p>
      </dgm:t>
    </dgm:pt>
    <dgm:pt modelId="{823BCED1-A402-4AFC-B1E0-3D07559BF24C}" type="parTrans" cxnId="{5F44CC20-24CF-4365-A78F-B8CCC5A0E53B}">
      <dgm:prSet/>
      <dgm:spPr/>
      <dgm:t>
        <a:bodyPr/>
        <a:lstStyle/>
        <a:p>
          <a:endParaRPr lang="en-GB"/>
        </a:p>
      </dgm:t>
    </dgm:pt>
    <dgm:pt modelId="{C089A597-1A7E-4322-99D0-CA266DDCBE43}" type="sibTrans" cxnId="{5F44CC20-24CF-4365-A78F-B8CCC5A0E53B}">
      <dgm:prSet/>
      <dgm:spPr/>
      <dgm:t>
        <a:bodyPr/>
        <a:lstStyle/>
        <a:p>
          <a:endParaRPr lang="en-GB"/>
        </a:p>
      </dgm:t>
    </dgm:pt>
    <dgm:pt modelId="{C76E15EE-CDF1-47AE-8489-45409FBD3664}">
      <dgm:prSet phldrT="[Text]"/>
      <dgm:spPr>
        <a:solidFill>
          <a:srgbClr val="002060"/>
        </a:solidFill>
      </dgm:spPr>
      <dgm:t>
        <a:bodyPr/>
        <a:lstStyle/>
        <a:p>
          <a:r>
            <a:rPr lang="en-GB" dirty="0" smtClean="0"/>
            <a:t>Too simplistic for this metabolically active condition</a:t>
          </a:r>
          <a:endParaRPr lang="en-GB" dirty="0"/>
        </a:p>
      </dgm:t>
    </dgm:pt>
    <dgm:pt modelId="{4FC57AEB-9A6B-4168-8C48-950ACF4C52EF}" type="parTrans" cxnId="{EB22B1DC-4CEC-4722-9D09-CF3554021075}">
      <dgm:prSet/>
      <dgm:spPr/>
      <dgm:t>
        <a:bodyPr/>
        <a:lstStyle/>
        <a:p>
          <a:endParaRPr lang="en-GB"/>
        </a:p>
      </dgm:t>
    </dgm:pt>
    <dgm:pt modelId="{33A0D2C9-3C46-47CC-858C-FA48EFB90E17}" type="sibTrans" cxnId="{EB22B1DC-4CEC-4722-9D09-CF3554021075}">
      <dgm:prSet/>
      <dgm:spPr/>
      <dgm:t>
        <a:bodyPr/>
        <a:lstStyle/>
        <a:p>
          <a:endParaRPr lang="en-GB"/>
        </a:p>
      </dgm:t>
    </dgm:pt>
    <dgm:pt modelId="{B4D7120F-B802-4E6B-BC94-DADF822A2FC8}">
      <dgm:prSet phldrT="[Text]"/>
      <dgm:spPr>
        <a:solidFill>
          <a:srgbClr val="FFC000"/>
        </a:solidFill>
      </dgm:spPr>
      <dgm:t>
        <a:bodyPr/>
        <a:lstStyle/>
        <a:p>
          <a:r>
            <a:rPr lang="en-GB" dirty="0" smtClean="0"/>
            <a:t>Suggests that given adequate longevity we would all get it</a:t>
          </a:r>
          <a:endParaRPr lang="en-GB" dirty="0"/>
        </a:p>
      </dgm:t>
    </dgm:pt>
    <dgm:pt modelId="{975EAF8B-BAAF-4552-A0AB-820C065844CB}" type="parTrans" cxnId="{D2DEC73F-A4B7-4736-9DE4-82A6A38ED9E4}">
      <dgm:prSet/>
      <dgm:spPr/>
      <dgm:t>
        <a:bodyPr/>
        <a:lstStyle/>
        <a:p>
          <a:endParaRPr lang="en-GB"/>
        </a:p>
      </dgm:t>
    </dgm:pt>
    <dgm:pt modelId="{0F45CC96-1BEC-4DA0-9EFA-68574BEB8454}" type="sibTrans" cxnId="{D2DEC73F-A4B7-4736-9DE4-82A6A38ED9E4}">
      <dgm:prSet/>
      <dgm:spPr/>
      <dgm:t>
        <a:bodyPr/>
        <a:lstStyle/>
        <a:p>
          <a:endParaRPr lang="en-GB"/>
        </a:p>
      </dgm:t>
    </dgm:pt>
    <dgm:pt modelId="{E4FED2AA-9A13-4370-AF2C-52A48785F4B0}" type="pres">
      <dgm:prSet presAssocID="{3E888832-8BF7-4C72-AB98-0A2E80E2AF45}" presName="diagram" presStyleCnt="0">
        <dgm:presLayoutVars>
          <dgm:dir/>
          <dgm:resizeHandles val="exact"/>
        </dgm:presLayoutVars>
      </dgm:prSet>
      <dgm:spPr/>
      <dgm:t>
        <a:bodyPr/>
        <a:lstStyle/>
        <a:p>
          <a:endParaRPr lang="en-GB"/>
        </a:p>
      </dgm:t>
    </dgm:pt>
    <dgm:pt modelId="{BC27464C-BB81-4BB0-9F7E-33B4725AAFE6}" type="pres">
      <dgm:prSet presAssocID="{0C7B0C4B-D49E-45DC-8397-EFCFE8AFD981}" presName="node" presStyleLbl="node1" presStyleIdx="0" presStyleCnt="4">
        <dgm:presLayoutVars>
          <dgm:bulletEnabled val="1"/>
        </dgm:presLayoutVars>
      </dgm:prSet>
      <dgm:spPr/>
      <dgm:t>
        <a:bodyPr/>
        <a:lstStyle/>
        <a:p>
          <a:endParaRPr lang="en-GB"/>
        </a:p>
      </dgm:t>
    </dgm:pt>
    <dgm:pt modelId="{1DBEE6E8-2466-4265-9CE1-8EAFA43313A7}" type="pres">
      <dgm:prSet presAssocID="{8E15A9B9-354B-45EB-8D5D-6F76C1B352D1}" presName="sibTrans" presStyleCnt="0"/>
      <dgm:spPr/>
    </dgm:pt>
    <dgm:pt modelId="{84A22C8E-5BAD-41A5-9A17-FFF124FC79B3}" type="pres">
      <dgm:prSet presAssocID="{DD28C510-0179-48BD-8628-32AAC865EA89}" presName="node" presStyleLbl="node1" presStyleIdx="1" presStyleCnt="4">
        <dgm:presLayoutVars>
          <dgm:bulletEnabled val="1"/>
        </dgm:presLayoutVars>
      </dgm:prSet>
      <dgm:spPr/>
      <dgm:t>
        <a:bodyPr/>
        <a:lstStyle/>
        <a:p>
          <a:endParaRPr lang="en-GB"/>
        </a:p>
      </dgm:t>
    </dgm:pt>
    <dgm:pt modelId="{B4D73AD4-4C7F-494C-B2F6-1C6832AA8015}" type="pres">
      <dgm:prSet presAssocID="{C089A597-1A7E-4322-99D0-CA266DDCBE43}" presName="sibTrans" presStyleCnt="0"/>
      <dgm:spPr/>
    </dgm:pt>
    <dgm:pt modelId="{D2ED345D-F0D2-43BB-98C6-BD23A8D43C27}" type="pres">
      <dgm:prSet presAssocID="{C76E15EE-CDF1-47AE-8489-45409FBD3664}" presName="node" presStyleLbl="node1" presStyleIdx="2" presStyleCnt="4">
        <dgm:presLayoutVars>
          <dgm:bulletEnabled val="1"/>
        </dgm:presLayoutVars>
      </dgm:prSet>
      <dgm:spPr/>
      <dgm:t>
        <a:bodyPr/>
        <a:lstStyle/>
        <a:p>
          <a:endParaRPr lang="en-GB"/>
        </a:p>
      </dgm:t>
    </dgm:pt>
    <dgm:pt modelId="{E6DA3397-154B-429D-AF89-6FCBB16C3C7C}" type="pres">
      <dgm:prSet presAssocID="{33A0D2C9-3C46-47CC-858C-FA48EFB90E17}" presName="sibTrans" presStyleCnt="0"/>
      <dgm:spPr/>
    </dgm:pt>
    <dgm:pt modelId="{DE28CB8A-83E5-4CB9-B0BF-6468DCFD918D}" type="pres">
      <dgm:prSet presAssocID="{B4D7120F-B802-4E6B-BC94-DADF822A2FC8}" presName="node" presStyleLbl="node1" presStyleIdx="3" presStyleCnt="4">
        <dgm:presLayoutVars>
          <dgm:bulletEnabled val="1"/>
        </dgm:presLayoutVars>
      </dgm:prSet>
      <dgm:spPr/>
      <dgm:t>
        <a:bodyPr/>
        <a:lstStyle/>
        <a:p>
          <a:endParaRPr lang="en-GB"/>
        </a:p>
      </dgm:t>
    </dgm:pt>
  </dgm:ptLst>
  <dgm:cxnLst>
    <dgm:cxn modelId="{D2DEC73F-A4B7-4736-9DE4-82A6A38ED9E4}" srcId="{3E888832-8BF7-4C72-AB98-0A2E80E2AF45}" destId="{B4D7120F-B802-4E6B-BC94-DADF822A2FC8}" srcOrd="3" destOrd="0" parTransId="{975EAF8B-BAAF-4552-A0AB-820C065844CB}" sibTransId="{0F45CC96-1BEC-4DA0-9EFA-68574BEB8454}"/>
    <dgm:cxn modelId="{5F44CC20-24CF-4365-A78F-B8CCC5A0E53B}" srcId="{3E888832-8BF7-4C72-AB98-0A2E80E2AF45}" destId="{DD28C510-0179-48BD-8628-32AAC865EA89}" srcOrd="1" destOrd="0" parTransId="{823BCED1-A402-4AFC-B1E0-3D07559BF24C}" sibTransId="{C089A597-1A7E-4322-99D0-CA266DDCBE43}"/>
    <dgm:cxn modelId="{5EE72CC4-01A7-41BE-AA97-C995E613E795}" type="presOf" srcId="{3E888832-8BF7-4C72-AB98-0A2E80E2AF45}" destId="{E4FED2AA-9A13-4370-AF2C-52A48785F4B0}" srcOrd="0" destOrd="0" presId="urn:microsoft.com/office/officeart/2005/8/layout/default"/>
    <dgm:cxn modelId="{9F5C831D-C569-4A9B-B8CD-35A2AF65ECA8}" type="presOf" srcId="{B4D7120F-B802-4E6B-BC94-DADF822A2FC8}" destId="{DE28CB8A-83E5-4CB9-B0BF-6468DCFD918D}" srcOrd="0" destOrd="0" presId="urn:microsoft.com/office/officeart/2005/8/layout/default"/>
    <dgm:cxn modelId="{EB22B1DC-4CEC-4722-9D09-CF3554021075}" srcId="{3E888832-8BF7-4C72-AB98-0A2E80E2AF45}" destId="{C76E15EE-CDF1-47AE-8489-45409FBD3664}" srcOrd="2" destOrd="0" parTransId="{4FC57AEB-9A6B-4168-8C48-950ACF4C52EF}" sibTransId="{33A0D2C9-3C46-47CC-858C-FA48EFB90E17}"/>
    <dgm:cxn modelId="{7D8C0277-AAB3-4E62-9E35-0FFA98578433}" type="presOf" srcId="{0C7B0C4B-D49E-45DC-8397-EFCFE8AFD981}" destId="{BC27464C-BB81-4BB0-9F7E-33B4725AAFE6}" srcOrd="0" destOrd="0" presId="urn:microsoft.com/office/officeart/2005/8/layout/default"/>
    <dgm:cxn modelId="{ECE7D426-75BD-4569-BD9A-D7F81AA6F771}" type="presOf" srcId="{DD28C510-0179-48BD-8628-32AAC865EA89}" destId="{84A22C8E-5BAD-41A5-9A17-FFF124FC79B3}" srcOrd="0" destOrd="0" presId="urn:microsoft.com/office/officeart/2005/8/layout/default"/>
    <dgm:cxn modelId="{488DBAC1-4838-4520-A1AF-290AEB8D2FBB}" srcId="{3E888832-8BF7-4C72-AB98-0A2E80E2AF45}" destId="{0C7B0C4B-D49E-45DC-8397-EFCFE8AFD981}" srcOrd="0" destOrd="0" parTransId="{C49DAC1E-F8FB-471E-AAD7-D3F2FE33FC5F}" sibTransId="{8E15A9B9-354B-45EB-8D5D-6F76C1B352D1}"/>
    <dgm:cxn modelId="{CFBC6A27-806F-4DC1-9AF1-963DB96383EC}" type="presOf" srcId="{C76E15EE-CDF1-47AE-8489-45409FBD3664}" destId="{D2ED345D-F0D2-43BB-98C6-BD23A8D43C27}" srcOrd="0" destOrd="0" presId="urn:microsoft.com/office/officeart/2005/8/layout/default"/>
    <dgm:cxn modelId="{DB33BEAA-285E-4942-B3BE-3A3C139E59B1}" type="presParOf" srcId="{E4FED2AA-9A13-4370-AF2C-52A48785F4B0}" destId="{BC27464C-BB81-4BB0-9F7E-33B4725AAFE6}" srcOrd="0" destOrd="0" presId="urn:microsoft.com/office/officeart/2005/8/layout/default"/>
    <dgm:cxn modelId="{BB3C4481-9EA3-41BA-B7C7-BD3E2D001074}" type="presParOf" srcId="{E4FED2AA-9A13-4370-AF2C-52A48785F4B0}" destId="{1DBEE6E8-2466-4265-9CE1-8EAFA43313A7}" srcOrd="1" destOrd="0" presId="urn:microsoft.com/office/officeart/2005/8/layout/default"/>
    <dgm:cxn modelId="{0792932A-4942-4288-8E25-0F7930C1B77B}" type="presParOf" srcId="{E4FED2AA-9A13-4370-AF2C-52A48785F4B0}" destId="{84A22C8E-5BAD-41A5-9A17-FFF124FC79B3}" srcOrd="2" destOrd="0" presId="urn:microsoft.com/office/officeart/2005/8/layout/default"/>
    <dgm:cxn modelId="{D82E2BFF-753B-47A9-B249-DCDCB4C83070}" type="presParOf" srcId="{E4FED2AA-9A13-4370-AF2C-52A48785F4B0}" destId="{B4D73AD4-4C7F-494C-B2F6-1C6832AA8015}" srcOrd="3" destOrd="0" presId="urn:microsoft.com/office/officeart/2005/8/layout/default"/>
    <dgm:cxn modelId="{13DB94F8-F7F7-4CB5-AC64-5DB12C10617E}" type="presParOf" srcId="{E4FED2AA-9A13-4370-AF2C-52A48785F4B0}" destId="{D2ED345D-F0D2-43BB-98C6-BD23A8D43C27}" srcOrd="4" destOrd="0" presId="urn:microsoft.com/office/officeart/2005/8/layout/default"/>
    <dgm:cxn modelId="{E21B4985-CC0D-4628-BE62-4B0D30598831}" type="presParOf" srcId="{E4FED2AA-9A13-4370-AF2C-52A48785F4B0}" destId="{E6DA3397-154B-429D-AF89-6FCBB16C3C7C}" srcOrd="5" destOrd="0" presId="urn:microsoft.com/office/officeart/2005/8/layout/default"/>
    <dgm:cxn modelId="{90DB770B-225F-4642-B5C2-1BBEB13B8819}" type="presParOf" srcId="{E4FED2AA-9A13-4370-AF2C-52A48785F4B0}" destId="{DE28CB8A-83E5-4CB9-B0BF-6468DCFD918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888832-8BF7-4C72-AB98-0A2E80E2AF4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0C7B0C4B-D49E-45DC-8397-EFCFE8AFD981}">
      <dgm:prSet phldrT="[Text]"/>
      <dgm:spPr/>
      <dgm:t>
        <a:bodyPr/>
        <a:lstStyle/>
        <a:p>
          <a:r>
            <a:rPr lang="en-GB" dirty="0" smtClean="0"/>
            <a:t>Validates patients’ suffering</a:t>
          </a:r>
          <a:endParaRPr lang="en-GB" dirty="0"/>
        </a:p>
      </dgm:t>
    </dgm:pt>
    <dgm:pt modelId="{C49DAC1E-F8FB-471E-AAD7-D3F2FE33FC5F}" type="parTrans" cxnId="{488DBAC1-4838-4520-A1AF-290AEB8D2FBB}">
      <dgm:prSet/>
      <dgm:spPr/>
      <dgm:t>
        <a:bodyPr/>
        <a:lstStyle/>
        <a:p>
          <a:endParaRPr lang="en-GB"/>
        </a:p>
      </dgm:t>
    </dgm:pt>
    <dgm:pt modelId="{8E15A9B9-354B-45EB-8D5D-6F76C1B352D1}" type="sibTrans" cxnId="{488DBAC1-4838-4520-A1AF-290AEB8D2FBB}">
      <dgm:prSet/>
      <dgm:spPr/>
      <dgm:t>
        <a:bodyPr/>
        <a:lstStyle/>
        <a:p>
          <a:endParaRPr lang="en-GB"/>
        </a:p>
      </dgm:t>
    </dgm:pt>
    <dgm:pt modelId="{DD28C510-0179-48BD-8628-32AAC865EA89}">
      <dgm:prSet phldrT="[Text]"/>
      <dgm:spPr>
        <a:solidFill>
          <a:srgbClr val="00B050"/>
        </a:solidFill>
      </dgm:spPr>
      <dgm:t>
        <a:bodyPr/>
        <a:lstStyle/>
        <a:p>
          <a:r>
            <a:rPr lang="en-GB" dirty="0" smtClean="0"/>
            <a:t>Reduces risk of normalising symptoms and providing unwanted reassurance</a:t>
          </a:r>
          <a:endParaRPr lang="en-GB" dirty="0"/>
        </a:p>
      </dgm:t>
    </dgm:pt>
    <dgm:pt modelId="{823BCED1-A402-4AFC-B1E0-3D07559BF24C}" type="parTrans" cxnId="{5F44CC20-24CF-4365-A78F-B8CCC5A0E53B}">
      <dgm:prSet/>
      <dgm:spPr/>
      <dgm:t>
        <a:bodyPr/>
        <a:lstStyle/>
        <a:p>
          <a:endParaRPr lang="en-GB"/>
        </a:p>
      </dgm:t>
    </dgm:pt>
    <dgm:pt modelId="{C089A597-1A7E-4322-99D0-CA266DDCBE43}" type="sibTrans" cxnId="{5F44CC20-24CF-4365-A78F-B8CCC5A0E53B}">
      <dgm:prSet/>
      <dgm:spPr/>
      <dgm:t>
        <a:bodyPr/>
        <a:lstStyle/>
        <a:p>
          <a:endParaRPr lang="en-GB"/>
        </a:p>
      </dgm:t>
    </dgm:pt>
    <dgm:pt modelId="{C76E15EE-CDF1-47AE-8489-45409FBD3664}">
      <dgm:prSet phldrT="[Text]"/>
      <dgm:spPr>
        <a:solidFill>
          <a:srgbClr val="002060"/>
        </a:solidFill>
      </dgm:spPr>
      <dgm:t>
        <a:bodyPr/>
        <a:lstStyle/>
        <a:p>
          <a:r>
            <a:rPr lang="en-GB" dirty="0" smtClean="0"/>
            <a:t>First step in the process of information giving</a:t>
          </a:r>
          <a:endParaRPr lang="en-GB" dirty="0"/>
        </a:p>
      </dgm:t>
    </dgm:pt>
    <dgm:pt modelId="{4FC57AEB-9A6B-4168-8C48-950ACF4C52EF}" type="parTrans" cxnId="{EB22B1DC-4CEC-4722-9D09-CF3554021075}">
      <dgm:prSet/>
      <dgm:spPr/>
      <dgm:t>
        <a:bodyPr/>
        <a:lstStyle/>
        <a:p>
          <a:endParaRPr lang="en-GB"/>
        </a:p>
      </dgm:t>
    </dgm:pt>
    <dgm:pt modelId="{33A0D2C9-3C46-47CC-858C-FA48EFB90E17}" type="sibTrans" cxnId="{EB22B1DC-4CEC-4722-9D09-CF3554021075}">
      <dgm:prSet/>
      <dgm:spPr/>
      <dgm:t>
        <a:bodyPr/>
        <a:lstStyle/>
        <a:p>
          <a:endParaRPr lang="en-GB"/>
        </a:p>
      </dgm:t>
    </dgm:pt>
    <dgm:pt modelId="{E4FED2AA-9A13-4370-AF2C-52A48785F4B0}" type="pres">
      <dgm:prSet presAssocID="{3E888832-8BF7-4C72-AB98-0A2E80E2AF45}" presName="diagram" presStyleCnt="0">
        <dgm:presLayoutVars>
          <dgm:dir/>
          <dgm:resizeHandles val="exact"/>
        </dgm:presLayoutVars>
      </dgm:prSet>
      <dgm:spPr/>
      <dgm:t>
        <a:bodyPr/>
        <a:lstStyle/>
        <a:p>
          <a:endParaRPr lang="en-GB"/>
        </a:p>
      </dgm:t>
    </dgm:pt>
    <dgm:pt modelId="{BC27464C-BB81-4BB0-9F7E-33B4725AAFE6}" type="pres">
      <dgm:prSet presAssocID="{0C7B0C4B-D49E-45DC-8397-EFCFE8AFD981}" presName="node" presStyleLbl="node1" presStyleIdx="0" presStyleCnt="3" custScaleY="159033">
        <dgm:presLayoutVars>
          <dgm:bulletEnabled val="1"/>
        </dgm:presLayoutVars>
      </dgm:prSet>
      <dgm:spPr/>
      <dgm:t>
        <a:bodyPr/>
        <a:lstStyle/>
        <a:p>
          <a:endParaRPr lang="en-GB"/>
        </a:p>
      </dgm:t>
    </dgm:pt>
    <dgm:pt modelId="{1DBEE6E8-2466-4265-9CE1-8EAFA43313A7}" type="pres">
      <dgm:prSet presAssocID="{8E15A9B9-354B-45EB-8D5D-6F76C1B352D1}" presName="sibTrans" presStyleCnt="0"/>
      <dgm:spPr/>
    </dgm:pt>
    <dgm:pt modelId="{84A22C8E-5BAD-41A5-9A17-FFF124FC79B3}" type="pres">
      <dgm:prSet presAssocID="{DD28C510-0179-48BD-8628-32AAC865EA89}" presName="node" presStyleLbl="node1" presStyleIdx="1" presStyleCnt="3" custScaleY="159033">
        <dgm:presLayoutVars>
          <dgm:bulletEnabled val="1"/>
        </dgm:presLayoutVars>
      </dgm:prSet>
      <dgm:spPr/>
      <dgm:t>
        <a:bodyPr/>
        <a:lstStyle/>
        <a:p>
          <a:endParaRPr lang="en-GB"/>
        </a:p>
      </dgm:t>
    </dgm:pt>
    <dgm:pt modelId="{B4D73AD4-4C7F-494C-B2F6-1C6832AA8015}" type="pres">
      <dgm:prSet presAssocID="{C089A597-1A7E-4322-99D0-CA266DDCBE43}" presName="sibTrans" presStyleCnt="0"/>
      <dgm:spPr/>
    </dgm:pt>
    <dgm:pt modelId="{D2ED345D-F0D2-43BB-98C6-BD23A8D43C27}" type="pres">
      <dgm:prSet presAssocID="{C76E15EE-CDF1-47AE-8489-45409FBD3664}" presName="node" presStyleLbl="node1" presStyleIdx="2" presStyleCnt="3" custScaleY="159033">
        <dgm:presLayoutVars>
          <dgm:bulletEnabled val="1"/>
        </dgm:presLayoutVars>
      </dgm:prSet>
      <dgm:spPr/>
      <dgm:t>
        <a:bodyPr/>
        <a:lstStyle/>
        <a:p>
          <a:endParaRPr lang="en-GB"/>
        </a:p>
      </dgm:t>
    </dgm:pt>
  </dgm:ptLst>
  <dgm:cxnLst>
    <dgm:cxn modelId="{5F44CC20-24CF-4365-A78F-B8CCC5A0E53B}" srcId="{3E888832-8BF7-4C72-AB98-0A2E80E2AF45}" destId="{DD28C510-0179-48BD-8628-32AAC865EA89}" srcOrd="1" destOrd="0" parTransId="{823BCED1-A402-4AFC-B1E0-3D07559BF24C}" sibTransId="{C089A597-1A7E-4322-99D0-CA266DDCBE43}"/>
    <dgm:cxn modelId="{B80D69CF-547F-4F20-9F78-5A4D80C6AA84}" type="presOf" srcId="{C76E15EE-CDF1-47AE-8489-45409FBD3664}" destId="{D2ED345D-F0D2-43BB-98C6-BD23A8D43C27}" srcOrd="0" destOrd="0" presId="urn:microsoft.com/office/officeart/2005/8/layout/default"/>
    <dgm:cxn modelId="{87BF6500-4FB1-4B3A-B256-D421298570B6}" type="presOf" srcId="{0C7B0C4B-D49E-45DC-8397-EFCFE8AFD981}" destId="{BC27464C-BB81-4BB0-9F7E-33B4725AAFE6}" srcOrd="0" destOrd="0" presId="urn:microsoft.com/office/officeart/2005/8/layout/default"/>
    <dgm:cxn modelId="{EB22B1DC-4CEC-4722-9D09-CF3554021075}" srcId="{3E888832-8BF7-4C72-AB98-0A2E80E2AF45}" destId="{C76E15EE-CDF1-47AE-8489-45409FBD3664}" srcOrd="2" destOrd="0" parTransId="{4FC57AEB-9A6B-4168-8C48-950ACF4C52EF}" sibTransId="{33A0D2C9-3C46-47CC-858C-FA48EFB90E17}"/>
    <dgm:cxn modelId="{C4A9B433-4FA1-4969-891E-0A29FF09E23D}" type="presOf" srcId="{3E888832-8BF7-4C72-AB98-0A2E80E2AF45}" destId="{E4FED2AA-9A13-4370-AF2C-52A48785F4B0}" srcOrd="0" destOrd="0" presId="urn:microsoft.com/office/officeart/2005/8/layout/default"/>
    <dgm:cxn modelId="{488DBAC1-4838-4520-A1AF-290AEB8D2FBB}" srcId="{3E888832-8BF7-4C72-AB98-0A2E80E2AF45}" destId="{0C7B0C4B-D49E-45DC-8397-EFCFE8AFD981}" srcOrd="0" destOrd="0" parTransId="{C49DAC1E-F8FB-471E-AAD7-D3F2FE33FC5F}" sibTransId="{8E15A9B9-354B-45EB-8D5D-6F76C1B352D1}"/>
    <dgm:cxn modelId="{BEB7CFC5-A020-477A-BCB3-AE8559296641}" type="presOf" srcId="{DD28C510-0179-48BD-8628-32AAC865EA89}" destId="{84A22C8E-5BAD-41A5-9A17-FFF124FC79B3}" srcOrd="0" destOrd="0" presId="urn:microsoft.com/office/officeart/2005/8/layout/default"/>
    <dgm:cxn modelId="{7DB7E55F-906E-4139-88A8-763AE8DC92A3}" type="presParOf" srcId="{E4FED2AA-9A13-4370-AF2C-52A48785F4B0}" destId="{BC27464C-BB81-4BB0-9F7E-33B4725AAFE6}" srcOrd="0" destOrd="0" presId="urn:microsoft.com/office/officeart/2005/8/layout/default"/>
    <dgm:cxn modelId="{3D1A0150-6F4F-45B9-9B68-56774284270F}" type="presParOf" srcId="{E4FED2AA-9A13-4370-AF2C-52A48785F4B0}" destId="{1DBEE6E8-2466-4265-9CE1-8EAFA43313A7}" srcOrd="1" destOrd="0" presId="urn:microsoft.com/office/officeart/2005/8/layout/default"/>
    <dgm:cxn modelId="{43C588AB-9DA8-41C6-ADAA-B4A432143017}" type="presParOf" srcId="{E4FED2AA-9A13-4370-AF2C-52A48785F4B0}" destId="{84A22C8E-5BAD-41A5-9A17-FFF124FC79B3}" srcOrd="2" destOrd="0" presId="urn:microsoft.com/office/officeart/2005/8/layout/default"/>
    <dgm:cxn modelId="{406283D1-3A4E-4399-B6E3-9DF0715C7088}" type="presParOf" srcId="{E4FED2AA-9A13-4370-AF2C-52A48785F4B0}" destId="{B4D73AD4-4C7F-494C-B2F6-1C6832AA8015}" srcOrd="3" destOrd="0" presId="urn:microsoft.com/office/officeart/2005/8/layout/default"/>
    <dgm:cxn modelId="{04E9E2C4-AB75-412B-8C66-97EBD34D8B45}" type="presParOf" srcId="{E4FED2AA-9A13-4370-AF2C-52A48785F4B0}" destId="{D2ED345D-F0D2-43BB-98C6-BD23A8D43C2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D11F0B-DF6D-4670-A44E-E51ECE34AE0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100C8F48-8AC8-4807-8289-4C6DFD8D8A1D}">
      <dgm:prSet/>
      <dgm:spPr/>
      <dgm:t>
        <a:bodyPr/>
        <a:lstStyle/>
        <a:p>
          <a:pPr rtl="0"/>
          <a:r>
            <a:rPr lang="en-GB" b="1" dirty="0" smtClean="0">
              <a:latin typeface="Verdana" pitchFamily="34" charset="0"/>
              <a:ea typeface="Verdana" pitchFamily="34" charset="0"/>
              <a:cs typeface="Verdana" pitchFamily="34" charset="0"/>
            </a:rPr>
            <a:t>Patient </a:t>
          </a:r>
          <a:r>
            <a:rPr lang="en-GB" b="1" u="sng" dirty="0" smtClean="0">
              <a:latin typeface="Verdana" pitchFamily="34" charset="0"/>
              <a:ea typeface="Verdana" pitchFamily="34" charset="0"/>
              <a:cs typeface="Verdana" pitchFamily="34" charset="0"/>
            </a:rPr>
            <a:t>&gt;</a:t>
          </a:r>
          <a:r>
            <a:rPr lang="en-GB" b="1" u="none" dirty="0" smtClean="0">
              <a:latin typeface="Verdana" pitchFamily="34" charset="0"/>
              <a:ea typeface="Verdana" pitchFamily="34" charset="0"/>
              <a:cs typeface="Verdana" pitchFamily="34" charset="0"/>
            </a:rPr>
            <a:t> </a:t>
          </a:r>
          <a:r>
            <a:rPr lang="en-GB" b="1" dirty="0" smtClean="0">
              <a:latin typeface="Verdana" pitchFamily="34" charset="0"/>
              <a:ea typeface="Verdana" pitchFamily="34" charset="0"/>
              <a:cs typeface="Verdana" pitchFamily="34" charset="0"/>
            </a:rPr>
            <a:t>45 with joint pain</a:t>
          </a:r>
          <a:endParaRPr lang="en-GB" b="1" dirty="0">
            <a:latin typeface="Verdana" pitchFamily="34" charset="0"/>
            <a:ea typeface="Verdana" pitchFamily="34" charset="0"/>
            <a:cs typeface="Verdana" pitchFamily="34" charset="0"/>
          </a:endParaRPr>
        </a:p>
      </dgm:t>
    </dgm:pt>
    <dgm:pt modelId="{468983B4-34F3-4701-8595-F1C25D816A73}" type="parTrans" cxnId="{33F6B3A4-4569-4E22-9BA4-3840A0D717F3}">
      <dgm:prSet/>
      <dgm:spPr/>
      <dgm:t>
        <a:bodyPr/>
        <a:lstStyle/>
        <a:p>
          <a:endParaRPr lang="en-GB"/>
        </a:p>
      </dgm:t>
    </dgm:pt>
    <dgm:pt modelId="{07F836F0-7189-4905-9BE5-6CA90F814F2F}" type="sibTrans" cxnId="{33F6B3A4-4569-4E22-9BA4-3840A0D717F3}">
      <dgm:prSet/>
      <dgm:spPr/>
      <dgm:t>
        <a:bodyPr/>
        <a:lstStyle/>
        <a:p>
          <a:endParaRPr lang="en-GB"/>
        </a:p>
      </dgm:t>
    </dgm:pt>
    <dgm:pt modelId="{B307BE50-091C-4F46-93A4-5322B7DADB9F}">
      <dgm:prSet/>
      <dgm:spPr/>
      <dgm:t>
        <a:bodyPr/>
        <a:lstStyle/>
        <a:p>
          <a:r>
            <a:rPr lang="en-GB" b="1" dirty="0" smtClean="0">
              <a:solidFill>
                <a:schemeClr val="bg1"/>
              </a:solidFill>
              <a:latin typeface="Verdana" pitchFamily="34" charset="0"/>
            </a:rPr>
            <a:t>Enhanced GP consultation </a:t>
          </a:r>
          <a:endParaRPr lang="en-GB" b="1" dirty="0">
            <a:solidFill>
              <a:schemeClr val="bg1"/>
            </a:solidFill>
            <a:latin typeface="Verdana" pitchFamily="34" charset="0"/>
          </a:endParaRPr>
        </a:p>
      </dgm:t>
    </dgm:pt>
    <dgm:pt modelId="{16E57A24-98D6-4CDA-A308-9E9F8F90673C}" type="parTrans" cxnId="{ABED3599-8038-4DC5-90D7-C52F5E54F87C}">
      <dgm:prSet/>
      <dgm:spPr/>
      <dgm:t>
        <a:bodyPr/>
        <a:lstStyle/>
        <a:p>
          <a:endParaRPr lang="en-GB"/>
        </a:p>
      </dgm:t>
    </dgm:pt>
    <dgm:pt modelId="{F78A8AD0-FB8A-41CF-A407-CDDD755B8417}" type="sibTrans" cxnId="{ABED3599-8038-4DC5-90D7-C52F5E54F87C}">
      <dgm:prSet/>
      <dgm:spPr/>
      <dgm:t>
        <a:bodyPr/>
        <a:lstStyle/>
        <a:p>
          <a:endParaRPr lang="en-GB"/>
        </a:p>
      </dgm:t>
    </dgm:pt>
    <dgm:pt modelId="{F9FAB3E4-8EA4-4E7A-A087-769AE05F9523}">
      <dgm:prSet/>
      <dgm:spPr/>
      <dgm:t>
        <a:bodyPr/>
        <a:lstStyle/>
        <a:p>
          <a:r>
            <a:rPr lang="en-GB" b="1" dirty="0" smtClean="0">
              <a:solidFill>
                <a:schemeClr val="bg1"/>
              </a:solidFill>
              <a:latin typeface="Verdana" pitchFamily="34" charset="0"/>
            </a:rPr>
            <a:t>Follow-up nurse consultation(s)</a:t>
          </a:r>
          <a:endParaRPr lang="en-US" dirty="0">
            <a:solidFill>
              <a:schemeClr val="bg1"/>
            </a:solidFill>
            <a:latin typeface="Verdana" pitchFamily="34" charset="0"/>
          </a:endParaRPr>
        </a:p>
      </dgm:t>
    </dgm:pt>
    <dgm:pt modelId="{F1D777E0-F052-4D85-B6E8-D0EC8B05C856}" type="parTrans" cxnId="{B116D86B-2648-4247-8A2A-68511628932A}">
      <dgm:prSet/>
      <dgm:spPr/>
      <dgm:t>
        <a:bodyPr/>
        <a:lstStyle/>
        <a:p>
          <a:endParaRPr lang="en-GB"/>
        </a:p>
      </dgm:t>
    </dgm:pt>
    <dgm:pt modelId="{3C08764D-058D-413A-832F-DA86ADE1E571}" type="sibTrans" cxnId="{B116D86B-2648-4247-8A2A-68511628932A}">
      <dgm:prSet/>
      <dgm:spPr/>
      <dgm:t>
        <a:bodyPr/>
        <a:lstStyle/>
        <a:p>
          <a:endParaRPr lang="en-GB"/>
        </a:p>
      </dgm:t>
    </dgm:pt>
    <dgm:pt modelId="{E896A91E-E857-4A9A-8F2C-13C01D6D4910}" type="pres">
      <dgm:prSet presAssocID="{7AD11F0B-DF6D-4670-A44E-E51ECE34AE0C}" presName="CompostProcess" presStyleCnt="0">
        <dgm:presLayoutVars>
          <dgm:dir/>
          <dgm:resizeHandles val="exact"/>
        </dgm:presLayoutVars>
      </dgm:prSet>
      <dgm:spPr/>
      <dgm:t>
        <a:bodyPr/>
        <a:lstStyle/>
        <a:p>
          <a:endParaRPr lang="en-GB"/>
        </a:p>
      </dgm:t>
    </dgm:pt>
    <dgm:pt modelId="{65BB0214-F351-4328-9256-63D0824307F4}" type="pres">
      <dgm:prSet presAssocID="{7AD11F0B-DF6D-4670-A44E-E51ECE34AE0C}" presName="arrow" presStyleLbl="bgShp" presStyleIdx="0" presStyleCnt="1" custLinFactNeighborY="-1957"/>
      <dgm:spPr/>
    </dgm:pt>
    <dgm:pt modelId="{5C7ACA7B-097F-4953-AAB8-D0BE873D6376}" type="pres">
      <dgm:prSet presAssocID="{7AD11F0B-DF6D-4670-A44E-E51ECE34AE0C}" presName="linearProcess" presStyleCnt="0"/>
      <dgm:spPr/>
    </dgm:pt>
    <dgm:pt modelId="{75B075A6-B323-46CA-9494-DD40FE433A37}" type="pres">
      <dgm:prSet presAssocID="{100C8F48-8AC8-4807-8289-4C6DFD8D8A1D}" presName="textNode" presStyleLbl="node1" presStyleIdx="0" presStyleCnt="3">
        <dgm:presLayoutVars>
          <dgm:bulletEnabled val="1"/>
        </dgm:presLayoutVars>
      </dgm:prSet>
      <dgm:spPr/>
      <dgm:t>
        <a:bodyPr/>
        <a:lstStyle/>
        <a:p>
          <a:endParaRPr lang="en-GB"/>
        </a:p>
      </dgm:t>
    </dgm:pt>
    <dgm:pt modelId="{F6887C46-42B6-4EFC-BFFF-7C23A7637461}" type="pres">
      <dgm:prSet presAssocID="{07F836F0-7189-4905-9BE5-6CA90F814F2F}" presName="sibTrans" presStyleCnt="0"/>
      <dgm:spPr/>
    </dgm:pt>
    <dgm:pt modelId="{BAF7787B-07CD-44DE-BD24-E5DCAD1B23E7}" type="pres">
      <dgm:prSet presAssocID="{B307BE50-091C-4F46-93A4-5322B7DADB9F}" presName="textNode" presStyleLbl="node1" presStyleIdx="1" presStyleCnt="3">
        <dgm:presLayoutVars>
          <dgm:bulletEnabled val="1"/>
        </dgm:presLayoutVars>
      </dgm:prSet>
      <dgm:spPr/>
      <dgm:t>
        <a:bodyPr/>
        <a:lstStyle/>
        <a:p>
          <a:endParaRPr lang="en-GB"/>
        </a:p>
      </dgm:t>
    </dgm:pt>
    <dgm:pt modelId="{61B81FB6-914D-4CE8-B0E8-335159AEB80A}" type="pres">
      <dgm:prSet presAssocID="{F78A8AD0-FB8A-41CF-A407-CDDD755B8417}" presName="sibTrans" presStyleCnt="0"/>
      <dgm:spPr/>
    </dgm:pt>
    <dgm:pt modelId="{47363DB1-0DAD-49FF-A514-E94F719450D3}" type="pres">
      <dgm:prSet presAssocID="{F9FAB3E4-8EA4-4E7A-A087-769AE05F9523}" presName="textNode" presStyleLbl="node1" presStyleIdx="2" presStyleCnt="3">
        <dgm:presLayoutVars>
          <dgm:bulletEnabled val="1"/>
        </dgm:presLayoutVars>
      </dgm:prSet>
      <dgm:spPr/>
      <dgm:t>
        <a:bodyPr/>
        <a:lstStyle/>
        <a:p>
          <a:endParaRPr lang="en-GB"/>
        </a:p>
      </dgm:t>
    </dgm:pt>
  </dgm:ptLst>
  <dgm:cxnLst>
    <dgm:cxn modelId="{33F6B3A4-4569-4E22-9BA4-3840A0D717F3}" srcId="{7AD11F0B-DF6D-4670-A44E-E51ECE34AE0C}" destId="{100C8F48-8AC8-4807-8289-4C6DFD8D8A1D}" srcOrd="0" destOrd="0" parTransId="{468983B4-34F3-4701-8595-F1C25D816A73}" sibTransId="{07F836F0-7189-4905-9BE5-6CA90F814F2F}"/>
    <dgm:cxn modelId="{52BEA288-15E4-494A-BDA2-31D42AAFAC44}" type="presOf" srcId="{7AD11F0B-DF6D-4670-A44E-E51ECE34AE0C}" destId="{E896A91E-E857-4A9A-8F2C-13C01D6D4910}" srcOrd="0" destOrd="0" presId="urn:microsoft.com/office/officeart/2005/8/layout/hProcess9"/>
    <dgm:cxn modelId="{3D3A721A-47E7-48CC-B253-3ED8CBCC6C87}" type="presOf" srcId="{B307BE50-091C-4F46-93A4-5322B7DADB9F}" destId="{BAF7787B-07CD-44DE-BD24-E5DCAD1B23E7}" srcOrd="0" destOrd="0" presId="urn:microsoft.com/office/officeart/2005/8/layout/hProcess9"/>
    <dgm:cxn modelId="{ABED3599-8038-4DC5-90D7-C52F5E54F87C}" srcId="{7AD11F0B-DF6D-4670-A44E-E51ECE34AE0C}" destId="{B307BE50-091C-4F46-93A4-5322B7DADB9F}" srcOrd="1" destOrd="0" parTransId="{16E57A24-98D6-4CDA-A308-9E9F8F90673C}" sibTransId="{F78A8AD0-FB8A-41CF-A407-CDDD755B8417}"/>
    <dgm:cxn modelId="{31AA6A44-00E9-4479-9DC5-9C2468E75AB6}" type="presOf" srcId="{100C8F48-8AC8-4807-8289-4C6DFD8D8A1D}" destId="{75B075A6-B323-46CA-9494-DD40FE433A37}" srcOrd="0" destOrd="0" presId="urn:microsoft.com/office/officeart/2005/8/layout/hProcess9"/>
    <dgm:cxn modelId="{B116D86B-2648-4247-8A2A-68511628932A}" srcId="{7AD11F0B-DF6D-4670-A44E-E51ECE34AE0C}" destId="{F9FAB3E4-8EA4-4E7A-A087-769AE05F9523}" srcOrd="2" destOrd="0" parTransId="{F1D777E0-F052-4D85-B6E8-D0EC8B05C856}" sibTransId="{3C08764D-058D-413A-832F-DA86ADE1E571}"/>
    <dgm:cxn modelId="{D5EA93D7-2517-4DEA-9402-9D5A19E637E4}" type="presOf" srcId="{F9FAB3E4-8EA4-4E7A-A087-769AE05F9523}" destId="{47363DB1-0DAD-49FF-A514-E94F719450D3}" srcOrd="0" destOrd="0" presId="urn:microsoft.com/office/officeart/2005/8/layout/hProcess9"/>
    <dgm:cxn modelId="{A495E9D0-ED7E-40EC-BBD2-4286A1C4818C}" type="presParOf" srcId="{E896A91E-E857-4A9A-8F2C-13C01D6D4910}" destId="{65BB0214-F351-4328-9256-63D0824307F4}" srcOrd="0" destOrd="0" presId="urn:microsoft.com/office/officeart/2005/8/layout/hProcess9"/>
    <dgm:cxn modelId="{378AAAE3-E6DE-4396-BB69-7A2F36D167DA}" type="presParOf" srcId="{E896A91E-E857-4A9A-8F2C-13C01D6D4910}" destId="{5C7ACA7B-097F-4953-AAB8-D0BE873D6376}" srcOrd="1" destOrd="0" presId="urn:microsoft.com/office/officeart/2005/8/layout/hProcess9"/>
    <dgm:cxn modelId="{643BBBBF-1FD2-4788-92B0-F9FAC2A8B954}" type="presParOf" srcId="{5C7ACA7B-097F-4953-AAB8-D0BE873D6376}" destId="{75B075A6-B323-46CA-9494-DD40FE433A37}" srcOrd="0" destOrd="0" presId="urn:microsoft.com/office/officeart/2005/8/layout/hProcess9"/>
    <dgm:cxn modelId="{74BF9311-A5B4-409C-8621-6892FB8ECEE9}" type="presParOf" srcId="{5C7ACA7B-097F-4953-AAB8-D0BE873D6376}" destId="{F6887C46-42B6-4EFC-BFFF-7C23A7637461}" srcOrd="1" destOrd="0" presId="urn:microsoft.com/office/officeart/2005/8/layout/hProcess9"/>
    <dgm:cxn modelId="{0EB64939-CCC4-481B-A84F-D4874C09632C}" type="presParOf" srcId="{5C7ACA7B-097F-4953-AAB8-D0BE873D6376}" destId="{BAF7787B-07CD-44DE-BD24-E5DCAD1B23E7}" srcOrd="2" destOrd="0" presId="urn:microsoft.com/office/officeart/2005/8/layout/hProcess9"/>
    <dgm:cxn modelId="{C4D40EDF-FB74-49D3-A224-58EC089851DC}" type="presParOf" srcId="{5C7ACA7B-097F-4953-AAB8-D0BE873D6376}" destId="{61B81FB6-914D-4CE8-B0E8-335159AEB80A}" srcOrd="3" destOrd="0" presId="urn:microsoft.com/office/officeart/2005/8/layout/hProcess9"/>
    <dgm:cxn modelId="{3B276407-4919-493E-8972-605BB18DA78D}" type="presParOf" srcId="{5C7ACA7B-097F-4953-AAB8-D0BE873D6376}" destId="{47363DB1-0DAD-49FF-A514-E94F719450D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89250"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1" y="2"/>
            <a:ext cx="2889250" cy="493713"/>
          </a:xfrm>
          <a:prstGeom prst="rect">
            <a:avLst/>
          </a:prstGeom>
        </p:spPr>
        <p:txBody>
          <a:bodyPr vert="horz" lIns="91440" tIns="45720" rIns="91440" bIns="45720" rtlCol="0"/>
          <a:lstStyle>
            <a:lvl1pPr algn="r">
              <a:defRPr sz="1200"/>
            </a:lvl1pPr>
          </a:lstStyle>
          <a:p>
            <a:fld id="{5586D7E5-127B-4AB2-A439-9DF525772725}" type="datetimeFigureOut">
              <a:rPr lang="en-GB" smtClean="0"/>
              <a:t>25/05/2018</a:t>
            </a:fld>
            <a:endParaRPr lang="en-GB" dirty="0"/>
          </a:p>
        </p:txBody>
      </p:sp>
      <p:sp>
        <p:nvSpPr>
          <p:cNvPr id="4" name="Footer Placeholder 3"/>
          <p:cNvSpPr>
            <a:spLocks noGrp="1"/>
          </p:cNvSpPr>
          <p:nvPr>
            <p:ph type="ftr" sz="quarter" idx="2"/>
          </p:nvPr>
        </p:nvSpPr>
        <p:spPr>
          <a:xfrm>
            <a:off x="1" y="9377363"/>
            <a:ext cx="2889250" cy="49371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1" y="9377363"/>
            <a:ext cx="2889250" cy="493712"/>
          </a:xfrm>
          <a:prstGeom prst="rect">
            <a:avLst/>
          </a:prstGeom>
        </p:spPr>
        <p:txBody>
          <a:bodyPr vert="horz" lIns="91440" tIns="45720" rIns="91440" bIns="45720" rtlCol="0" anchor="b"/>
          <a:lstStyle>
            <a:lvl1pPr algn="r">
              <a:defRPr sz="1200"/>
            </a:lvl1pPr>
          </a:lstStyle>
          <a:p>
            <a:fld id="{2930A528-6958-4019-95F6-27740D92B899}" type="slidenum">
              <a:rPr lang="en-GB" smtClean="0"/>
              <a:t>‹#›</a:t>
            </a:fld>
            <a:endParaRPr lang="en-GB" dirty="0"/>
          </a:p>
        </p:txBody>
      </p:sp>
    </p:spTree>
    <p:extLst>
      <p:ext uri="{BB962C8B-B14F-4D97-AF65-F5344CB8AC3E}">
        <p14:creationId xmlns:p14="http://schemas.microsoft.com/office/powerpoint/2010/main" val="2807761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2"/>
            <a:ext cx="2889938" cy="493633"/>
          </a:xfrm>
          <a:prstGeom prst="rect">
            <a:avLst/>
          </a:prstGeom>
        </p:spPr>
        <p:txBody>
          <a:bodyPr vert="horz" lIns="91440" tIns="45720" rIns="91440" bIns="45720" rtlCol="0"/>
          <a:lstStyle>
            <a:lvl1pPr algn="r">
              <a:defRPr sz="1200"/>
            </a:lvl1pPr>
          </a:lstStyle>
          <a:p>
            <a:fld id="{B5BC5093-B364-48F2-87C5-A601D841B0E8}" type="datetimeFigureOut">
              <a:rPr lang="en-GB" smtClean="0"/>
              <a:t>25/05/2018</a:t>
            </a:fld>
            <a:endParaRPr lang="en-GB" dirty="0"/>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8"/>
            <a:ext cx="2889938" cy="49363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3633"/>
          </a:xfrm>
          <a:prstGeom prst="rect">
            <a:avLst/>
          </a:prstGeom>
        </p:spPr>
        <p:txBody>
          <a:bodyPr vert="horz" lIns="91440" tIns="45720" rIns="91440" bIns="45720" rtlCol="0" anchor="b"/>
          <a:lstStyle>
            <a:lvl1pPr algn="r">
              <a:defRPr sz="1200"/>
            </a:lvl1pPr>
          </a:lstStyle>
          <a:p>
            <a:fld id="{33A9B2FA-5F92-4382-935E-E080C83E0236}" type="slidenum">
              <a:rPr lang="en-GB" smtClean="0"/>
              <a:t>‹#›</a:t>
            </a:fld>
            <a:endParaRPr lang="en-GB" dirty="0"/>
          </a:p>
        </p:txBody>
      </p:sp>
    </p:spTree>
    <p:extLst>
      <p:ext uri="{BB962C8B-B14F-4D97-AF65-F5344CB8AC3E}">
        <p14:creationId xmlns:p14="http://schemas.microsoft.com/office/powerpoint/2010/main" val="258315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1</a:t>
            </a:fld>
            <a:endParaRPr lang="en-GB" dirty="0"/>
          </a:p>
        </p:txBody>
      </p:sp>
    </p:spTree>
    <p:extLst>
      <p:ext uri="{BB962C8B-B14F-4D97-AF65-F5344CB8AC3E}">
        <p14:creationId xmlns:p14="http://schemas.microsoft.com/office/powerpoint/2010/main" val="2947258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argument for defining clinically</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12</a:t>
            </a:fld>
            <a:endParaRPr lang="en-GB" dirty="0"/>
          </a:p>
        </p:txBody>
      </p:sp>
    </p:spTree>
    <p:extLst>
      <p:ext uri="{BB962C8B-B14F-4D97-AF65-F5344CB8AC3E}">
        <p14:creationId xmlns:p14="http://schemas.microsoft.com/office/powerpoint/2010/main" val="4181374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NICE’s definition of a working diagnosis of OA</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13</a:t>
            </a:fld>
            <a:endParaRPr lang="en-GB" dirty="0"/>
          </a:p>
        </p:txBody>
      </p:sp>
    </p:spTree>
    <p:extLst>
      <p:ext uri="{BB962C8B-B14F-4D97-AF65-F5344CB8AC3E}">
        <p14:creationId xmlns:p14="http://schemas.microsoft.com/office/powerpoint/2010/main" val="906601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overview of taking</a:t>
            </a:r>
            <a:r>
              <a:rPr lang="en-GB" baseline="0" dirty="0" smtClean="0"/>
              <a:t> the history and making a working diagnosis of OA</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15</a:t>
            </a:fld>
            <a:endParaRPr lang="en-GB" dirty="0"/>
          </a:p>
        </p:txBody>
      </p:sp>
    </p:spTree>
    <p:extLst>
      <p:ext uri="{BB962C8B-B14F-4D97-AF65-F5344CB8AC3E}">
        <p14:creationId xmlns:p14="http://schemas.microsoft.com/office/powerpoint/2010/main" val="934689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16</a:t>
            </a:fld>
            <a:endParaRPr lang="en-GB" dirty="0"/>
          </a:p>
        </p:txBody>
      </p:sp>
    </p:spTree>
    <p:extLst>
      <p:ext uri="{BB962C8B-B14F-4D97-AF65-F5344CB8AC3E}">
        <p14:creationId xmlns:p14="http://schemas.microsoft.com/office/powerpoint/2010/main" val="3182065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000" dirty="0" smtClean="0"/>
              <a:t>Figure shows the knee pain trajectories of 600 people aged 50 and over with knee pain who responded to a community survey. WOMAC pain is a measurement of pain on activity which sums the scores from five questions: no pain (0) to severe pain (4). Further details in abstract below. Similar pattern is seen in hip OA other than for hip OA there is a rapidly progressive group.</a:t>
            </a:r>
          </a:p>
          <a:p>
            <a:pPr>
              <a:spcBef>
                <a:spcPct val="0"/>
              </a:spcBef>
            </a:pPr>
            <a:endParaRPr lang="en-GB" sz="1000" dirty="0"/>
          </a:p>
          <a:p>
            <a:pPr>
              <a:spcBef>
                <a:spcPct val="0"/>
              </a:spcBef>
            </a:pPr>
            <a:r>
              <a:rPr lang="en-GB" sz="1000" dirty="0" smtClean="0"/>
              <a:t>Slide to illustrate that OA is not inevitably progressive, and in some pain improves over time, but for some there is severe ongoing pain.</a:t>
            </a:r>
          </a:p>
          <a:p>
            <a:pPr>
              <a:spcBef>
                <a:spcPct val="0"/>
              </a:spcBef>
            </a:pPr>
            <a:endParaRPr lang="en-GB" sz="1000" dirty="0"/>
          </a:p>
          <a:p>
            <a:pPr>
              <a:spcBef>
                <a:spcPct val="0"/>
              </a:spcBef>
            </a:pPr>
            <a:r>
              <a:rPr lang="en-GB" sz="800" dirty="0" smtClean="0"/>
              <a:t>Nicholls E, Thomas E, van der Windt DA, Croft PR, Peat G. Pain trajectory groups in persons with, or at high risk of, knee osteoarthritis: findings from the Knee Clinical Assessment Study and the Osteoarthritis Initiative. Osteoarthritis Cartilage. 2014 Dec;22(12):2041-50. doi:10.1016/j.joca.2014.09.026.</a:t>
            </a:r>
          </a:p>
          <a:p>
            <a:pPr>
              <a:spcBef>
                <a:spcPct val="0"/>
              </a:spcBef>
            </a:pPr>
            <a:endParaRPr lang="en-GB" sz="800" dirty="0" smtClean="0"/>
          </a:p>
          <a:p>
            <a:r>
              <a:rPr lang="en-GB" sz="800" b="1" i="0" kern="1200" cap="all" dirty="0" smtClean="0">
                <a:solidFill>
                  <a:schemeClr val="tx1"/>
                </a:solidFill>
                <a:effectLst/>
              </a:rPr>
              <a:t>OBJECTIVE:</a:t>
            </a:r>
          </a:p>
          <a:p>
            <a:r>
              <a:rPr lang="en-GB" sz="800" b="0" i="0" kern="1200" dirty="0" smtClean="0">
                <a:solidFill>
                  <a:schemeClr val="tx1"/>
                </a:solidFill>
                <a:effectLst/>
              </a:rPr>
              <a:t>The authors aimed to characterize distinct trajectories of knee pain in adults who had, or were at high risk of, knee osteoarthritis using data from two population-based cohorts.</a:t>
            </a:r>
          </a:p>
          <a:p>
            <a:r>
              <a:rPr lang="en-GB" sz="800" b="1" i="0" kern="1200" cap="all" dirty="0" smtClean="0">
                <a:solidFill>
                  <a:schemeClr val="tx1"/>
                </a:solidFill>
                <a:effectLst/>
              </a:rPr>
              <a:t>METHOD:</a:t>
            </a:r>
          </a:p>
          <a:p>
            <a:r>
              <a:rPr lang="en-GB" sz="800" b="0" i="0" kern="1200" dirty="0" smtClean="0">
                <a:solidFill>
                  <a:schemeClr val="tx1"/>
                </a:solidFill>
                <a:effectLst/>
              </a:rPr>
              <a:t>Latent class growth analysis was applied to measures of knee pain severity on activity obtained at 18-month intervals for up to 6 years between 2002 and 2009 from symptomatic participants aged over 50 years in the Knee Clinical Assessment Study (CAS-K) in the United Kingdom. The optimum latent class growth model from CAS-K was then tested for reproducibility in a matched sample of participants from the Osteoarthritis Initiative (OAI) in the United States.</a:t>
            </a:r>
          </a:p>
          <a:p>
            <a:r>
              <a:rPr lang="en-GB" sz="800" b="1" i="0" kern="1200" cap="all" dirty="0" smtClean="0">
                <a:solidFill>
                  <a:schemeClr val="tx1"/>
                </a:solidFill>
                <a:effectLst/>
              </a:rPr>
              <a:t>RESULTS:</a:t>
            </a:r>
          </a:p>
          <a:p>
            <a:r>
              <a:rPr lang="en-GB" sz="800" b="0" i="0" kern="1200" dirty="0" smtClean="0">
                <a:solidFill>
                  <a:schemeClr val="tx1"/>
                </a:solidFill>
                <a:effectLst/>
              </a:rPr>
              <a:t>A 5-class linear model produced interpretable trajectories in CAS-K with reasonable goodness of fit and which were labelled "Mild, non-progressive" (N = 201, 35%), "Progressive" (N = 162, 28%), "Moderate" (N = 124, 22%) "Improving" (N = 68, 12%), and "Severe, non-improving" (N = 15, 3%). We were able to reproduce "Mild, non-progressive", "Moderate", and "Severe, non-improving" classes in the matched sample of participants from the OAI, however, absence of a "Progressive" class and instability of the "Improving" classes in the OAI was observed.</a:t>
            </a:r>
          </a:p>
          <a:p>
            <a:r>
              <a:rPr lang="en-GB" sz="800" b="1" i="0" kern="1200" cap="all" dirty="0" smtClean="0">
                <a:solidFill>
                  <a:schemeClr val="tx1"/>
                </a:solidFill>
                <a:effectLst/>
              </a:rPr>
              <a:t>CONCLUSIONS:</a:t>
            </a:r>
          </a:p>
          <a:p>
            <a:r>
              <a:rPr lang="en-GB" sz="800" b="0" i="0" kern="1200" dirty="0" smtClean="0">
                <a:solidFill>
                  <a:schemeClr val="tx1"/>
                </a:solidFill>
                <a:effectLst/>
              </a:rPr>
              <a:t>Our findings strengthen the grounds for moving beyond a simple stereotype of osteoarthritis as "slowly progressive". Mild, non-progressive or improving symptom trajectories, although difficult to reproduce, can nevertheless represent a genuinely favourable prognosis for a sizeable minority.</a:t>
            </a:r>
          </a:p>
          <a:p>
            <a:r>
              <a:rPr lang="en-GB" sz="800" b="0" i="0" kern="1200" dirty="0" smtClean="0">
                <a:solidFill>
                  <a:schemeClr val="tx1"/>
                </a:solidFill>
                <a:effectLst/>
              </a:rPr>
              <a:t>Copyright © 2014 The Authors. Published by Elsevier Ltd.. All rights reserved.</a:t>
            </a:r>
          </a:p>
          <a:p>
            <a:pPr>
              <a:spcBef>
                <a:spcPct val="0"/>
              </a:spcBef>
            </a:pPr>
            <a:endParaRPr lang="en-GB" sz="1000" dirty="0"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0E1847-D5C5-4072-840B-6D99E48750A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1656921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Summary points re OA natural history</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18</a:t>
            </a:fld>
            <a:endParaRPr lang="en-GB" dirty="0"/>
          </a:p>
        </p:txBody>
      </p:sp>
    </p:spTree>
    <p:extLst>
      <p:ext uri="{BB962C8B-B14F-4D97-AF65-F5344CB8AC3E}">
        <p14:creationId xmlns:p14="http://schemas.microsoft.com/office/powerpoint/2010/main" val="363885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20</a:t>
            </a:fld>
            <a:endParaRPr lang="en-GB" dirty="0"/>
          </a:p>
        </p:txBody>
      </p:sp>
    </p:spTree>
    <p:extLst>
      <p:ext uri="{BB962C8B-B14F-4D97-AF65-F5344CB8AC3E}">
        <p14:creationId xmlns:p14="http://schemas.microsoft.com/office/powerpoint/2010/main" val="406665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854261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25</a:t>
            </a:fld>
            <a:endParaRPr lang="en-GB"/>
          </a:p>
        </p:txBody>
      </p:sp>
    </p:spTree>
    <p:extLst>
      <p:ext uri="{BB962C8B-B14F-4D97-AF65-F5344CB8AC3E}">
        <p14:creationId xmlns:p14="http://schemas.microsoft.com/office/powerpoint/2010/main" val="157813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26</a:t>
            </a:fld>
            <a:endParaRPr lang="en-GB"/>
          </a:p>
        </p:txBody>
      </p:sp>
    </p:spTree>
    <p:extLst>
      <p:ext uri="{BB962C8B-B14F-4D97-AF65-F5344CB8AC3E}">
        <p14:creationId xmlns:p14="http://schemas.microsoft.com/office/powerpoint/2010/main" val="93032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Andrew,</a:t>
            </a:r>
            <a:r>
              <a:rPr lang="en-GB" baseline="0" dirty="0" smtClean="0"/>
              <a:t> Vince, Lizzie and Nicki to introduce ourselves. Nicki to follow her introduction with brief overview of why GPNs are here today, JIGSAW, what CCGs have agreed and what practices have signed up to etc</a:t>
            </a:r>
            <a:endParaRPr lang="en-GB" dirty="0" smtClean="0"/>
          </a:p>
          <a:p>
            <a:endParaRPr lang="en-GB" dirty="0" smtClean="0"/>
          </a:p>
          <a:p>
            <a:r>
              <a:rPr lang="en-GB" dirty="0" smtClean="0"/>
              <a:t>General introductions and the</a:t>
            </a:r>
            <a:r>
              <a:rPr lang="en-GB" baseline="0" dirty="0" smtClean="0"/>
              <a:t> participants are asked to tell the group their </a:t>
            </a: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role and experience of managing long term conditions </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2</a:t>
            </a:fld>
            <a:endParaRPr lang="en-GB" dirty="0"/>
          </a:p>
        </p:txBody>
      </p:sp>
    </p:spTree>
    <p:extLst>
      <p:ext uri="{BB962C8B-B14F-4D97-AF65-F5344CB8AC3E}">
        <p14:creationId xmlns:p14="http://schemas.microsoft.com/office/powerpoint/2010/main" val="3810612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27</a:t>
            </a:fld>
            <a:endParaRPr lang="en-GB" dirty="0"/>
          </a:p>
        </p:txBody>
      </p:sp>
    </p:spTree>
    <p:extLst>
      <p:ext uri="{BB962C8B-B14F-4D97-AF65-F5344CB8AC3E}">
        <p14:creationId xmlns:p14="http://schemas.microsoft.com/office/powerpoint/2010/main" val="902347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F7A2DCB-F719-4BC6-B068-C953FA6B3CCB}" type="slidenum">
              <a:rPr lang="en-GB" smtClean="0"/>
              <a:pPr/>
              <a:t>28</a:t>
            </a:fld>
            <a:endParaRPr lang="en-GB" dirty="0"/>
          </a:p>
        </p:txBody>
      </p:sp>
    </p:spTree>
    <p:extLst>
      <p:ext uri="{BB962C8B-B14F-4D97-AF65-F5344CB8AC3E}">
        <p14:creationId xmlns:p14="http://schemas.microsoft.com/office/powerpoint/2010/main" val="2461213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F7A2DCB-F719-4BC6-B068-C953FA6B3CCB}" type="slidenum">
              <a:rPr lang="en-GB" smtClean="0"/>
              <a:pPr/>
              <a:t>29</a:t>
            </a:fld>
            <a:endParaRPr lang="en-GB" dirty="0"/>
          </a:p>
        </p:txBody>
      </p:sp>
    </p:spTree>
    <p:extLst>
      <p:ext uri="{BB962C8B-B14F-4D97-AF65-F5344CB8AC3E}">
        <p14:creationId xmlns:p14="http://schemas.microsoft.com/office/powerpoint/2010/main" val="2851919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30</a:t>
            </a:fld>
            <a:endParaRPr lang="en-GB" dirty="0"/>
          </a:p>
        </p:txBody>
      </p:sp>
    </p:spTree>
    <p:extLst>
      <p:ext uri="{BB962C8B-B14F-4D97-AF65-F5344CB8AC3E}">
        <p14:creationId xmlns:p14="http://schemas.microsoft.com/office/powerpoint/2010/main" val="3014482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F7A2DCB-F719-4BC6-B068-C953FA6B3CCB}" type="slidenum">
              <a:rPr lang="en-GB" smtClean="0"/>
              <a:pPr/>
              <a:t>31</a:t>
            </a:fld>
            <a:endParaRPr lang="en-GB" dirty="0"/>
          </a:p>
        </p:txBody>
      </p:sp>
    </p:spTree>
    <p:extLst>
      <p:ext uri="{BB962C8B-B14F-4D97-AF65-F5344CB8AC3E}">
        <p14:creationId xmlns:p14="http://schemas.microsoft.com/office/powerpoint/2010/main" val="1112131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33</a:t>
            </a:fld>
            <a:endParaRPr lang="en-GB" dirty="0"/>
          </a:p>
        </p:txBody>
      </p:sp>
    </p:spTree>
    <p:extLst>
      <p:ext uri="{BB962C8B-B14F-4D97-AF65-F5344CB8AC3E}">
        <p14:creationId xmlns:p14="http://schemas.microsoft.com/office/powerpoint/2010/main" val="2695867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34</a:t>
            </a:fld>
            <a:endParaRPr lang="en-GB" dirty="0"/>
          </a:p>
        </p:txBody>
      </p:sp>
    </p:spTree>
    <p:extLst>
      <p:ext uri="{BB962C8B-B14F-4D97-AF65-F5344CB8AC3E}">
        <p14:creationId xmlns:p14="http://schemas.microsoft.com/office/powerpoint/2010/main" val="350533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participants what language they used – write down key words</a:t>
            </a:r>
            <a:r>
              <a:rPr lang="en-GB" baseline="0" dirty="0" smtClean="0"/>
              <a:t> or phrases</a:t>
            </a:r>
          </a:p>
          <a:p>
            <a:endParaRPr lang="en-GB" baseline="0" dirty="0" smtClean="0"/>
          </a:p>
          <a:p>
            <a:r>
              <a:rPr lang="en-GB" baseline="0" dirty="0" smtClean="0"/>
              <a:t>Highlight that 8 in 10 GPs use ‘wear and tear’</a:t>
            </a:r>
          </a:p>
          <a:p>
            <a:endParaRPr lang="en-GB" baseline="0" dirty="0" smtClean="0"/>
          </a:p>
          <a:p>
            <a:r>
              <a:rPr lang="en-GB" baseline="0" dirty="0" smtClean="0"/>
              <a:t>Ask participants what messages the phrases they have used will convey? – Did they think about it at the time?</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76DE23C4-BD32-4278-AB69-08B49A9A0AA4}" type="slidenum">
              <a:rPr lang="en-GB" smtClean="0"/>
              <a:pPr>
                <a:defRPr/>
              </a:pPr>
              <a:t>35</a:t>
            </a:fld>
            <a:endParaRPr lang="en-GB" dirty="0"/>
          </a:p>
        </p:txBody>
      </p:sp>
    </p:spTree>
    <p:extLst>
      <p:ext uri="{BB962C8B-B14F-4D97-AF65-F5344CB8AC3E}">
        <p14:creationId xmlns:p14="http://schemas.microsoft.com/office/powerpoint/2010/main" val="294237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Research experience and evidence demonstrates</a:t>
            </a:r>
            <a:r>
              <a:rPr lang="en-GB" baseline="0" dirty="0" smtClean="0"/>
              <a:t> that what you say and what patients hear and interpret from this are not always the same thing</a:t>
            </a:r>
            <a:endParaRPr lang="en-GB" dirty="0"/>
          </a:p>
        </p:txBody>
      </p:sp>
      <p:sp>
        <p:nvSpPr>
          <p:cNvPr id="4" name="Slide Number Placeholder 3"/>
          <p:cNvSpPr>
            <a:spLocks noGrp="1"/>
          </p:cNvSpPr>
          <p:nvPr>
            <p:ph type="sldNum" sz="quarter" idx="10"/>
          </p:nvPr>
        </p:nvSpPr>
        <p:spPr/>
        <p:txBody>
          <a:bodyPr/>
          <a:lstStyle/>
          <a:p>
            <a:pPr>
              <a:defRPr/>
            </a:pPr>
            <a:fld id="{76DE23C4-BD32-4278-AB69-08B49A9A0AA4}" type="slidenum">
              <a:rPr lang="en-GB" smtClean="0"/>
              <a:pPr>
                <a:defRPr/>
              </a:pPr>
              <a:t>36</a:t>
            </a:fld>
            <a:endParaRPr lang="en-GB" dirty="0"/>
          </a:p>
        </p:txBody>
      </p:sp>
    </p:spTree>
    <p:extLst>
      <p:ext uri="{BB962C8B-B14F-4D97-AF65-F5344CB8AC3E}">
        <p14:creationId xmlns:p14="http://schemas.microsoft.com/office/powerpoint/2010/main" val="1543997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let’s start with the most commonly used phrase</a:t>
            </a:r>
            <a:r>
              <a:rPr lang="en-GB" baseline="0" dirty="0" smtClean="0"/>
              <a:t> “wear and tear”</a:t>
            </a:r>
          </a:p>
          <a:p>
            <a:r>
              <a:rPr lang="en-GB" dirty="0" smtClean="0"/>
              <a:t>W</a:t>
            </a:r>
            <a:r>
              <a:rPr lang="en-GB" baseline="0" dirty="0" smtClean="0"/>
              <a:t>e think it is used by HCPs because it is unintimidating, reassuring and avoids jargon – Barker et al stated that patients find the phrase </a:t>
            </a:r>
            <a:r>
              <a:rPr lang="en-GB" sz="1200" b="0" i="0" u="none" strike="noStrike" kern="1200" baseline="0" dirty="0" smtClean="0">
                <a:solidFill>
                  <a:schemeClr val="tx1"/>
                </a:solidFill>
                <a:latin typeface="+mn-lt"/>
                <a:ea typeface="+mn-ea"/>
                <a:cs typeface="+mn-cs"/>
              </a:rPr>
              <a:t>approachable and easy to understand, – particularly compared to what is seen as the alternative, and alarming, phrase ‘‘degenerative changes’’</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Some people prefer to have a diagnosis as they feel this validates their symptoms – however others feel reassured by a non-medical term</a:t>
            </a:r>
          </a:p>
          <a:p>
            <a:r>
              <a:rPr lang="en-GB" baseline="0" dirty="0" smtClean="0"/>
              <a:t>In my work, the term osteoarthritis was recognised as “disastrous” by one GP</a:t>
            </a:r>
          </a:p>
          <a:p>
            <a:r>
              <a:rPr lang="en-GB" baseline="0" dirty="0" smtClean="0"/>
              <a:t>However, we know that wear and tear is this is interpreted in a whole host of different ways by patients</a:t>
            </a:r>
          </a:p>
          <a:p>
            <a:endParaRPr lang="en-GB" baseline="0" dirty="0" smtClean="0"/>
          </a:p>
          <a:p>
            <a:r>
              <a:rPr lang="en-GB" sz="1200" b="0" i="0" u="none" strike="noStrike" kern="1200" baseline="0" dirty="0" smtClean="0">
                <a:solidFill>
                  <a:schemeClr val="tx1"/>
                </a:solidFill>
                <a:latin typeface="+mn-lt"/>
                <a:ea typeface="+mn-ea"/>
                <a:cs typeface="+mn-cs"/>
              </a:rPr>
              <a:t>Barker found that:</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 women consistently and strongly tended to respond negatively to the implication that ‘‘wear and tear’’ was a sign of getting old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he term also had unhelpful connotations some several of the participants that arthritis is untreatable or that the GP is not taking their condition seriously</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Discussing wear and tear could lead to talking about feelings of guilt or resentment at having pursued enjoyable and healthy activities that were implied to have caused the wear and tear.</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37</a:t>
            </a:fld>
            <a:endParaRPr lang="en-GB" dirty="0"/>
          </a:p>
        </p:txBody>
      </p:sp>
    </p:spTree>
    <p:extLst>
      <p:ext uri="{BB962C8B-B14F-4D97-AF65-F5344CB8AC3E}">
        <p14:creationId xmlns:p14="http://schemas.microsoft.com/office/powerpoint/2010/main" val="175953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smtClean="0"/>
              <a:t>Participants are asked to think about a </a:t>
            </a:r>
            <a:r>
              <a:rPr lang="en-GB" sz="900" dirty="0"/>
              <a:t>patient, friend or </a:t>
            </a:r>
            <a:r>
              <a:rPr lang="en-GB" sz="900" dirty="0" smtClean="0"/>
              <a:t>relative, and in pairs to describe </a:t>
            </a:r>
            <a:r>
              <a:rPr lang="en-GB" sz="900" dirty="0"/>
              <a:t>them, their lives and how OA affects them  and those around </a:t>
            </a:r>
            <a:r>
              <a:rPr lang="en-GB" sz="900" dirty="0" smtClean="0"/>
              <a:t>them. Pairs asked to feedback to group on what OA meant for the people they discussed. </a:t>
            </a:r>
            <a:endParaRPr lang="en-GB" sz="900" dirty="0"/>
          </a:p>
          <a:p>
            <a:endParaRPr lang="en-GB" sz="900" dirty="0" smtClean="0"/>
          </a:p>
          <a:p>
            <a:r>
              <a:rPr lang="en-GB" sz="900" dirty="0" smtClean="0"/>
              <a:t>Prompts </a:t>
            </a:r>
            <a:r>
              <a:rPr lang="en-GB" sz="900" dirty="0"/>
              <a:t>for impact</a:t>
            </a:r>
          </a:p>
          <a:p>
            <a:r>
              <a:rPr lang="en-GB" sz="900" dirty="0" smtClean="0"/>
              <a:t>OA impact very variable – for some little impact but can be severe and ongoing</a:t>
            </a:r>
          </a:p>
          <a:p>
            <a:pPr marL="171450" indent="-171450">
              <a:buFont typeface="Arial" panose="020B0604020202020204" pitchFamily="34" charset="0"/>
              <a:buChar char="•"/>
            </a:pPr>
            <a:r>
              <a:rPr lang="en-GB" sz="900" dirty="0" smtClean="0"/>
              <a:t>Impaired bodily functions or structure</a:t>
            </a:r>
          </a:p>
          <a:p>
            <a:pPr marL="628650" lvl="1" indent="-171450">
              <a:buFont typeface="Arial" panose="020B0604020202020204" pitchFamily="34" charset="0"/>
              <a:buChar char="•"/>
            </a:pPr>
            <a:r>
              <a:rPr lang="en-GB" sz="900" dirty="0" smtClean="0"/>
              <a:t>Pain</a:t>
            </a:r>
          </a:p>
          <a:p>
            <a:pPr marL="628650" lvl="1" indent="-171450">
              <a:buFont typeface="Arial" panose="020B0604020202020204" pitchFamily="34" charset="0"/>
              <a:buChar char="•"/>
            </a:pPr>
            <a:r>
              <a:rPr lang="en-GB" sz="900" dirty="0" smtClean="0"/>
              <a:t>Stiffness / gelling</a:t>
            </a:r>
          </a:p>
          <a:p>
            <a:pPr marL="628650" lvl="1" indent="-171450">
              <a:buFont typeface="Arial" panose="020B0604020202020204" pitchFamily="34" charset="0"/>
              <a:buChar char="•"/>
            </a:pPr>
            <a:r>
              <a:rPr lang="en-GB" sz="900" dirty="0" smtClean="0"/>
              <a:t>Reduced joint movement</a:t>
            </a:r>
          </a:p>
          <a:p>
            <a:pPr marL="628650" lvl="1" indent="-171450">
              <a:buFont typeface="Arial" panose="020B0604020202020204" pitchFamily="34" charset="0"/>
              <a:buChar char="•"/>
            </a:pPr>
            <a:r>
              <a:rPr lang="en-GB" sz="900" dirty="0" smtClean="0"/>
              <a:t>Joint weakness</a:t>
            </a:r>
            <a:endParaRPr lang="en-GB" sz="900" dirty="0"/>
          </a:p>
          <a:p>
            <a:pPr marL="628650" lvl="1" indent="-171450">
              <a:buFont typeface="Arial" panose="020B0604020202020204" pitchFamily="34" charset="0"/>
              <a:buChar char="•"/>
            </a:pPr>
            <a:r>
              <a:rPr lang="en-GB" sz="900" dirty="0" smtClean="0"/>
              <a:t>Nodes / bony enlargement</a:t>
            </a:r>
          </a:p>
          <a:p>
            <a:pPr marL="628650" lvl="1" indent="-171450">
              <a:buFont typeface="Arial" panose="020B0604020202020204" pitchFamily="34" charset="0"/>
              <a:buChar char="•"/>
            </a:pPr>
            <a:r>
              <a:rPr lang="en-GB" sz="900" dirty="0" smtClean="0"/>
              <a:t>Crepitus </a:t>
            </a:r>
            <a:endParaRPr lang="en-GB" sz="900" dirty="0"/>
          </a:p>
          <a:p>
            <a:pPr marL="628650" lvl="1" indent="-171450">
              <a:buFont typeface="Arial" panose="020B0604020202020204" pitchFamily="34" charset="0"/>
              <a:buChar char="•"/>
            </a:pPr>
            <a:r>
              <a:rPr lang="en-GB" sz="900" dirty="0" smtClean="0"/>
              <a:t>OA changes on x-ray</a:t>
            </a:r>
          </a:p>
          <a:p>
            <a:pPr marL="171450" indent="-171450">
              <a:buFont typeface="Arial" panose="020B0604020202020204" pitchFamily="34" charset="0"/>
              <a:buChar char="•"/>
            </a:pPr>
            <a:r>
              <a:rPr lang="en-GB" sz="900" dirty="0" smtClean="0"/>
              <a:t>Activity limitation</a:t>
            </a:r>
          </a:p>
          <a:p>
            <a:pPr marL="628650" lvl="1" indent="-171450">
              <a:buFont typeface="Arial" panose="020B0604020202020204" pitchFamily="34" charset="0"/>
              <a:buChar char="•"/>
            </a:pPr>
            <a:r>
              <a:rPr lang="en-GB" sz="900" dirty="0" smtClean="0"/>
              <a:t>Reduced mobility / weaken hand grip</a:t>
            </a:r>
          </a:p>
          <a:p>
            <a:pPr marL="628650" lvl="1" indent="-171450">
              <a:buFont typeface="Arial" panose="020B0604020202020204" pitchFamily="34" charset="0"/>
              <a:buChar char="•"/>
            </a:pPr>
            <a:r>
              <a:rPr lang="en-GB" sz="900" dirty="0" smtClean="0"/>
              <a:t>Problems with ADLs – dressing / washing / cooking / standing / walking / shopping / gardening / swimming / hobbies and recreational activities / sleeping</a:t>
            </a:r>
          </a:p>
          <a:p>
            <a:pPr marL="171450" indent="-171450">
              <a:buFont typeface="Arial" panose="020B0604020202020204" pitchFamily="34" charset="0"/>
              <a:buChar char="•"/>
            </a:pPr>
            <a:r>
              <a:rPr lang="en-GB" sz="900" dirty="0" smtClean="0"/>
              <a:t>Participation restriction</a:t>
            </a:r>
          </a:p>
          <a:p>
            <a:pPr marL="628650" lvl="1" indent="-171450">
              <a:buFont typeface="Arial" panose="020B0604020202020204" pitchFamily="34" charset="0"/>
              <a:buChar char="•"/>
            </a:pPr>
            <a:r>
              <a:rPr lang="en-GB" sz="900" dirty="0" smtClean="0"/>
              <a:t>Reduced work / social life -  sickness absence / ill health retirement / unable to join in with friends and family (walks / outings / sports / etc)</a:t>
            </a:r>
          </a:p>
          <a:p>
            <a:pPr marL="171450" indent="-171450">
              <a:buFont typeface="Arial" panose="020B0604020202020204" pitchFamily="34" charset="0"/>
              <a:buChar char="•"/>
            </a:pPr>
            <a:r>
              <a:rPr lang="en-GB" sz="900" dirty="0" smtClean="0"/>
              <a:t>Coping with OA</a:t>
            </a:r>
          </a:p>
          <a:p>
            <a:pPr marL="628650" lvl="1" indent="-171450">
              <a:buFont typeface="Arial" panose="020B0604020202020204" pitchFamily="34" charset="0"/>
              <a:buChar char="•"/>
            </a:pPr>
            <a:r>
              <a:rPr lang="en-GB" sz="900" dirty="0" smtClean="0"/>
              <a:t>Altered way of living / working</a:t>
            </a:r>
          </a:p>
          <a:p>
            <a:pPr marL="628650" lvl="1" indent="-171450">
              <a:buFont typeface="Arial" panose="020B0604020202020204" pitchFamily="34" charset="0"/>
              <a:buChar char="•"/>
            </a:pPr>
            <a:r>
              <a:rPr lang="en-GB" sz="900" dirty="0" smtClean="0"/>
              <a:t>Self-care – medication / exercise / weight</a:t>
            </a:r>
          </a:p>
          <a:p>
            <a:pPr marL="171450" indent="-171450">
              <a:buFont typeface="Arial" panose="020B0604020202020204" pitchFamily="34" charset="0"/>
              <a:buChar char="•"/>
            </a:pPr>
            <a:r>
              <a:rPr lang="en-GB" sz="900" dirty="0" smtClean="0"/>
              <a:t>OA treatment</a:t>
            </a:r>
          </a:p>
          <a:p>
            <a:pPr marL="628650" lvl="1" indent="-171450">
              <a:buFont typeface="Arial" panose="020B0604020202020204" pitchFamily="34" charset="0"/>
              <a:buChar char="•"/>
            </a:pPr>
            <a:r>
              <a:rPr lang="en-GB" sz="900" dirty="0" smtClean="0"/>
              <a:t>Joint replacement</a:t>
            </a:r>
            <a:endParaRPr lang="en-GB" sz="900" dirty="0"/>
          </a:p>
          <a:p>
            <a:pPr marL="171450" indent="-171450">
              <a:buFont typeface="Arial" panose="020B0604020202020204" pitchFamily="34" charset="0"/>
              <a:buChar char="•"/>
            </a:pPr>
            <a:r>
              <a:rPr lang="en-GB" sz="900" dirty="0" smtClean="0"/>
              <a:t>Co-morbidities</a:t>
            </a:r>
          </a:p>
          <a:p>
            <a:pPr marL="628650" lvl="1" indent="-171450">
              <a:buFont typeface="Arial" panose="020B0604020202020204" pitchFamily="34" charset="0"/>
              <a:buChar char="•"/>
            </a:pPr>
            <a:r>
              <a:rPr lang="en-GB" sz="900" dirty="0" smtClean="0"/>
              <a:t>Anxiety and depression</a:t>
            </a:r>
          </a:p>
          <a:p>
            <a:pPr marL="628650" lvl="1" indent="-171450">
              <a:buFont typeface="Arial" panose="020B0604020202020204" pitchFamily="34" charset="0"/>
              <a:buChar char="•"/>
            </a:pPr>
            <a:r>
              <a:rPr lang="en-GB" sz="900" dirty="0" smtClean="0"/>
              <a:t>Affect on other LTCs – pain restricts walking to help with diabetes / COPD / coronary heart disease</a:t>
            </a:r>
          </a:p>
          <a:p>
            <a:r>
              <a:rPr lang="en-GB" sz="900" dirty="0" smtClean="0"/>
              <a:t>	</a:t>
            </a:r>
          </a:p>
          <a:p>
            <a:endParaRPr lang="en-GB" sz="900" dirty="0"/>
          </a:p>
        </p:txBody>
      </p:sp>
      <p:sp>
        <p:nvSpPr>
          <p:cNvPr id="4" name="Slide Number Placeholder 3"/>
          <p:cNvSpPr>
            <a:spLocks noGrp="1"/>
          </p:cNvSpPr>
          <p:nvPr>
            <p:ph type="sldNum" sz="quarter" idx="10"/>
          </p:nvPr>
        </p:nvSpPr>
        <p:spPr/>
        <p:txBody>
          <a:bodyPr/>
          <a:lstStyle/>
          <a:p>
            <a:fld id="{33A9B2FA-5F92-4382-935E-E080C83E0236}" type="slidenum">
              <a:rPr lang="en-GB" smtClean="0"/>
              <a:t>3</a:t>
            </a:fld>
            <a:endParaRPr lang="en-GB" dirty="0"/>
          </a:p>
        </p:txBody>
      </p:sp>
    </p:spTree>
    <p:extLst>
      <p:ext uri="{BB962C8B-B14F-4D97-AF65-F5344CB8AC3E}">
        <p14:creationId xmlns:p14="http://schemas.microsoft.com/office/powerpoint/2010/main" val="2907931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587F7-DB9B-4480-BFD3-295D0E02A8CF}" type="slidenum">
              <a:rPr lang="en-GB" smtClean="0"/>
              <a:t>38</a:t>
            </a:fld>
            <a:endParaRPr lang="en-GB" dirty="0"/>
          </a:p>
        </p:txBody>
      </p:sp>
    </p:spTree>
    <p:extLst>
      <p:ext uri="{BB962C8B-B14F-4D97-AF65-F5344CB8AC3E}">
        <p14:creationId xmlns:p14="http://schemas.microsoft.com/office/powerpoint/2010/main" val="28835394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Arthritis is considered accessible and is commonly used</a:t>
            </a:r>
          </a:p>
          <a:p>
            <a:r>
              <a:rPr lang="en-GB" sz="1200" b="0" i="0" u="none" strike="noStrike" kern="1200" baseline="0" dirty="0" smtClean="0">
                <a:solidFill>
                  <a:schemeClr val="tx1"/>
                </a:solidFill>
                <a:latin typeface="+mn-lt"/>
                <a:ea typeface="+mn-ea"/>
                <a:cs typeface="+mn-cs"/>
              </a:rPr>
              <a:t>Patients are familiar term with this </a:t>
            </a:r>
          </a:p>
          <a:p>
            <a:r>
              <a:rPr lang="en-GB" sz="1200" b="0" i="0" u="none" strike="noStrike" kern="1200" baseline="0" dirty="0" smtClean="0">
                <a:solidFill>
                  <a:schemeClr val="tx1"/>
                </a:solidFill>
                <a:latin typeface="+mn-lt"/>
                <a:ea typeface="+mn-ea"/>
                <a:cs typeface="+mn-cs"/>
              </a:rPr>
              <a:t>However – they may not be quite sure what it means – some think it may mean both osteoarthritis and rheumatoid arthritis. </a:t>
            </a:r>
          </a:p>
          <a:p>
            <a:r>
              <a:rPr lang="en-GB" sz="1200" b="0" i="0" u="none" strike="noStrike" kern="1200" baseline="0" dirty="0" smtClean="0">
                <a:solidFill>
                  <a:schemeClr val="tx1"/>
                </a:solidFill>
                <a:latin typeface="+mn-lt"/>
                <a:ea typeface="+mn-ea"/>
                <a:cs typeface="+mn-cs"/>
              </a:rPr>
              <a:t>Patients sometimes interpret this as ‘‘damage to cartilage’’ and associate it with pain. </a:t>
            </a:r>
          </a:p>
        </p:txBody>
      </p:sp>
      <p:sp>
        <p:nvSpPr>
          <p:cNvPr id="4" name="Slide Number Placeholder 3"/>
          <p:cNvSpPr>
            <a:spLocks noGrp="1"/>
          </p:cNvSpPr>
          <p:nvPr>
            <p:ph type="sldNum" sz="quarter" idx="10"/>
          </p:nvPr>
        </p:nvSpPr>
        <p:spPr/>
        <p:txBody>
          <a:bodyPr/>
          <a:lstStyle/>
          <a:p>
            <a:fld id="{CC1E9937-FB53-4127-814F-C8B82436328E}" type="slidenum">
              <a:rPr lang="en-GB" smtClean="0"/>
              <a:t>39</a:t>
            </a:fld>
            <a:endParaRPr lang="en-GB" dirty="0"/>
          </a:p>
        </p:txBody>
      </p:sp>
    </p:spTree>
    <p:extLst>
      <p:ext uri="{BB962C8B-B14F-4D97-AF65-F5344CB8AC3E}">
        <p14:creationId xmlns:p14="http://schemas.microsoft.com/office/powerpoint/2010/main" val="247003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Osteoarthritis is far less familiar term than arthritis</a:t>
            </a:r>
          </a:p>
          <a:p>
            <a:r>
              <a:rPr lang="en-GB" sz="1200" b="0" i="0" u="none" strike="noStrike" kern="1200" baseline="0" dirty="0" smtClean="0">
                <a:solidFill>
                  <a:schemeClr val="tx1"/>
                </a:solidFill>
                <a:latin typeface="+mn-lt"/>
                <a:ea typeface="+mn-ea"/>
                <a:cs typeface="+mn-cs"/>
              </a:rPr>
              <a:t>It is often confused with osteoporosis and, linked to this, may be interpreted as thinning of the joints</a:t>
            </a:r>
          </a:p>
          <a:p>
            <a:r>
              <a:rPr lang="en-GB" sz="1200" b="0" i="0" u="none" strike="noStrike" kern="1200" baseline="0" dirty="0" smtClean="0">
                <a:solidFill>
                  <a:schemeClr val="tx1"/>
                </a:solidFill>
                <a:latin typeface="+mn-lt"/>
                <a:ea typeface="+mn-ea"/>
                <a:cs typeface="+mn-cs"/>
              </a:rPr>
              <a:t>Some consider it less serious than rheumatoid arthritis. </a:t>
            </a:r>
          </a:p>
          <a:p>
            <a:r>
              <a:rPr lang="en-GB" sz="1200" b="0" i="0" u="none" strike="noStrike" kern="1200" baseline="0" dirty="0" smtClean="0">
                <a:solidFill>
                  <a:schemeClr val="tx1"/>
                </a:solidFill>
                <a:latin typeface="+mn-lt"/>
                <a:ea typeface="+mn-ea"/>
                <a:cs typeface="+mn-cs"/>
              </a:rPr>
              <a:t>Others think it may be more serious and more worrying, than arthritis</a:t>
            </a:r>
          </a:p>
          <a:p>
            <a:r>
              <a:rPr lang="en-GB" sz="1200" b="0" i="0" u="none" strike="noStrike" kern="1200" baseline="0" dirty="0" smtClean="0">
                <a:solidFill>
                  <a:schemeClr val="tx1"/>
                </a:solidFill>
                <a:latin typeface="+mn-lt"/>
                <a:ea typeface="+mn-ea"/>
                <a:cs typeface="+mn-cs"/>
              </a:rPr>
              <a:t>Some people are very clear that they have osteoarthritis which is the ‘‘wear and tear’’ version of arthritis.</a:t>
            </a:r>
          </a:p>
        </p:txBody>
      </p:sp>
      <p:sp>
        <p:nvSpPr>
          <p:cNvPr id="4" name="Slide Number Placeholder 3"/>
          <p:cNvSpPr>
            <a:spLocks noGrp="1"/>
          </p:cNvSpPr>
          <p:nvPr>
            <p:ph type="sldNum" sz="quarter" idx="10"/>
          </p:nvPr>
        </p:nvSpPr>
        <p:spPr/>
        <p:txBody>
          <a:bodyPr/>
          <a:lstStyle/>
          <a:p>
            <a:fld id="{CC1E9937-FB53-4127-814F-C8B82436328E}" type="slidenum">
              <a:rPr lang="en-GB" smtClean="0"/>
              <a:t>40</a:t>
            </a:fld>
            <a:endParaRPr lang="en-GB" dirty="0"/>
          </a:p>
        </p:txBody>
      </p:sp>
    </p:spTree>
    <p:extLst>
      <p:ext uri="{BB962C8B-B14F-4D97-AF65-F5344CB8AC3E}">
        <p14:creationId xmlns:p14="http://schemas.microsoft.com/office/powerpoint/2010/main" val="2328647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GPs have been</a:t>
            </a:r>
            <a:r>
              <a:rPr lang="en-GB" baseline="0" dirty="0" smtClean="0"/>
              <a:t> found to spend more time explaining what OA was not than what it was – </a:t>
            </a:r>
          </a:p>
          <a:p>
            <a:r>
              <a:rPr lang="en-GB" baseline="0" dirty="0" smtClean="0"/>
              <a:t>They are trying to reassure patients and </a:t>
            </a:r>
          </a:p>
          <a:p>
            <a:r>
              <a:rPr lang="en-GB" baseline="0" dirty="0" smtClean="0"/>
              <a:t>This is an approach advocated within Hands On advice published by Arthritis Research UK</a:t>
            </a:r>
          </a:p>
          <a:p>
            <a:r>
              <a:rPr lang="en-GB" dirty="0" smtClean="0"/>
              <a:t>While there is some evidence showing that </a:t>
            </a:r>
            <a:r>
              <a:rPr lang="en-GB" baseline="0" dirty="0" smtClean="0"/>
              <a:t>some patients will interpret this as good news </a:t>
            </a:r>
            <a:endParaRPr lang="en-GB" dirty="0" smtClean="0"/>
          </a:p>
          <a:p>
            <a:r>
              <a:rPr lang="en-GB" dirty="0" smtClean="0"/>
              <a:t>Telling</a:t>
            </a:r>
            <a:r>
              <a:rPr lang="en-GB" baseline="0" dirty="0" smtClean="0"/>
              <a:t> people it is not rheumatoid arthritis may cause further misunderstanding</a:t>
            </a:r>
          </a:p>
        </p:txBody>
      </p:sp>
      <p:sp>
        <p:nvSpPr>
          <p:cNvPr id="4" name="Slide Number Placeholder 3"/>
          <p:cNvSpPr>
            <a:spLocks noGrp="1"/>
          </p:cNvSpPr>
          <p:nvPr>
            <p:ph type="sldNum" sz="quarter" idx="10"/>
          </p:nvPr>
        </p:nvSpPr>
        <p:spPr/>
        <p:txBody>
          <a:bodyPr/>
          <a:lstStyle/>
          <a:p>
            <a:fld id="{CC1E9937-FB53-4127-814F-C8B82436328E}" type="slidenum">
              <a:rPr lang="en-GB" smtClean="0"/>
              <a:t>41</a:t>
            </a:fld>
            <a:endParaRPr lang="en-GB" dirty="0"/>
          </a:p>
        </p:txBody>
      </p:sp>
    </p:spTree>
    <p:extLst>
      <p:ext uri="{BB962C8B-B14F-4D97-AF65-F5344CB8AC3E}">
        <p14:creationId xmlns:p14="http://schemas.microsoft.com/office/powerpoint/2010/main" val="2596415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terms</a:t>
            </a:r>
            <a:r>
              <a:rPr lang="en-GB" baseline="0" dirty="0" smtClean="0"/>
              <a:t> that may have come up include:</a:t>
            </a:r>
            <a:endParaRPr lang="en-GB" dirty="0" smtClean="0"/>
          </a:p>
          <a:p>
            <a:r>
              <a:rPr lang="en-GB" baseline="0" dirty="0" smtClean="0"/>
              <a:t>Inflammation – this has been found to be is familiar to patients and can be interpreted positively as being treatable e.g. with anti-inflammatories</a:t>
            </a:r>
          </a:p>
          <a:p>
            <a:r>
              <a:rPr lang="en-GB" baseline="0" dirty="0" smtClean="0"/>
              <a:t>Effusion – is not familiar to patients can be interpreted as bones fusing together or the problem being likely to spread</a:t>
            </a:r>
          </a:p>
          <a:p>
            <a:r>
              <a:rPr lang="en-GB" baseline="0" dirty="0" smtClean="0"/>
              <a:t>Degenerative change is not familiar to patients and was often interpreted negatively – that joints are crumbling and the process is irreversible</a:t>
            </a:r>
            <a:endParaRPr lang="en-GB" dirty="0" smtClean="0"/>
          </a:p>
        </p:txBody>
      </p:sp>
      <p:sp>
        <p:nvSpPr>
          <p:cNvPr id="4" name="Slide Number Placeholder 3"/>
          <p:cNvSpPr>
            <a:spLocks noGrp="1"/>
          </p:cNvSpPr>
          <p:nvPr>
            <p:ph type="sldNum" sz="quarter" idx="10"/>
          </p:nvPr>
        </p:nvSpPr>
        <p:spPr/>
        <p:txBody>
          <a:bodyPr/>
          <a:lstStyle/>
          <a:p>
            <a:fld id="{CC1E9937-FB53-4127-814F-C8B82436328E}" type="slidenum">
              <a:rPr lang="en-GB" smtClean="0"/>
              <a:t>42</a:t>
            </a:fld>
            <a:endParaRPr lang="en-GB" dirty="0"/>
          </a:p>
        </p:txBody>
      </p:sp>
    </p:spTree>
    <p:extLst>
      <p:ext uri="{BB962C8B-B14F-4D97-AF65-F5344CB8AC3E}">
        <p14:creationId xmlns:p14="http://schemas.microsoft.com/office/powerpoint/2010/main" val="3641290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“Wear and repair”</a:t>
            </a:r>
          </a:p>
          <a:p>
            <a:r>
              <a:rPr lang="en-GB" baseline="0" dirty="0" smtClean="0"/>
              <a:t>However, we don’t really know what patients understand by this</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43</a:t>
            </a:fld>
            <a:endParaRPr lang="en-GB" dirty="0"/>
          </a:p>
        </p:txBody>
      </p:sp>
    </p:spTree>
    <p:extLst>
      <p:ext uri="{BB962C8B-B14F-4D97-AF65-F5344CB8AC3E}">
        <p14:creationId xmlns:p14="http://schemas.microsoft.com/office/powerpoint/2010/main" val="2380152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 wear and repair is recommend</a:t>
            </a:r>
            <a:r>
              <a:rPr lang="en-GB" baseline="0" dirty="0" smtClean="0"/>
              <a:t>ed in Arthritis Research UK guidelines as a way of communicating the diagnosis </a:t>
            </a:r>
          </a:p>
          <a:p>
            <a:r>
              <a:rPr lang="en-GB" dirty="0" smtClean="0"/>
              <a:t>It is argued it aligns</a:t>
            </a:r>
            <a:r>
              <a:rPr lang="en-GB" baseline="0" dirty="0" smtClean="0"/>
              <a:t> with the concept of flares and episodes of being more settled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Some feel it is a bit clumsy and may still lack clarity</a:t>
            </a:r>
          </a:p>
          <a:p>
            <a:r>
              <a:rPr lang="en-GB" baseline="0" dirty="0" smtClean="0"/>
              <a:t>Although there is experimental evidence that cartilage can repair if load is removed – it maintains emphasis on bone and cartilage and current understanding of joints is that it is more than just bone and cartilage</a:t>
            </a:r>
          </a:p>
          <a:p>
            <a:r>
              <a:rPr lang="en-GB" baseline="0" dirty="0" smtClean="0"/>
              <a:t>It may therefore be better to think about, and communicate, repair more broadly – for example – strengthening weakened muscles and tightening ligaments and improving poor posture</a:t>
            </a:r>
          </a:p>
          <a:p>
            <a:r>
              <a:rPr lang="en-GB" baseline="0" dirty="0" smtClean="0"/>
              <a:t>These process will improve function and reduce pain which can be argued to be a type of repair</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44</a:t>
            </a:fld>
            <a:endParaRPr lang="en-GB" dirty="0"/>
          </a:p>
        </p:txBody>
      </p:sp>
    </p:spTree>
    <p:extLst>
      <p:ext uri="{BB962C8B-B14F-4D97-AF65-F5344CB8AC3E}">
        <p14:creationId xmlns:p14="http://schemas.microsoft.com/office/powerpoint/2010/main" val="2695867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to summarise: </a:t>
            </a:r>
          </a:p>
          <a:p>
            <a:r>
              <a:rPr lang="en-GB" baseline="0" dirty="0" smtClean="0"/>
              <a:t>We now come back an earlier concept – that giving people their diagnosis using its correct term is essential</a:t>
            </a:r>
          </a:p>
          <a:p>
            <a:endParaRPr lang="en-GB" baseline="0" dirty="0" smtClean="0"/>
          </a:p>
          <a:p>
            <a:r>
              <a:rPr lang="en-GB" baseline="0" dirty="0" smtClean="0"/>
              <a:t>It has been suggested that this :</a:t>
            </a:r>
          </a:p>
          <a:p>
            <a:pPr marL="171450" indent="-171450">
              <a:buFont typeface="Arial" panose="020B0604020202020204" pitchFamily="34" charset="0"/>
              <a:buChar char="•"/>
            </a:pPr>
            <a:r>
              <a:rPr lang="en-GB" baseline="0" dirty="0" smtClean="0"/>
              <a:t>validates patients’ suffering</a:t>
            </a:r>
          </a:p>
          <a:p>
            <a:pPr marL="171450" indent="-171450">
              <a:buFont typeface="Arial" panose="020B0604020202020204" pitchFamily="34" charset="0"/>
              <a:buChar char="•"/>
            </a:pPr>
            <a:r>
              <a:rPr lang="en-GB" baseline="0" dirty="0" smtClean="0"/>
              <a:t>reduces the risk of normalising patients' symptoms and providing unwanted reassurance</a:t>
            </a:r>
          </a:p>
          <a:p>
            <a:pPr marL="171450" indent="-171450">
              <a:buFont typeface="Arial" panose="020B0604020202020204" pitchFamily="34" charset="0"/>
              <a:buChar char="•"/>
            </a:pPr>
            <a:r>
              <a:rPr lang="en-GB" baseline="0" dirty="0" smtClean="0"/>
              <a:t>Starts the process of giving information</a:t>
            </a:r>
          </a:p>
          <a:p>
            <a:endParaRPr lang="en-GB" baseline="0" dirty="0" smtClean="0"/>
          </a:p>
          <a:p>
            <a:r>
              <a:rPr lang="en-GB" dirty="0" smtClean="0"/>
              <a:t>Once</a:t>
            </a:r>
            <a:r>
              <a:rPr lang="en-GB" baseline="0" dirty="0" smtClean="0"/>
              <a:t> you have given this diagnosis, </a:t>
            </a:r>
            <a:r>
              <a:rPr lang="en-GB" dirty="0" smtClean="0"/>
              <a:t>to improve patients’ understanding </a:t>
            </a:r>
            <a:r>
              <a:rPr lang="en-GB" baseline="0" dirty="0" smtClean="0"/>
              <a:t>you will need to find words that you can use to help people to understand this further</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45</a:t>
            </a:fld>
            <a:endParaRPr lang="en-GB" dirty="0"/>
          </a:p>
        </p:txBody>
      </p:sp>
    </p:spTree>
    <p:extLst>
      <p:ext uri="{BB962C8B-B14F-4D97-AF65-F5344CB8AC3E}">
        <p14:creationId xmlns:p14="http://schemas.microsoft.com/office/powerpoint/2010/main" val="130359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propose that the following structure could be used </a:t>
            </a:r>
          </a:p>
          <a:p>
            <a:r>
              <a:rPr lang="en-GB" dirty="0" smtClean="0"/>
              <a:t>…</a:t>
            </a:r>
          </a:p>
          <a:p>
            <a:r>
              <a:rPr lang="en-GB" dirty="0" smtClean="0"/>
              <a:t>However</a:t>
            </a:r>
            <a:r>
              <a:rPr lang="en-GB" baseline="0" dirty="0" smtClean="0"/>
              <a:t> we need to be careful about the language we convey this information with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33A9B2FA-5F92-4382-935E-E080C83E0236}" type="slidenum">
              <a:rPr lang="en-GB" smtClean="0"/>
              <a:t>46</a:t>
            </a:fld>
            <a:endParaRPr lang="en-GB" dirty="0"/>
          </a:p>
        </p:txBody>
      </p:sp>
    </p:spTree>
    <p:extLst>
      <p:ext uri="{BB962C8B-B14F-4D97-AF65-F5344CB8AC3E}">
        <p14:creationId xmlns:p14="http://schemas.microsoft.com/office/powerpoint/2010/main" val="3475131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panose="020B0604020202020204" pitchFamily="34" charset="0"/>
                <a:ea typeface="MS Mincho" panose="02020609040205080304" pitchFamily="49" charset="-128"/>
                <a:cs typeface="Arial" panose="020B0604020202020204" pitchFamily="34" charset="0"/>
              </a:rPr>
              <a:t>3 groups with facilitator and flip chart – discussion on how to support self-care focussing on</a:t>
            </a:r>
          </a:p>
          <a:p>
            <a:pPr marL="342900" lvl="0" indent="-342900">
              <a:buFont typeface="Symbol" panose="05050102010706020507" pitchFamily="18" charset="2"/>
              <a:buChar char=""/>
            </a:pPr>
            <a:r>
              <a:rPr lang="en-GB" sz="1100" dirty="0">
                <a:latin typeface="Arial" panose="020B0604020202020204" pitchFamily="34" charset="0"/>
                <a:ea typeface="MS Mincho" panose="02020609040205080304" pitchFamily="49" charset="-128"/>
                <a:cs typeface="Arial" panose="020B0604020202020204" pitchFamily="34" charset="0"/>
              </a:rPr>
              <a:t>Weight loss</a:t>
            </a:r>
          </a:p>
          <a:p>
            <a:pPr marL="342900" lvl="0" indent="-342900">
              <a:buFont typeface="Symbol" panose="05050102010706020507" pitchFamily="18" charset="2"/>
              <a:buChar char=""/>
            </a:pPr>
            <a:r>
              <a:rPr lang="en-GB" sz="1100" dirty="0">
                <a:latin typeface="Arial" panose="020B0604020202020204" pitchFamily="34" charset="0"/>
                <a:ea typeface="MS Mincho" panose="02020609040205080304" pitchFamily="49" charset="-128"/>
                <a:cs typeface="Arial" panose="020B0604020202020204" pitchFamily="34" charset="0"/>
              </a:rPr>
              <a:t>Pain management</a:t>
            </a:r>
          </a:p>
          <a:p>
            <a:pPr marL="342900" lvl="0" indent="-342900">
              <a:buFont typeface="Symbol" panose="05050102010706020507" pitchFamily="18" charset="2"/>
              <a:buChar char=""/>
            </a:pPr>
            <a:r>
              <a:rPr lang="en-GB" sz="1100" dirty="0">
                <a:latin typeface="Arial" panose="020B0604020202020204" pitchFamily="34" charset="0"/>
                <a:ea typeface="MS Mincho" panose="02020609040205080304" pitchFamily="49" charset="-128"/>
                <a:cs typeface="Arial" panose="020B0604020202020204" pitchFamily="34" charset="0"/>
              </a:rPr>
              <a:t>Physical activity and exercise</a:t>
            </a:r>
          </a:p>
          <a:p>
            <a:pPr algn="just">
              <a:spcAft>
                <a:spcPts val="0"/>
              </a:spcAft>
            </a:pPr>
            <a:r>
              <a:rPr lang="en-GB" sz="1100" dirty="0">
                <a:latin typeface="Arial" panose="020B0604020202020204" pitchFamily="34" charset="0"/>
                <a:ea typeface="MS Mincho" panose="02020609040205080304" pitchFamily="49" charset="-128"/>
                <a:cs typeface="Arial" panose="020B0604020202020204" pitchFamily="34" charset="0"/>
              </a:rPr>
              <a:t>Share with other groups and discuss principles </a:t>
            </a:r>
            <a:r>
              <a:rPr lang="en-GB" sz="1100" dirty="0">
                <a:latin typeface="Arial" panose="020B0604020202020204" pitchFamily="34" charset="0"/>
                <a:cs typeface="Arial" panose="020B0604020202020204" pitchFamily="34" charset="0"/>
              </a:rPr>
              <a:t> </a:t>
            </a:r>
            <a:r>
              <a:rPr lang="en-GB" sz="1100" dirty="0">
                <a:latin typeface="Arial" panose="020B0604020202020204" pitchFamily="34" charset="0"/>
                <a:ea typeface="MS Mincho" panose="02020609040205080304" pitchFamily="49" charset="-128"/>
                <a:cs typeface="Arial" panose="020B0604020202020204" pitchFamily="34" charset="0"/>
              </a:rPr>
              <a:t> </a:t>
            </a:r>
            <a:endParaRPr lang="en-GB" sz="1100" dirty="0" smtClean="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100"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r>
              <a:rPr lang="en-GB" sz="1100" dirty="0" smtClean="0">
                <a:latin typeface="Arial" panose="020B0604020202020204" pitchFamily="34" charset="0"/>
                <a:ea typeface="MS Mincho" panose="02020609040205080304" pitchFamily="49" charset="-128"/>
                <a:cs typeface="Arial" panose="020B0604020202020204" pitchFamily="34" charset="0"/>
              </a:rPr>
              <a:t>Prompts:</a:t>
            </a:r>
          </a:p>
          <a:p>
            <a:pPr algn="just">
              <a:spcAft>
                <a:spcPts val="0"/>
              </a:spcAft>
            </a:pPr>
            <a:r>
              <a:rPr lang="en-GB" sz="1100" dirty="0" smtClean="0">
                <a:latin typeface="Arial" panose="020B0604020202020204" pitchFamily="34" charset="0"/>
                <a:ea typeface="MS Mincho" panose="02020609040205080304" pitchFamily="49" charset="-128"/>
                <a:cs typeface="Arial" panose="020B0604020202020204" pitchFamily="34" charset="0"/>
              </a:rPr>
              <a:t>Understand where the patient is at</a:t>
            </a:r>
          </a:p>
          <a:p>
            <a:pPr algn="just">
              <a:spcAft>
                <a:spcPts val="0"/>
              </a:spcAft>
            </a:pPr>
            <a:r>
              <a:rPr lang="en-GB" sz="1100" dirty="0" smtClean="0">
                <a:latin typeface="Arial" panose="020B0604020202020204" pitchFamily="34" charset="0"/>
                <a:ea typeface="MS Mincho" panose="02020609040205080304" pitchFamily="49" charset="-128"/>
                <a:cs typeface="Arial" panose="020B0604020202020204" pitchFamily="34" charset="0"/>
              </a:rPr>
              <a:t>Guiding not advising</a:t>
            </a:r>
          </a:p>
          <a:p>
            <a:pPr algn="just">
              <a:spcAft>
                <a:spcPts val="0"/>
              </a:spcAft>
            </a:pPr>
            <a:r>
              <a:rPr lang="en-GB" sz="1100" dirty="0" smtClean="0">
                <a:latin typeface="Arial" panose="020B0604020202020204" pitchFamily="34" charset="0"/>
                <a:ea typeface="MS Mincho" panose="02020609040205080304" pitchFamily="49" charset="-128"/>
                <a:cs typeface="Arial" panose="020B0604020202020204" pitchFamily="34" charset="0"/>
              </a:rPr>
              <a:t>Agenda setting</a:t>
            </a:r>
          </a:p>
          <a:p>
            <a:pPr algn="just">
              <a:spcAft>
                <a:spcPts val="0"/>
              </a:spcAft>
            </a:pPr>
            <a:r>
              <a:rPr lang="en-GB" sz="1100" dirty="0" smtClean="0">
                <a:latin typeface="Arial" panose="020B0604020202020204" pitchFamily="34" charset="0"/>
                <a:ea typeface="MS Mincho" panose="02020609040205080304" pitchFamily="49" charset="-128"/>
                <a:cs typeface="Arial" panose="020B0604020202020204" pitchFamily="34" charset="0"/>
              </a:rPr>
              <a:t>Goal setting</a:t>
            </a:r>
          </a:p>
          <a:p>
            <a:pPr algn="just">
              <a:spcAft>
                <a:spcPts val="0"/>
              </a:spcAft>
            </a:pPr>
            <a:r>
              <a:rPr lang="en-GB" sz="1100" dirty="0" smtClean="0">
                <a:latin typeface="Arial" panose="020B0604020202020204" pitchFamily="34" charset="0"/>
                <a:ea typeface="MS Mincho" panose="02020609040205080304" pitchFamily="49" charset="-128"/>
                <a:cs typeface="Arial" panose="020B0604020202020204" pitchFamily="34" charset="0"/>
              </a:rPr>
              <a:t>Goal review</a:t>
            </a:r>
          </a:p>
          <a:p>
            <a:pPr algn="just">
              <a:spcAft>
                <a:spcPts val="0"/>
              </a:spcAft>
            </a:pPr>
            <a:r>
              <a:rPr lang="en-GB" sz="1100" dirty="0" smtClean="0">
                <a:latin typeface="Arial" panose="020B0604020202020204" pitchFamily="34" charset="0"/>
                <a:ea typeface="MS Mincho" panose="02020609040205080304" pitchFamily="49" charset="-128"/>
                <a:cs typeface="Arial" panose="020B0604020202020204" pitchFamily="34" charset="0"/>
              </a:rPr>
              <a:t>Written info</a:t>
            </a:r>
          </a:p>
          <a:p>
            <a:pPr algn="just">
              <a:spcAft>
                <a:spcPts val="0"/>
              </a:spcAft>
            </a:pPr>
            <a:r>
              <a:rPr lang="en-GB" sz="1100" dirty="0" smtClean="0">
                <a:latin typeface="Arial" panose="020B0604020202020204" pitchFamily="34" charset="0"/>
                <a:ea typeface="MS Mincho" panose="02020609040205080304" pitchFamily="49" charset="-128"/>
                <a:cs typeface="Arial" panose="020B0604020202020204" pitchFamily="34" charset="0"/>
              </a:rPr>
              <a:t>Motivational interviewing approach</a:t>
            </a:r>
            <a:endParaRPr lang="en-GB" sz="1100" dirty="0">
              <a:latin typeface="Arial" panose="020B0604020202020204" pitchFamily="34" charset="0"/>
              <a:ea typeface="MS Mincho" panose="02020609040205080304" pitchFamily="49" charset="-128"/>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47</a:t>
            </a:fld>
            <a:endParaRPr lang="en-GB" dirty="0"/>
          </a:p>
        </p:txBody>
      </p:sp>
    </p:spTree>
    <p:extLst>
      <p:ext uri="{BB962C8B-B14F-4D97-AF65-F5344CB8AC3E}">
        <p14:creationId xmlns:p14="http://schemas.microsoft.com/office/powerpoint/2010/main" val="368744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Flip Chart exercise</a:t>
            </a:r>
          </a:p>
          <a:p>
            <a:pPr marL="171450" indent="-171450">
              <a:buFont typeface="Arial" panose="020B0604020202020204" pitchFamily="34" charset="0"/>
              <a:buChar char="•"/>
            </a:pPr>
            <a:r>
              <a:rPr lang="en-GB" dirty="0" smtClean="0"/>
              <a:t>Presenting problem – predominantly pain but can be functional problems – </a:t>
            </a:r>
            <a:r>
              <a:rPr lang="en-GB" i="1" dirty="0" smtClean="0"/>
              <a:t>need to ask </a:t>
            </a:r>
          </a:p>
          <a:p>
            <a:pPr marL="171450" indent="-171450">
              <a:buFont typeface="Arial" panose="020B0604020202020204" pitchFamily="34" charset="0"/>
              <a:buChar char="•"/>
            </a:pPr>
            <a:r>
              <a:rPr lang="en-GB" dirty="0" smtClean="0"/>
              <a:t>Sites – knee / hip / hand / foot – often has affected several sites but not a symmetrical presentation at the same site as in RA</a:t>
            </a:r>
          </a:p>
          <a:p>
            <a:pPr marL="171450" indent="-171450">
              <a:buFont typeface="Arial" panose="020B0604020202020204" pitchFamily="34" charset="0"/>
              <a:buChar char="•"/>
            </a:pPr>
            <a:r>
              <a:rPr lang="en-GB" dirty="0" smtClean="0"/>
              <a:t>Back and neck pain is not managed as OA, but as back/neck pain, and so not an OA site</a:t>
            </a:r>
          </a:p>
          <a:p>
            <a:pPr marL="171450" indent="-171450">
              <a:buFont typeface="Arial" panose="020B0604020202020204" pitchFamily="34" charset="0"/>
              <a:buChar char="•"/>
            </a:pPr>
            <a:r>
              <a:rPr lang="en-GB" dirty="0" smtClean="0"/>
              <a:t>Pain normally worse after activity </a:t>
            </a:r>
          </a:p>
          <a:p>
            <a:pPr marL="171450" indent="-171450">
              <a:buFont typeface="Arial" panose="020B0604020202020204" pitchFamily="34" charset="0"/>
              <a:buChar char="•"/>
            </a:pPr>
            <a:r>
              <a:rPr lang="en-GB" dirty="0" smtClean="0"/>
              <a:t>Gelling after rest but not significant morning stiffness</a:t>
            </a:r>
          </a:p>
          <a:p>
            <a:pPr marL="171450" indent="-171450">
              <a:buFont typeface="Arial" panose="020B0604020202020204" pitchFamily="34" charset="0"/>
              <a:buChar char="•"/>
            </a:pPr>
            <a:r>
              <a:rPr lang="en-GB" dirty="0" smtClean="0"/>
              <a:t>Duration – months and often years / flares come and go</a:t>
            </a:r>
          </a:p>
          <a:p>
            <a:pPr marL="171450" indent="-171450">
              <a:buFont typeface="Arial" panose="020B0604020202020204" pitchFamily="34" charset="0"/>
              <a:buChar char="•"/>
            </a:pPr>
            <a:r>
              <a:rPr lang="en-GB" dirty="0" smtClean="0"/>
              <a:t>Not v acute as in gout or RA</a:t>
            </a:r>
          </a:p>
          <a:p>
            <a:pPr marL="171450" indent="-171450">
              <a:buFont typeface="Arial" panose="020B0604020202020204" pitchFamily="34" charset="0"/>
              <a:buChar char="•"/>
            </a:pPr>
            <a:r>
              <a:rPr lang="en-GB" dirty="0" smtClean="0"/>
              <a:t>Examination – bony enlargement / nodes / crepitus / malalignment / often no signs / absence of red-flag signs – heat / large effusion / synovitis </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4</a:t>
            </a:fld>
            <a:endParaRPr lang="en-GB" dirty="0"/>
          </a:p>
        </p:txBody>
      </p:sp>
    </p:spTree>
    <p:extLst>
      <p:ext uri="{BB962C8B-B14F-4D97-AF65-F5344CB8AC3E}">
        <p14:creationId xmlns:p14="http://schemas.microsoft.com/office/powerpoint/2010/main" val="1279726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48</a:t>
            </a:fld>
            <a:endParaRPr lang="en-GB" dirty="0"/>
          </a:p>
        </p:txBody>
      </p:sp>
    </p:spTree>
    <p:extLst>
      <p:ext uri="{BB962C8B-B14F-4D97-AF65-F5344CB8AC3E}">
        <p14:creationId xmlns:p14="http://schemas.microsoft.com/office/powerpoint/2010/main" val="1273606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This was a real strip of paper scribbled on by a patient with diabetes who said ‘this is me’ the red slashes are when I see people with my LTC but the periods in between are when I need support to help myself. </a:t>
            </a:r>
          </a:p>
          <a:p>
            <a:endParaRPr lang="en-GB" dirty="0"/>
          </a:p>
          <a:p>
            <a:r>
              <a:rPr lang="en-GB" dirty="0" smtClean="0"/>
              <a:t>Making the point that we need to focus on supporting self-care</a:t>
            </a:r>
            <a:endParaRPr lang="en-GB" dirty="0"/>
          </a:p>
        </p:txBody>
      </p:sp>
      <p:sp>
        <p:nvSpPr>
          <p:cNvPr id="4" name="Slide Number Placeholder 3"/>
          <p:cNvSpPr>
            <a:spLocks noGrp="1"/>
          </p:cNvSpPr>
          <p:nvPr>
            <p:ph type="sldNum" sz="quarter" idx="10"/>
          </p:nvPr>
        </p:nvSpPr>
        <p:spPr/>
        <p:txBody>
          <a:bodyPr/>
          <a:lstStyle/>
          <a:p>
            <a:pPr>
              <a:defRPr/>
            </a:pPr>
            <a:fld id="{4CC08624-2A7B-4645-8CCB-440D47DDD6EB}" type="slidenum">
              <a:rPr lang="en-US" smtClean="0"/>
              <a:pPr>
                <a:defRPr/>
              </a:pPr>
              <a:t>49</a:t>
            </a:fld>
            <a:endParaRPr lang="en-US" dirty="0"/>
          </a:p>
        </p:txBody>
      </p:sp>
    </p:spTree>
    <p:extLst>
      <p:ext uri="{BB962C8B-B14F-4D97-AF65-F5344CB8AC3E}">
        <p14:creationId xmlns:p14="http://schemas.microsoft.com/office/powerpoint/2010/main" val="3257635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or 2 groups with flip chart:</a:t>
            </a:r>
          </a:p>
          <a:p>
            <a:r>
              <a:rPr lang="en-GB" dirty="0"/>
              <a:t>Produce a map or flow chart to use next week for a first consultation and a follow-up consultation</a:t>
            </a:r>
          </a:p>
        </p:txBody>
      </p:sp>
      <p:sp>
        <p:nvSpPr>
          <p:cNvPr id="4" name="Slide Number Placeholder 3"/>
          <p:cNvSpPr>
            <a:spLocks noGrp="1"/>
          </p:cNvSpPr>
          <p:nvPr>
            <p:ph type="sldNum" sz="quarter" idx="10"/>
          </p:nvPr>
        </p:nvSpPr>
        <p:spPr/>
        <p:txBody>
          <a:bodyPr/>
          <a:lstStyle/>
          <a:p>
            <a:fld id="{33A9B2FA-5F92-4382-935E-E080C83E0236}" type="slidenum">
              <a:rPr lang="en-GB" smtClean="0"/>
              <a:t>50</a:t>
            </a:fld>
            <a:endParaRPr lang="en-GB" dirty="0"/>
          </a:p>
        </p:txBody>
      </p:sp>
    </p:spTree>
    <p:extLst>
      <p:ext uri="{BB962C8B-B14F-4D97-AF65-F5344CB8AC3E}">
        <p14:creationId xmlns:p14="http://schemas.microsoft.com/office/powerpoint/2010/main" val="31709172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62" eaLnBrk="0" hangingPunct="0">
              <a:defRPr sz="500">
                <a:solidFill>
                  <a:schemeClr val="tx1"/>
                </a:solidFill>
                <a:latin typeface="Arial" pitchFamily="34" charset="0"/>
              </a:defRPr>
            </a:lvl1pPr>
            <a:lvl2pPr marL="489827" indent="-188395" defTabSz="914762" eaLnBrk="0" hangingPunct="0">
              <a:defRPr sz="500">
                <a:solidFill>
                  <a:schemeClr val="tx1"/>
                </a:solidFill>
                <a:latin typeface="Arial" pitchFamily="34" charset="0"/>
              </a:defRPr>
            </a:lvl2pPr>
            <a:lvl3pPr marL="753580" indent="-150716" defTabSz="914762" eaLnBrk="0" hangingPunct="0">
              <a:defRPr sz="500">
                <a:solidFill>
                  <a:schemeClr val="tx1"/>
                </a:solidFill>
                <a:latin typeface="Arial" pitchFamily="34" charset="0"/>
              </a:defRPr>
            </a:lvl3pPr>
            <a:lvl4pPr marL="1055012" indent="-150716" defTabSz="914762" eaLnBrk="0" hangingPunct="0">
              <a:defRPr sz="500">
                <a:solidFill>
                  <a:schemeClr val="tx1"/>
                </a:solidFill>
                <a:latin typeface="Arial" pitchFamily="34" charset="0"/>
              </a:defRPr>
            </a:lvl4pPr>
            <a:lvl5pPr marL="1356444" indent="-150716" defTabSz="914762" eaLnBrk="0" hangingPunct="0">
              <a:defRPr sz="500">
                <a:solidFill>
                  <a:schemeClr val="tx1"/>
                </a:solidFill>
                <a:latin typeface="Arial" pitchFamily="34" charset="0"/>
              </a:defRPr>
            </a:lvl5pPr>
            <a:lvl6pPr marL="1657876" indent="-150716" defTabSz="914762" eaLnBrk="0" fontAlgn="base" hangingPunct="0">
              <a:spcBef>
                <a:spcPct val="0"/>
              </a:spcBef>
              <a:spcAft>
                <a:spcPct val="0"/>
              </a:spcAft>
              <a:defRPr sz="500">
                <a:solidFill>
                  <a:schemeClr val="tx1"/>
                </a:solidFill>
                <a:latin typeface="Arial" pitchFamily="34" charset="0"/>
              </a:defRPr>
            </a:lvl6pPr>
            <a:lvl7pPr marL="1959308" indent="-150716" defTabSz="914762" eaLnBrk="0" fontAlgn="base" hangingPunct="0">
              <a:spcBef>
                <a:spcPct val="0"/>
              </a:spcBef>
              <a:spcAft>
                <a:spcPct val="0"/>
              </a:spcAft>
              <a:defRPr sz="500">
                <a:solidFill>
                  <a:schemeClr val="tx1"/>
                </a:solidFill>
                <a:latin typeface="Arial" pitchFamily="34" charset="0"/>
              </a:defRPr>
            </a:lvl7pPr>
            <a:lvl8pPr marL="2260740" indent="-150716" defTabSz="914762" eaLnBrk="0" fontAlgn="base" hangingPunct="0">
              <a:spcBef>
                <a:spcPct val="0"/>
              </a:spcBef>
              <a:spcAft>
                <a:spcPct val="0"/>
              </a:spcAft>
              <a:defRPr sz="500">
                <a:solidFill>
                  <a:schemeClr val="tx1"/>
                </a:solidFill>
                <a:latin typeface="Arial" pitchFamily="34" charset="0"/>
              </a:defRPr>
            </a:lvl8pPr>
            <a:lvl9pPr marL="2562172" indent="-150716" defTabSz="914762" eaLnBrk="0" fontAlgn="base" hangingPunct="0">
              <a:spcBef>
                <a:spcPct val="0"/>
              </a:spcBef>
              <a:spcAft>
                <a:spcPct val="0"/>
              </a:spcAft>
              <a:defRPr sz="500">
                <a:solidFill>
                  <a:schemeClr val="tx1"/>
                </a:solidFill>
                <a:latin typeface="Arial" pitchFamily="34" charset="0"/>
              </a:defRPr>
            </a:lvl9pPr>
          </a:lstStyle>
          <a:p>
            <a:fld id="{D902EC91-64DA-4737-9697-AC0B14DE1AB9}" type="slidenum">
              <a:rPr lang="en-US" sz="1200">
                <a:latin typeface="Times New Roman" pitchFamily="18" charset="0"/>
              </a:rPr>
              <a:pPr/>
              <a:t>51</a:t>
            </a:fld>
            <a:endParaRPr lang="en-US" sz="1200" dirty="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pitchFamily="34" charset="0"/>
              </a:rPr>
              <a:t>To describe the approach</a:t>
            </a:r>
          </a:p>
          <a:p>
            <a:pPr marL="171450" indent="-171450">
              <a:buFont typeface="Arial" panose="020B0604020202020204" pitchFamily="34" charset="0"/>
              <a:buChar char="•"/>
            </a:pPr>
            <a:r>
              <a:rPr lang="en-GB" dirty="0" smtClean="0">
                <a:latin typeface="Arial" pitchFamily="34" charset="0"/>
              </a:rPr>
              <a:t>Starting point is the approach advocated in the NICE OA Guideline </a:t>
            </a:r>
          </a:p>
          <a:p>
            <a:pPr marL="171450" indent="-171450">
              <a:buFont typeface="Arial" panose="020B0604020202020204" pitchFamily="34" charset="0"/>
              <a:buChar char="•"/>
            </a:pPr>
            <a:r>
              <a:rPr lang="en-GB" dirty="0" smtClean="0">
                <a:latin typeface="Arial" pitchFamily="34" charset="0"/>
              </a:rPr>
              <a:t>Focussing on older patients presenting with joint pain</a:t>
            </a:r>
          </a:p>
          <a:p>
            <a:pPr marL="171450" indent="-171450">
              <a:buFont typeface="Arial" panose="020B0604020202020204" pitchFamily="34" charset="0"/>
              <a:buChar char="•"/>
            </a:pPr>
            <a:r>
              <a:rPr lang="en-GB" dirty="0" smtClean="0">
                <a:latin typeface="Arial" pitchFamily="34" charset="0"/>
              </a:rPr>
              <a:t>GP’s job is to:</a:t>
            </a:r>
          </a:p>
          <a:p>
            <a:pPr marL="628650" lvl="1" indent="-171450">
              <a:buFont typeface="Arial" panose="020B0604020202020204" pitchFamily="34" charset="0"/>
              <a:buChar char="•"/>
            </a:pPr>
            <a:r>
              <a:rPr lang="en-GB" dirty="0" smtClean="0">
                <a:latin typeface="Arial" pitchFamily="34" charset="0"/>
              </a:rPr>
              <a:t>Make give and explain the diagnosis</a:t>
            </a:r>
          </a:p>
          <a:p>
            <a:pPr marL="628650" lvl="1" indent="-171450">
              <a:buFont typeface="Arial" panose="020B0604020202020204" pitchFamily="34" charset="0"/>
              <a:buChar char="•"/>
            </a:pPr>
            <a:r>
              <a:rPr lang="en-GB" dirty="0" smtClean="0">
                <a:latin typeface="Arial" pitchFamily="34" charset="0"/>
              </a:rPr>
              <a:t>Address expectations (often pain)</a:t>
            </a:r>
          </a:p>
          <a:p>
            <a:pPr marL="628650" lvl="1" indent="-171450">
              <a:buFont typeface="Arial" panose="020B0604020202020204" pitchFamily="34" charset="0"/>
              <a:buChar char="•"/>
            </a:pPr>
            <a:r>
              <a:rPr lang="en-GB" dirty="0" smtClean="0">
                <a:latin typeface="Arial" pitchFamily="34" charset="0"/>
              </a:rPr>
              <a:t>Promote and support OA self-care – offer OA Guidebook and a follow-up appointment with a nurse</a:t>
            </a:r>
          </a:p>
          <a:p>
            <a:pPr marL="171450" indent="-171450">
              <a:buFont typeface="Arial" panose="020B0604020202020204" pitchFamily="34" charset="0"/>
              <a:buChar char="•"/>
            </a:pPr>
            <a:r>
              <a:rPr lang="en-GB" dirty="0" smtClean="0">
                <a:latin typeface="Arial" pitchFamily="34" charset="0"/>
              </a:rPr>
              <a:t>Nurse’s job is to support OA self-care</a:t>
            </a:r>
          </a:p>
          <a:p>
            <a:pPr marL="171450" indent="-171450">
              <a:buFont typeface="Arial" panose="020B0604020202020204" pitchFamily="34" charset="0"/>
              <a:buChar char="•"/>
            </a:pPr>
            <a:endParaRPr lang="en-GB" dirty="0">
              <a:latin typeface="Arial" pitchFamily="34" charset="0"/>
            </a:endParaRPr>
          </a:p>
          <a:p>
            <a:r>
              <a:rPr lang="en-GB" dirty="0" smtClean="0">
                <a:latin typeface="Arial" pitchFamily="34" charset="0"/>
              </a:rPr>
              <a:t>Link to next slide – why is supporting self-care important </a:t>
            </a:r>
          </a:p>
          <a:p>
            <a:pPr marL="628650" lvl="1" indent="-171450">
              <a:buFont typeface="Arial" panose="020B0604020202020204" pitchFamily="34" charset="0"/>
              <a:buChar char="•"/>
            </a:pPr>
            <a:endParaRPr lang="en-GB" dirty="0" smtClean="0">
              <a:latin typeface="Arial" pitchFamily="34" charset="0"/>
            </a:endParaRPr>
          </a:p>
          <a:p>
            <a:endParaRPr lang="en-GB" dirty="0" smtClean="0">
              <a:latin typeface="Arial" pitchFamily="34" charset="0"/>
            </a:endParaRPr>
          </a:p>
        </p:txBody>
      </p:sp>
    </p:spTree>
    <p:extLst>
      <p:ext uri="{BB962C8B-B14F-4D97-AF65-F5344CB8AC3E}">
        <p14:creationId xmlns:p14="http://schemas.microsoft.com/office/powerpoint/2010/main" val="1547156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if any questions</a:t>
            </a:r>
          </a:p>
          <a:p>
            <a:r>
              <a:rPr lang="en-GB" dirty="0" smtClean="0"/>
              <a:t>Ask them to read the OA Guidebook</a:t>
            </a:r>
          </a:p>
          <a:p>
            <a:r>
              <a:rPr lang="en-GB" dirty="0" smtClean="0"/>
              <a:t>Hand out info on accessing the RCGP OA module</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52</a:t>
            </a:fld>
            <a:endParaRPr lang="en-GB" dirty="0"/>
          </a:p>
        </p:txBody>
      </p:sp>
    </p:spTree>
    <p:extLst>
      <p:ext uri="{BB962C8B-B14F-4D97-AF65-F5344CB8AC3E}">
        <p14:creationId xmlns:p14="http://schemas.microsoft.com/office/powerpoint/2010/main" val="33616115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make participants aware of RCGP / ARUK OA module – </a:t>
            </a:r>
            <a:r>
              <a:rPr lang="en-GB" i="1" baseline="0" dirty="0" smtClean="0"/>
              <a:t>there needs to be a hand out on accessing the module</a:t>
            </a:r>
            <a:endParaRPr lang="en-GB" i="1" dirty="0"/>
          </a:p>
        </p:txBody>
      </p:sp>
      <p:sp>
        <p:nvSpPr>
          <p:cNvPr id="4" name="Slide Number Placeholder 3"/>
          <p:cNvSpPr>
            <a:spLocks noGrp="1"/>
          </p:cNvSpPr>
          <p:nvPr>
            <p:ph type="sldNum" sz="quarter" idx="10"/>
          </p:nvPr>
        </p:nvSpPr>
        <p:spPr/>
        <p:txBody>
          <a:bodyPr/>
          <a:lstStyle/>
          <a:p>
            <a:fld id="{33A9B2FA-5F92-4382-935E-E080C83E0236}" type="slidenum">
              <a:rPr lang="en-GB" smtClean="0"/>
              <a:t>53</a:t>
            </a:fld>
            <a:endParaRPr lang="en-GB" dirty="0"/>
          </a:p>
        </p:txBody>
      </p:sp>
    </p:spTree>
    <p:extLst>
      <p:ext uri="{BB962C8B-B14F-4D97-AF65-F5344CB8AC3E}">
        <p14:creationId xmlns:p14="http://schemas.microsoft.com/office/powerpoint/2010/main" val="31046647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panose="020B0604020202020204" pitchFamily="34" charset="0"/>
                <a:ea typeface="MS Mincho" panose="02020609040205080304" pitchFamily="49" charset="-128"/>
                <a:cs typeface="Arial" panose="020B0604020202020204" pitchFamily="34" charset="0"/>
              </a:rPr>
              <a:t>3 groups with facilitator and flip chart – discussion on how to support self-care focussing on</a:t>
            </a:r>
          </a:p>
          <a:p>
            <a:pPr marL="342900" lvl="0" indent="-342900">
              <a:buFont typeface="Symbol" panose="05050102010706020507" pitchFamily="18" charset="2"/>
              <a:buChar char=""/>
            </a:pPr>
            <a:r>
              <a:rPr lang="en-GB" sz="1100" dirty="0">
                <a:latin typeface="Arial" panose="020B0604020202020204" pitchFamily="34" charset="0"/>
                <a:ea typeface="MS Mincho" panose="02020609040205080304" pitchFamily="49" charset="-128"/>
                <a:cs typeface="Arial" panose="020B0604020202020204" pitchFamily="34" charset="0"/>
              </a:rPr>
              <a:t>Weight loss</a:t>
            </a:r>
          </a:p>
          <a:p>
            <a:pPr marL="342900" lvl="0" indent="-342900">
              <a:buFont typeface="Symbol" panose="05050102010706020507" pitchFamily="18" charset="2"/>
              <a:buChar char=""/>
            </a:pPr>
            <a:r>
              <a:rPr lang="en-GB" sz="1100" dirty="0">
                <a:latin typeface="Arial" panose="020B0604020202020204" pitchFamily="34" charset="0"/>
                <a:ea typeface="MS Mincho" panose="02020609040205080304" pitchFamily="49" charset="-128"/>
                <a:cs typeface="Arial" panose="020B0604020202020204" pitchFamily="34" charset="0"/>
              </a:rPr>
              <a:t>Pain management</a:t>
            </a:r>
          </a:p>
          <a:p>
            <a:pPr marL="342900" lvl="0" indent="-342900">
              <a:buFont typeface="Symbol" panose="05050102010706020507" pitchFamily="18" charset="2"/>
              <a:buChar char=""/>
            </a:pPr>
            <a:r>
              <a:rPr lang="en-GB" sz="1100" dirty="0">
                <a:latin typeface="Arial" panose="020B0604020202020204" pitchFamily="34" charset="0"/>
                <a:ea typeface="MS Mincho" panose="02020609040205080304" pitchFamily="49" charset="-128"/>
                <a:cs typeface="Arial" panose="020B0604020202020204" pitchFamily="34" charset="0"/>
              </a:rPr>
              <a:t>Physical activity and exercise</a:t>
            </a:r>
          </a:p>
          <a:p>
            <a:pPr algn="just">
              <a:spcAft>
                <a:spcPts val="0"/>
              </a:spcAft>
            </a:pPr>
            <a:r>
              <a:rPr lang="en-GB" sz="1100" dirty="0">
                <a:latin typeface="Arial" panose="020B0604020202020204" pitchFamily="34" charset="0"/>
                <a:ea typeface="MS Mincho" panose="02020609040205080304" pitchFamily="49" charset="-128"/>
                <a:cs typeface="Arial" panose="020B0604020202020204" pitchFamily="34" charset="0"/>
              </a:rPr>
              <a:t>Share with other groups and discuss principles </a:t>
            </a:r>
            <a:r>
              <a:rPr lang="en-GB" sz="1100" dirty="0">
                <a:latin typeface="Arial" panose="020B0604020202020204" pitchFamily="34" charset="0"/>
                <a:cs typeface="Arial" panose="020B0604020202020204" pitchFamily="34" charset="0"/>
              </a:rPr>
              <a:t> </a:t>
            </a:r>
            <a:r>
              <a:rPr lang="en-GB" sz="1100" dirty="0">
                <a:latin typeface="Arial" panose="020B0604020202020204" pitchFamily="34" charset="0"/>
                <a:ea typeface="MS Mincho" panose="02020609040205080304" pitchFamily="49" charset="-128"/>
                <a:cs typeface="Arial" panose="020B0604020202020204" pitchFamily="34" charset="0"/>
              </a:rPr>
              <a:t> </a:t>
            </a:r>
            <a:endParaRPr lang="en-GB" sz="1100" dirty="0" smtClean="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100"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r>
              <a:rPr lang="en-GB" sz="1100" dirty="0" smtClean="0">
                <a:latin typeface="Arial" panose="020B0604020202020204" pitchFamily="34" charset="0"/>
                <a:ea typeface="MS Mincho" panose="02020609040205080304" pitchFamily="49" charset="-128"/>
                <a:cs typeface="Arial" panose="020B0604020202020204" pitchFamily="34" charset="0"/>
              </a:rPr>
              <a:t>Prompts:</a:t>
            </a:r>
          </a:p>
          <a:p>
            <a:pPr algn="just">
              <a:spcAft>
                <a:spcPts val="0"/>
              </a:spcAft>
            </a:pPr>
            <a:r>
              <a:rPr lang="en-GB" sz="1100" dirty="0" smtClean="0">
                <a:latin typeface="Arial" panose="020B0604020202020204" pitchFamily="34" charset="0"/>
                <a:ea typeface="MS Mincho" panose="02020609040205080304" pitchFamily="49" charset="-128"/>
                <a:cs typeface="Arial" panose="020B0604020202020204" pitchFamily="34" charset="0"/>
              </a:rPr>
              <a:t>Understand where the patient is at</a:t>
            </a:r>
          </a:p>
          <a:p>
            <a:pPr algn="just">
              <a:spcAft>
                <a:spcPts val="0"/>
              </a:spcAft>
            </a:pPr>
            <a:r>
              <a:rPr lang="en-GB" sz="1100" dirty="0" smtClean="0">
                <a:latin typeface="Arial" panose="020B0604020202020204" pitchFamily="34" charset="0"/>
                <a:ea typeface="MS Mincho" panose="02020609040205080304" pitchFamily="49" charset="-128"/>
                <a:cs typeface="Arial" panose="020B0604020202020204" pitchFamily="34" charset="0"/>
              </a:rPr>
              <a:t>Guiding not advising</a:t>
            </a:r>
          </a:p>
          <a:p>
            <a:pPr algn="just">
              <a:spcAft>
                <a:spcPts val="0"/>
              </a:spcAft>
            </a:pPr>
            <a:r>
              <a:rPr lang="en-GB" sz="1100" dirty="0" smtClean="0">
                <a:latin typeface="Arial" panose="020B0604020202020204" pitchFamily="34" charset="0"/>
                <a:ea typeface="MS Mincho" panose="02020609040205080304" pitchFamily="49" charset="-128"/>
                <a:cs typeface="Arial" panose="020B0604020202020204" pitchFamily="34" charset="0"/>
              </a:rPr>
              <a:t>Agenda setting</a:t>
            </a:r>
          </a:p>
          <a:p>
            <a:pPr algn="just">
              <a:spcAft>
                <a:spcPts val="0"/>
              </a:spcAft>
            </a:pPr>
            <a:r>
              <a:rPr lang="en-GB" sz="1100" dirty="0" smtClean="0">
                <a:latin typeface="Arial" panose="020B0604020202020204" pitchFamily="34" charset="0"/>
                <a:ea typeface="MS Mincho" panose="02020609040205080304" pitchFamily="49" charset="-128"/>
                <a:cs typeface="Arial" panose="020B0604020202020204" pitchFamily="34" charset="0"/>
              </a:rPr>
              <a:t>Goal setting</a:t>
            </a:r>
          </a:p>
          <a:p>
            <a:pPr algn="just">
              <a:spcAft>
                <a:spcPts val="0"/>
              </a:spcAft>
            </a:pPr>
            <a:r>
              <a:rPr lang="en-GB" sz="1100" dirty="0" smtClean="0">
                <a:latin typeface="Arial" panose="020B0604020202020204" pitchFamily="34" charset="0"/>
                <a:ea typeface="MS Mincho" panose="02020609040205080304" pitchFamily="49" charset="-128"/>
                <a:cs typeface="Arial" panose="020B0604020202020204" pitchFamily="34" charset="0"/>
              </a:rPr>
              <a:t>Goal review</a:t>
            </a:r>
          </a:p>
          <a:p>
            <a:pPr algn="just">
              <a:spcAft>
                <a:spcPts val="0"/>
              </a:spcAft>
            </a:pPr>
            <a:r>
              <a:rPr lang="en-GB" sz="1100" dirty="0" smtClean="0">
                <a:latin typeface="Arial" panose="020B0604020202020204" pitchFamily="34" charset="0"/>
                <a:ea typeface="MS Mincho" panose="02020609040205080304" pitchFamily="49" charset="-128"/>
                <a:cs typeface="Arial" panose="020B0604020202020204" pitchFamily="34" charset="0"/>
              </a:rPr>
              <a:t>Written info</a:t>
            </a:r>
          </a:p>
          <a:p>
            <a:pPr algn="just">
              <a:spcAft>
                <a:spcPts val="0"/>
              </a:spcAft>
            </a:pPr>
            <a:r>
              <a:rPr lang="en-GB" sz="1100" dirty="0" smtClean="0">
                <a:latin typeface="Arial" panose="020B0604020202020204" pitchFamily="34" charset="0"/>
                <a:ea typeface="MS Mincho" panose="02020609040205080304" pitchFamily="49" charset="-128"/>
                <a:cs typeface="Arial" panose="020B0604020202020204" pitchFamily="34" charset="0"/>
              </a:rPr>
              <a:t>Motivational interviewing approach</a:t>
            </a:r>
            <a:endParaRPr lang="en-GB" sz="1100" dirty="0">
              <a:latin typeface="Arial" panose="020B0604020202020204" pitchFamily="34" charset="0"/>
              <a:ea typeface="MS Mincho" panose="02020609040205080304" pitchFamily="49" charset="-128"/>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54</a:t>
            </a:fld>
            <a:endParaRPr lang="en-GB" dirty="0"/>
          </a:p>
        </p:txBody>
      </p:sp>
    </p:spTree>
    <p:extLst>
      <p:ext uri="{BB962C8B-B14F-4D97-AF65-F5344CB8AC3E}">
        <p14:creationId xmlns:p14="http://schemas.microsoft.com/office/powerpoint/2010/main" val="368744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5</a:t>
            </a:fld>
            <a:endParaRPr lang="en-GB" dirty="0"/>
          </a:p>
        </p:txBody>
      </p:sp>
    </p:spTree>
    <p:extLst>
      <p:ext uri="{BB962C8B-B14F-4D97-AF65-F5344CB8AC3E}">
        <p14:creationId xmlns:p14="http://schemas.microsoft.com/office/powerpoint/2010/main" val="90234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Presenting problem – predominantly pain but can be functional problems – </a:t>
            </a:r>
            <a:r>
              <a:rPr lang="en-GB" i="1" dirty="0" smtClean="0"/>
              <a:t>need to ask </a:t>
            </a:r>
          </a:p>
          <a:p>
            <a:pPr marL="171450" indent="-171450">
              <a:buFont typeface="Arial" panose="020B0604020202020204" pitchFamily="34" charset="0"/>
              <a:buChar char="•"/>
            </a:pPr>
            <a:r>
              <a:rPr lang="en-GB" dirty="0" smtClean="0"/>
              <a:t>Sites – knee / hip / hand / foot – often has affected several sites but not a symmetrical presentation at the same site as in RA</a:t>
            </a:r>
          </a:p>
          <a:p>
            <a:pPr marL="171450" indent="-171450">
              <a:buFont typeface="Arial" panose="020B0604020202020204" pitchFamily="34" charset="0"/>
              <a:buChar char="•"/>
            </a:pPr>
            <a:r>
              <a:rPr lang="en-GB" dirty="0" smtClean="0"/>
              <a:t>Pain after activity </a:t>
            </a:r>
          </a:p>
          <a:p>
            <a:pPr marL="171450" indent="-171450">
              <a:buFont typeface="Arial" panose="020B0604020202020204" pitchFamily="34" charset="0"/>
              <a:buChar char="•"/>
            </a:pPr>
            <a:r>
              <a:rPr lang="en-GB" dirty="0" smtClean="0"/>
              <a:t>Gelling after rest but not significant morning stiffness</a:t>
            </a:r>
          </a:p>
          <a:p>
            <a:pPr marL="171450" indent="-171450">
              <a:buFont typeface="Arial" panose="020B0604020202020204" pitchFamily="34" charset="0"/>
              <a:buChar char="•"/>
            </a:pPr>
            <a:r>
              <a:rPr lang="en-GB" dirty="0" smtClean="0"/>
              <a:t>Duration – months and often years / flares come and go</a:t>
            </a:r>
          </a:p>
          <a:p>
            <a:pPr marL="171450" indent="-171450">
              <a:buFont typeface="Arial" panose="020B0604020202020204" pitchFamily="34" charset="0"/>
              <a:buChar char="•"/>
            </a:pPr>
            <a:r>
              <a:rPr lang="en-GB" dirty="0" smtClean="0"/>
              <a:t>Not v acute as in gout or RA</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6</a:t>
            </a:fld>
            <a:endParaRPr lang="en-GB" dirty="0"/>
          </a:p>
        </p:txBody>
      </p:sp>
    </p:spTree>
    <p:extLst>
      <p:ext uri="{BB962C8B-B14F-4D97-AF65-F5344CB8AC3E}">
        <p14:creationId xmlns:p14="http://schemas.microsoft.com/office/powerpoint/2010/main" val="2645631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illustrate that OA can be defined radiographically or clinically – both the result of the underlying pathology. </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9</a:t>
            </a:fld>
            <a:endParaRPr lang="en-GB" dirty="0"/>
          </a:p>
        </p:txBody>
      </p:sp>
    </p:spTree>
    <p:extLst>
      <p:ext uri="{BB962C8B-B14F-4D97-AF65-F5344CB8AC3E}">
        <p14:creationId xmlns:p14="http://schemas.microsoft.com/office/powerpoint/2010/main" val="1174138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joint tissues affected – cartilage / bone</a:t>
            </a:r>
            <a:r>
              <a:rPr lang="en-GB" baseline="0" dirty="0" smtClean="0"/>
              <a:t> / synovium / ligaments and muscles</a:t>
            </a:r>
          </a:p>
          <a:p>
            <a:r>
              <a:rPr lang="en-GB" baseline="0" dirty="0" smtClean="0"/>
              <a:t>Pathology in all tissues – go through examples illustrated</a:t>
            </a:r>
          </a:p>
          <a:p>
            <a:r>
              <a:rPr lang="en-GB" baseline="0" dirty="0" smtClean="0"/>
              <a:t>Predominately driven by excess loading of the joint, for example through weight or injury</a:t>
            </a:r>
          </a:p>
          <a:p>
            <a:r>
              <a:rPr lang="en-GB" dirty="0" smtClean="0"/>
              <a:t>Joint</a:t>
            </a:r>
            <a:r>
              <a:rPr lang="en-GB" baseline="0" dirty="0" smtClean="0"/>
              <a:t> is metabolically active – repair processes responding to stresses</a:t>
            </a:r>
            <a:r>
              <a:rPr lang="en-GB" dirty="0" smtClean="0"/>
              <a:t> </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10</a:t>
            </a:fld>
            <a:endParaRPr lang="en-GB" dirty="0"/>
          </a:p>
        </p:txBody>
      </p:sp>
    </p:spTree>
    <p:extLst>
      <p:ext uri="{BB962C8B-B14F-4D97-AF65-F5344CB8AC3E}">
        <p14:creationId xmlns:p14="http://schemas.microsoft.com/office/powerpoint/2010/main" val="3415268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BF06FA-238A-4897-BBB7-5055A83272E7}"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716139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010" y="5198852"/>
            <a:ext cx="1022350" cy="1441450"/>
          </a:xfrm>
          <a:prstGeom prst="rect">
            <a:avLst/>
          </a:prstGeom>
        </p:spPr>
      </p:pic>
      <p:pic>
        <p:nvPicPr>
          <p:cNvPr id="9" name="Picture 8" descr="primary-care-logo-BLOC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5167" y="233350"/>
            <a:ext cx="2825750" cy="1100101"/>
          </a:xfrm>
          <a:prstGeom prst="rect">
            <a:avLst/>
          </a:prstGeom>
        </p:spPr>
      </p:pic>
      <p:sp>
        <p:nvSpPr>
          <p:cNvPr id="10" name="Rectangle 9"/>
          <p:cNvSpPr/>
          <p:nvPr userDrawn="1"/>
        </p:nvSpPr>
        <p:spPr>
          <a:xfrm>
            <a:off x="6804248" y="116632"/>
            <a:ext cx="2232248" cy="1216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60232" y="312799"/>
            <a:ext cx="2109005" cy="824484"/>
          </a:xfrm>
          <a:prstGeom prst="rect">
            <a:avLst/>
          </a:prstGeom>
        </p:spPr>
      </p:pic>
    </p:spTree>
    <p:extLst>
      <p:ext uri="{BB962C8B-B14F-4D97-AF65-F5344CB8AC3E}">
        <p14:creationId xmlns:p14="http://schemas.microsoft.com/office/powerpoint/2010/main" val="31355958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4962"/>
            <a:ext cx="8229600" cy="1143000"/>
          </a:xfrm>
          <a:prstGeom prst="rect">
            <a:avLst/>
          </a:prstGeom>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090524"/>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25/05/2018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613421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25/05/2018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17946014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lour no KD - Content Slide 2">
    <p:spTree>
      <p:nvGrpSpPr>
        <p:cNvPr id="1" name=""/>
        <p:cNvGrpSpPr/>
        <p:nvPr/>
      </p:nvGrpSpPr>
      <p:grpSpPr>
        <a:xfrm>
          <a:off x="0" y="0"/>
          <a:ext cx="0" cy="0"/>
          <a:chOff x="0" y="0"/>
          <a:chExt cx="0" cy="0"/>
        </a:xfrm>
      </p:grpSpPr>
      <p:pic>
        <p:nvPicPr>
          <p:cNvPr id="4" name="Picture 4" descr="KeeleUni-RGB_Colou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53276" y="5595940"/>
            <a:ext cx="15335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ShieldTint-2_right.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4"/>
            <a:ext cx="8229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516353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lour - Content Slide">
    <p:spTree>
      <p:nvGrpSpPr>
        <p:cNvPr id="1" name=""/>
        <p:cNvGrpSpPr/>
        <p:nvPr/>
      </p:nvGrpSpPr>
      <p:grpSpPr>
        <a:xfrm>
          <a:off x="0" y="0"/>
          <a:ext cx="0" cy="0"/>
          <a:chOff x="0" y="0"/>
          <a:chExt cx="0" cy="0"/>
        </a:xfrm>
      </p:grpSpPr>
      <p:sp>
        <p:nvSpPr>
          <p:cNvPr id="5" name="TextBox 5"/>
          <p:cNvSpPr txBox="1">
            <a:spLocks noChangeArrowheads="1"/>
          </p:cNvSpPr>
          <p:nvPr/>
        </p:nvSpPr>
        <p:spPr bwMode="auto">
          <a:xfrm>
            <a:off x="457201" y="6046790"/>
            <a:ext cx="31861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auto">
              <a:spcBef>
                <a:spcPts val="0"/>
              </a:spcBef>
              <a:spcAft>
                <a:spcPts val="0"/>
              </a:spcAft>
              <a:defRPr/>
            </a:pPr>
            <a:r>
              <a:rPr lang="en-GB" sz="1600" b="1">
                <a:solidFill>
                  <a:srgbClr val="BCDCE8"/>
                </a:solidFill>
                <a:latin typeface="Palatino Linotype" charset="0"/>
                <a:cs typeface="Palatino Linotype" charset="0"/>
              </a:rPr>
              <a:t>It’s the Keele difference.</a:t>
            </a:r>
          </a:p>
        </p:txBody>
      </p:sp>
      <p:pic>
        <p:nvPicPr>
          <p:cNvPr id="6" name="Picture 4" descr="KeeleUni-RGB_Colou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53276" y="5595940"/>
            <a:ext cx="15335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hieldTint-2_right.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4"/>
            <a:ext cx="4038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4"/>
            <a:ext cx="4038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110244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0"/>
            <a:ext cx="8229600" cy="1143000"/>
          </a:xfrm>
          <a:prstGeom prst="rect">
            <a:avLst/>
          </a:prstGeom>
        </p:spPr>
        <p:txBody>
          <a:bodyPr/>
          <a:lstStyle/>
          <a:p>
            <a:r>
              <a:rPr lang="en-GB" smtClean="0"/>
              <a:t>Click to edit Master title style</a:t>
            </a:r>
            <a:endParaRPr lang="en-GB"/>
          </a:p>
        </p:txBody>
      </p:sp>
      <p:sp>
        <p:nvSpPr>
          <p:cNvPr id="3" name="Content Placeholder 2"/>
          <p:cNvSpPr>
            <a:spLocks noGrp="1"/>
          </p:cNvSpPr>
          <p:nvPr>
            <p:ph idx="1"/>
          </p:nvPr>
        </p:nvSpPr>
        <p:spPr>
          <a:xfrm>
            <a:off x="457200" y="2209793"/>
            <a:ext cx="8229600" cy="4387560"/>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8948989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25/05/2018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12590748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4962"/>
            <a:ext cx="8229600" cy="1143000"/>
          </a:xfrm>
          <a:prstGeom prst="rect">
            <a:avLst/>
          </a:prstGeom>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25/05/2018</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2972898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4962"/>
            <a:ext cx="8229600" cy="1143000"/>
          </a:xfrm>
          <a:prstGeom prst="rect">
            <a:avLst/>
          </a:prstGeo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25/05/2018</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13022763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40"/>
            <a:ext cx="8229600" cy="1143000"/>
          </a:xfrm>
          <a:prstGeom prst="rect">
            <a:avLst/>
          </a:prstGeom>
        </p:spPr>
        <p:txBody>
          <a:bodyPr/>
          <a:lstStyle/>
          <a:p>
            <a:r>
              <a:rPr lang="en-GB"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25/05/2018</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33331190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25/05/2018</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29559232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25/05/2018</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31502648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25/05/2018</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8075300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18716" y="196054"/>
            <a:ext cx="1552754" cy="607026"/>
          </a:xfrm>
          <a:prstGeom prst="rect">
            <a:avLst/>
          </a:prstGeom>
        </p:spPr>
      </p:pic>
      <p:sp>
        <p:nvSpPr>
          <p:cNvPr id="8" name="Rectangle 2064"/>
          <p:cNvSpPr>
            <a:spLocks noGrp="1" noChangeArrowheads="1"/>
          </p:cNvSpPr>
          <p:nvPr>
            <p:ph type="title"/>
          </p:nvPr>
        </p:nvSpPr>
        <p:spPr bwMode="auto">
          <a:xfrm>
            <a:off x="685800" y="918881"/>
            <a:ext cx="7772400" cy="1143000"/>
          </a:xfrm>
          <a:prstGeom prst="rect">
            <a:avLst/>
          </a:prstGeom>
          <a:noFill/>
          <a:ln w="9525">
            <a:noFill/>
            <a:miter lim="800000"/>
            <a:headEnd/>
            <a:tailEnd/>
          </a:ln>
        </p:spPr>
        <p:txBody>
          <a:bodyPr vert="horz" wrap="square" lIns="89508" tIns="44754" rIns="89508" bIns="44754" numCol="1" anchor="ctr" anchorCtr="0" compatLnSpc="1">
            <a:prstTxWarp prst="textNoShape">
              <a:avLst/>
            </a:prstTxWarp>
          </a:bodyPr>
          <a:lstStyle/>
          <a:p>
            <a:pPr lvl="0"/>
            <a:r>
              <a:rPr lang="en-GB" smtClean="0"/>
              <a:t>Click to edit Master title style</a:t>
            </a:r>
            <a:endParaRPr lang="en-US" dirty="0" smtClean="0"/>
          </a:p>
        </p:txBody>
      </p:sp>
      <p:sp>
        <p:nvSpPr>
          <p:cNvPr id="9" name="Rectangle 2065"/>
          <p:cNvSpPr>
            <a:spLocks noGrp="1" noChangeArrowheads="1"/>
          </p:cNvSpPr>
          <p:nvPr>
            <p:ph type="body" idx="1"/>
          </p:nvPr>
        </p:nvSpPr>
        <p:spPr bwMode="auto">
          <a:xfrm>
            <a:off x="685800" y="2277034"/>
            <a:ext cx="7772400" cy="4114800"/>
          </a:xfrm>
          <a:prstGeom prst="rect">
            <a:avLst/>
          </a:prstGeom>
          <a:noFill/>
          <a:ln w="9525">
            <a:noFill/>
            <a:miter lim="800000"/>
            <a:headEnd/>
            <a:tailEnd/>
          </a:ln>
        </p:spPr>
        <p:txBody>
          <a:bodyPr vert="horz" wrap="square" lIns="89508" tIns="44754" rIns="89508" bIns="4475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Tree>
    <p:extLst>
      <p:ext uri="{BB962C8B-B14F-4D97-AF65-F5344CB8AC3E}">
        <p14:creationId xmlns:p14="http://schemas.microsoft.com/office/powerpoint/2010/main" val="3354134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arthritisresearchuk.org/arthritis-information/conditions/osteoarthritis/which-joints-are-affected.aspx"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nice.org.uk/guidance/cg17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nice.org.uk/guidance/cg177"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ice.org.uk/guidance/cg177"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ice.org.uk/guidance/cg177"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1.png"/><Relationship Id="rId4" Type="http://schemas.openxmlformats.org/officeDocument/2006/relationships/diagramLayout" Target="../diagrams/layout6.xml"/><Relationship Id="rId9" Type="http://schemas.openxmlformats.org/officeDocument/2006/relationships/image" Target="../media/image2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556792"/>
            <a:ext cx="7200800" cy="2738735"/>
          </a:xfrm>
        </p:spPr>
        <p:txBody>
          <a:bodyPr/>
          <a:lstStyle/>
          <a:p>
            <a:r>
              <a:rPr lang="en-GB" sz="5400" dirty="0" smtClean="0">
                <a:solidFill>
                  <a:srgbClr val="C00000"/>
                </a:solidFill>
              </a:rPr>
              <a:t>Enhancing Primary Care Management of OA</a:t>
            </a:r>
            <a:br>
              <a:rPr lang="en-GB" sz="5400" dirty="0" smtClean="0">
                <a:solidFill>
                  <a:srgbClr val="C00000"/>
                </a:solidFill>
              </a:rPr>
            </a:br>
            <a:r>
              <a:rPr lang="en-GB" sz="3600" dirty="0" smtClean="0">
                <a:solidFill>
                  <a:srgbClr val="C00000"/>
                </a:solidFill>
              </a:rPr>
              <a:t>GPN Workshop Day 1</a:t>
            </a:r>
            <a:endParaRPr lang="en-GB" sz="3600" dirty="0">
              <a:solidFill>
                <a:srgbClr val="C00000"/>
              </a:solidFill>
            </a:endParaRPr>
          </a:p>
        </p:txBody>
      </p:sp>
      <p:sp>
        <p:nvSpPr>
          <p:cNvPr id="3" name="Subtitle 2"/>
          <p:cNvSpPr>
            <a:spLocks noGrp="1"/>
          </p:cNvSpPr>
          <p:nvPr>
            <p:ph type="subTitle" idx="1"/>
          </p:nvPr>
        </p:nvSpPr>
        <p:spPr>
          <a:xfrm>
            <a:off x="1403648" y="4653136"/>
            <a:ext cx="6400800" cy="1512168"/>
          </a:xfrm>
        </p:spPr>
        <p:txBody>
          <a:bodyPr/>
          <a:lstStyle/>
          <a:p>
            <a:r>
              <a:rPr lang="en-GB" sz="2800" dirty="0" smtClean="0"/>
              <a:t>Andrew Finney, Vince Cooper and Lizzie Cottrell</a:t>
            </a:r>
            <a:endParaRPr lang="en-GB" sz="2800" dirty="0"/>
          </a:p>
        </p:txBody>
      </p:sp>
    </p:spTree>
    <p:extLst>
      <p:ext uri="{BB962C8B-B14F-4D97-AF65-F5344CB8AC3E}">
        <p14:creationId xmlns:p14="http://schemas.microsoft.com/office/powerpoint/2010/main" val="3012662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GB" sz="4000" dirty="0">
                <a:solidFill>
                  <a:srgbClr val="C00000"/>
                </a:solidFill>
              </a:rPr>
              <a:t>The underlying problem - complex</a:t>
            </a:r>
          </a:p>
        </p:txBody>
      </p:sp>
      <p:pic>
        <p:nvPicPr>
          <p:cNvPr id="5" name="Picture 2"/>
          <p:cNvPicPr>
            <a:picLocks noChangeAspect="1" noChangeArrowheads="1"/>
          </p:cNvPicPr>
          <p:nvPr/>
        </p:nvPicPr>
        <p:blipFill>
          <a:blip r:embed="rId3" cstate="print"/>
          <a:srcRect/>
          <a:stretch>
            <a:fillRect/>
          </a:stretch>
        </p:blipFill>
        <p:spPr bwMode="auto">
          <a:xfrm>
            <a:off x="282679" y="1887814"/>
            <a:ext cx="5400600" cy="4072255"/>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6084168" y="1704395"/>
            <a:ext cx="2419149" cy="1689141"/>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6084168" y="3680293"/>
            <a:ext cx="2507950" cy="1705775"/>
          </a:xfrm>
          <a:prstGeom prst="rect">
            <a:avLst/>
          </a:prstGeom>
          <a:noFill/>
          <a:ln w="9525">
            <a:noFill/>
            <a:miter lim="800000"/>
            <a:headEnd/>
            <a:tailEnd/>
          </a:ln>
        </p:spPr>
      </p:pic>
      <p:sp>
        <p:nvSpPr>
          <p:cNvPr id="10" name="Text Box 48"/>
          <p:cNvSpPr txBox="1">
            <a:spLocks noChangeArrowheads="1"/>
          </p:cNvSpPr>
          <p:nvPr/>
        </p:nvSpPr>
        <p:spPr bwMode="auto">
          <a:xfrm>
            <a:off x="251520" y="5640214"/>
            <a:ext cx="2009775" cy="336550"/>
          </a:xfrm>
          <a:prstGeom prst="rect">
            <a:avLst/>
          </a:prstGeom>
          <a:noFill/>
          <a:ln w="9525">
            <a:noFill/>
            <a:miter lim="800000"/>
            <a:headEnd/>
            <a:tailEnd/>
          </a:ln>
          <a:effectLst/>
        </p:spPr>
        <p:txBody>
          <a:bodyPr wrap="square">
            <a:spAutoFit/>
          </a:bodyPr>
          <a:lstStyle/>
          <a:p>
            <a:pPr>
              <a:spcBef>
                <a:spcPct val="50000"/>
              </a:spcBef>
            </a:pPr>
            <a:r>
              <a:rPr lang="en-US" sz="1600" i="1" dirty="0">
                <a:solidFill>
                  <a:schemeClr val="bg1"/>
                </a:solidFill>
                <a:cs typeface="Arial" charset="0"/>
              </a:rPr>
              <a:t>© </a:t>
            </a:r>
            <a:r>
              <a:rPr lang="en-GB" sz="1600" i="1" dirty="0">
                <a:solidFill>
                  <a:schemeClr val="bg1"/>
                </a:solidFill>
              </a:rPr>
              <a:t>Floris Lafeber</a:t>
            </a:r>
          </a:p>
        </p:txBody>
      </p:sp>
      <p:pic>
        <p:nvPicPr>
          <p:cNvPr id="11" name="Picture 2"/>
          <p:cNvPicPr>
            <a:picLocks noChangeAspect="1" noChangeArrowheads="1"/>
          </p:cNvPicPr>
          <p:nvPr/>
        </p:nvPicPr>
        <p:blipFill>
          <a:blip r:embed="rId6" cstate="print"/>
          <a:srcRect/>
          <a:stretch>
            <a:fillRect/>
          </a:stretch>
        </p:blipFill>
        <p:spPr bwMode="auto">
          <a:xfrm>
            <a:off x="6084168" y="5656191"/>
            <a:ext cx="2944707" cy="1042033"/>
          </a:xfrm>
          <a:prstGeom prst="rect">
            <a:avLst/>
          </a:prstGeom>
          <a:noFill/>
          <a:ln w="9525">
            <a:noFill/>
            <a:miter lim="800000"/>
            <a:headEnd/>
            <a:tailEnd/>
          </a:ln>
        </p:spPr>
      </p:pic>
    </p:spTree>
    <p:extLst>
      <p:ext uri="{BB962C8B-B14F-4D97-AF65-F5344CB8AC3E}">
        <p14:creationId xmlns:p14="http://schemas.microsoft.com/office/powerpoint/2010/main" val="1480770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3"/>
          <p:cNvSpPr>
            <a:spLocks noGrp="1"/>
          </p:cNvSpPr>
          <p:nvPr>
            <p:ph type="title"/>
          </p:nvPr>
        </p:nvSpPr>
        <p:spPr>
          <a:xfrm>
            <a:off x="370115" y="174171"/>
            <a:ext cx="7010198" cy="1449490"/>
          </a:xfrm>
        </p:spPr>
        <p:txBody>
          <a:bodyPr/>
          <a:lstStyle/>
          <a:p>
            <a:r>
              <a:rPr lang="en-GB" dirty="0">
                <a:solidFill>
                  <a:srgbClr val="C00000"/>
                </a:solidFill>
                <a:cs typeface="Arial" charset="0"/>
              </a:rPr>
              <a:t>The concept of osteoarthritis – a shift in understanding</a:t>
            </a:r>
          </a:p>
        </p:txBody>
      </p:sp>
      <p:sp>
        <p:nvSpPr>
          <p:cNvPr id="3" name="Rectangle: Rounded Corners 2">
            <a:extLst>
              <a:ext uri="{FF2B5EF4-FFF2-40B4-BE49-F238E27FC236}">
                <a16:creationId xmlns="" xmlns:a16="http://schemas.microsoft.com/office/drawing/2014/main" id="{5C62CEF5-935C-4D56-8109-D4D55DB0A39E}"/>
              </a:ext>
            </a:extLst>
          </p:cNvPr>
          <p:cNvSpPr/>
          <p:nvPr/>
        </p:nvSpPr>
        <p:spPr>
          <a:xfrm>
            <a:off x="150981" y="1835696"/>
            <a:ext cx="3472407" cy="735226"/>
          </a:xfrm>
          <a:prstGeom prst="roundRect">
            <a:avLst/>
          </a:prstGeom>
          <a:solidFill>
            <a:srgbClr val="C00000"/>
          </a:solidFill>
          <a:ln>
            <a:solidFill>
              <a:srgbClr val="D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t>Biomedical</a:t>
            </a:r>
          </a:p>
        </p:txBody>
      </p:sp>
      <p:sp>
        <p:nvSpPr>
          <p:cNvPr id="7" name="Rectangle: Rounded Corners 6">
            <a:extLst>
              <a:ext uri="{FF2B5EF4-FFF2-40B4-BE49-F238E27FC236}">
                <a16:creationId xmlns="" xmlns:a16="http://schemas.microsoft.com/office/drawing/2014/main" id="{2839496F-740F-4800-9CBC-707F0F4D3B27}"/>
              </a:ext>
            </a:extLst>
          </p:cNvPr>
          <p:cNvSpPr/>
          <p:nvPr/>
        </p:nvSpPr>
        <p:spPr>
          <a:xfrm>
            <a:off x="5715000" y="1811270"/>
            <a:ext cx="3265715" cy="735226"/>
          </a:xfrm>
          <a:prstGeom prst="roundRect">
            <a:avLst/>
          </a:prstGeom>
          <a:solidFill>
            <a:srgbClr val="02AA22"/>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dirty="0"/>
              <a:t>Biopsychosocial</a:t>
            </a:r>
          </a:p>
        </p:txBody>
      </p:sp>
      <p:sp>
        <p:nvSpPr>
          <p:cNvPr id="8" name="Rectangle: Rounded Corners 7">
            <a:extLst>
              <a:ext uri="{FF2B5EF4-FFF2-40B4-BE49-F238E27FC236}">
                <a16:creationId xmlns="" xmlns:a16="http://schemas.microsoft.com/office/drawing/2014/main" id="{221C94BF-F27C-4189-BB3C-D3BE27B8709B}"/>
              </a:ext>
            </a:extLst>
          </p:cNvPr>
          <p:cNvSpPr/>
          <p:nvPr/>
        </p:nvSpPr>
        <p:spPr>
          <a:xfrm>
            <a:off x="150980" y="2579815"/>
            <a:ext cx="3472408" cy="2023422"/>
          </a:xfrm>
          <a:prstGeom prst="roundRect">
            <a:avLst/>
          </a:prstGeom>
          <a:solidFill>
            <a:srgbClr val="FF6969"/>
          </a:solidFill>
          <a:ln>
            <a:solidFill>
              <a:srgbClr val="D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t>Simplistic mechanical “</a:t>
            </a:r>
            <a:r>
              <a:rPr lang="en-GB" sz="2400" i="1" dirty="0"/>
              <a:t>cartilage degeneration</a:t>
            </a:r>
            <a:r>
              <a:rPr lang="en-GB" sz="2400" dirty="0"/>
              <a:t>” and/or “</a:t>
            </a:r>
            <a:r>
              <a:rPr lang="en-GB" sz="2400" i="1" dirty="0"/>
              <a:t>bone-on-bone</a:t>
            </a:r>
            <a:r>
              <a:rPr lang="en-GB" sz="2400" dirty="0"/>
              <a:t>” descriptions </a:t>
            </a:r>
          </a:p>
        </p:txBody>
      </p:sp>
      <p:sp>
        <p:nvSpPr>
          <p:cNvPr id="9" name="Rectangle: Rounded Corners 8">
            <a:extLst>
              <a:ext uri="{FF2B5EF4-FFF2-40B4-BE49-F238E27FC236}">
                <a16:creationId xmlns="" xmlns:a16="http://schemas.microsoft.com/office/drawing/2014/main" id="{BE5671DD-973D-47E3-8BBE-B848159835EA}"/>
              </a:ext>
            </a:extLst>
          </p:cNvPr>
          <p:cNvSpPr/>
          <p:nvPr/>
        </p:nvSpPr>
        <p:spPr>
          <a:xfrm>
            <a:off x="5715000" y="2546496"/>
            <a:ext cx="3265715" cy="4068417"/>
          </a:xfrm>
          <a:prstGeom prst="roundRect">
            <a:avLst/>
          </a:prstGeom>
          <a:solidFill>
            <a:srgbClr val="09E552"/>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dirty="0"/>
              <a:t>Symptom-based, chronic pain model</a:t>
            </a:r>
          </a:p>
          <a:p>
            <a:pPr algn="ctr"/>
            <a:endParaRPr lang="en-GB" sz="2400" dirty="0"/>
          </a:p>
          <a:p>
            <a:pPr algn="ctr"/>
            <a:r>
              <a:rPr lang="en-GB" sz="2400" dirty="0"/>
              <a:t>Symptoms are:</a:t>
            </a:r>
          </a:p>
          <a:p>
            <a:pPr algn="ctr"/>
            <a:r>
              <a:rPr lang="en-GB" sz="2400" dirty="0"/>
              <a:t>Variable</a:t>
            </a:r>
          </a:p>
          <a:p>
            <a:pPr algn="ctr"/>
            <a:r>
              <a:rPr lang="en-GB" sz="2400" dirty="0"/>
              <a:t>Often not progressive</a:t>
            </a:r>
          </a:p>
          <a:p>
            <a:pPr algn="ctr"/>
            <a:endParaRPr lang="en-GB" sz="2400" dirty="0"/>
          </a:p>
          <a:p>
            <a:pPr algn="ctr"/>
            <a:r>
              <a:rPr lang="en-GB" sz="2400" dirty="0"/>
              <a:t>Psychological and social components are important</a:t>
            </a:r>
          </a:p>
        </p:txBody>
      </p:sp>
      <p:sp>
        <p:nvSpPr>
          <p:cNvPr id="4" name="Arrow: Right 3">
            <a:extLst>
              <a:ext uri="{FF2B5EF4-FFF2-40B4-BE49-F238E27FC236}">
                <a16:creationId xmlns="" xmlns:a16="http://schemas.microsoft.com/office/drawing/2014/main" id="{7EFBA3C3-CA3D-4075-A87C-4533A5897B6E}"/>
              </a:ext>
            </a:extLst>
          </p:cNvPr>
          <p:cNvSpPr/>
          <p:nvPr/>
        </p:nvSpPr>
        <p:spPr>
          <a:xfrm>
            <a:off x="3664800" y="1885466"/>
            <a:ext cx="2008787" cy="5868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941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solidFill>
                  <a:srgbClr val="C00000"/>
                </a:solidFill>
              </a:rPr>
              <a:t>How to </a:t>
            </a:r>
            <a:r>
              <a:rPr lang="en-GB" sz="4000" dirty="0">
                <a:solidFill>
                  <a:srgbClr val="C00000"/>
                </a:solidFill>
              </a:rPr>
              <a:t>define</a:t>
            </a:r>
            <a:r>
              <a:rPr lang="en-GB" sz="4000" dirty="0" smtClean="0">
                <a:solidFill>
                  <a:srgbClr val="C00000"/>
                </a:solidFill>
              </a:rPr>
              <a:t> - Symptoms or X-rays?</a:t>
            </a:r>
            <a:endParaRPr lang="en-GB" sz="4000" dirty="0">
              <a:solidFill>
                <a:srgbClr val="C00000"/>
              </a:solidFill>
            </a:endParaRPr>
          </a:p>
        </p:txBody>
      </p:sp>
      <p:sp>
        <p:nvSpPr>
          <p:cNvPr id="3" name="Content Placeholder 2"/>
          <p:cNvSpPr>
            <a:spLocks noGrp="1"/>
          </p:cNvSpPr>
          <p:nvPr>
            <p:ph idx="1"/>
          </p:nvPr>
        </p:nvSpPr>
        <p:spPr>
          <a:xfrm>
            <a:off x="457200" y="2209793"/>
            <a:ext cx="6707088" cy="4387560"/>
          </a:xfrm>
        </p:spPr>
        <p:txBody>
          <a:bodyPr>
            <a:normAutofit fontScale="92500"/>
          </a:bodyPr>
          <a:lstStyle/>
          <a:p>
            <a:pPr>
              <a:buSzPct val="104000"/>
            </a:pPr>
            <a:r>
              <a:rPr lang="en-GB" dirty="0"/>
              <a:t>P</a:t>
            </a:r>
            <a:r>
              <a:rPr lang="en-GB" dirty="0" smtClean="0"/>
              <a:t>ain </a:t>
            </a:r>
            <a:r>
              <a:rPr lang="en-GB" dirty="0"/>
              <a:t>and </a:t>
            </a:r>
            <a:r>
              <a:rPr lang="en-GB" dirty="0" smtClean="0"/>
              <a:t>function </a:t>
            </a:r>
            <a:r>
              <a:rPr lang="en-GB" dirty="0"/>
              <a:t>matter to patients</a:t>
            </a:r>
          </a:p>
          <a:p>
            <a:pPr>
              <a:buSzPct val="104000"/>
            </a:pPr>
            <a:r>
              <a:rPr lang="en-GB" dirty="0"/>
              <a:t>X-ray imaging does not add much: </a:t>
            </a:r>
          </a:p>
          <a:p>
            <a:pPr marL="914400" lvl="1" indent="-514350">
              <a:buSzPct val="104000"/>
            </a:pPr>
            <a:r>
              <a:rPr lang="en-GB" sz="3200" dirty="0"/>
              <a:t>Most older people with joint pain have x-ray changes of OA even without any symptoms</a:t>
            </a:r>
          </a:p>
          <a:p>
            <a:pPr marL="914400" lvl="1" indent="-514350">
              <a:buSzPct val="104000"/>
            </a:pPr>
            <a:r>
              <a:rPr lang="en-GB" sz="3200" dirty="0"/>
              <a:t>Amount of pain not fully explained by degree of x-ray changes</a:t>
            </a:r>
          </a:p>
          <a:p>
            <a:r>
              <a:rPr lang="en-GB" dirty="0" smtClean="0"/>
              <a:t>MRI is unhelpful except in trauma</a:t>
            </a:r>
            <a:endParaRPr lang="en-GB"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2207" y="3172277"/>
            <a:ext cx="1702235" cy="2116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ultiplication Sign 3">
            <a:extLst>
              <a:ext uri="{FF2B5EF4-FFF2-40B4-BE49-F238E27FC236}">
                <a16:creationId xmlns="" xmlns:a16="http://schemas.microsoft.com/office/drawing/2014/main" id="{9FB68979-3218-46F1-A9DE-529D3D4907EE}"/>
              </a:ext>
            </a:extLst>
          </p:cNvPr>
          <p:cNvSpPr/>
          <p:nvPr/>
        </p:nvSpPr>
        <p:spPr>
          <a:xfrm>
            <a:off x="6605361" y="2862336"/>
            <a:ext cx="2808312" cy="2736304"/>
          </a:xfrm>
          <a:prstGeom prst="mathMultiply">
            <a:avLst>
              <a:gd name="adj1" fmla="val 896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4982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solidFill>
                  <a:srgbClr val="C00000"/>
                </a:solidFill>
              </a:rPr>
              <a:t>A working diagnosis of OA</a:t>
            </a:r>
            <a:endParaRPr lang="en-GB" sz="4000" dirty="0">
              <a:solidFill>
                <a:srgbClr val="C00000"/>
              </a:solidFill>
            </a:endParaRPr>
          </a:p>
        </p:txBody>
      </p:sp>
      <p:sp>
        <p:nvSpPr>
          <p:cNvPr id="6" name="Content Placeholder 5"/>
          <p:cNvSpPr>
            <a:spLocks noGrp="1"/>
          </p:cNvSpPr>
          <p:nvPr>
            <p:ph idx="1"/>
          </p:nvPr>
        </p:nvSpPr>
        <p:spPr/>
        <p:txBody>
          <a:bodyPr/>
          <a:lstStyle/>
          <a:p>
            <a:pPr lvl="1" indent="-514350" eaLnBrk="1" hangingPunct="1">
              <a:buFont typeface="Wingdings" pitchFamily="2" charset="2"/>
              <a:buChar char="§"/>
            </a:pPr>
            <a:endParaRPr lang="en-GB" sz="900" dirty="0" smtClean="0"/>
          </a:p>
          <a:p>
            <a:pPr lvl="1" indent="-514350" eaLnBrk="1" hangingPunct="1">
              <a:buFont typeface="Wingdings" pitchFamily="2" charset="2"/>
              <a:buChar char="§"/>
            </a:pPr>
            <a:r>
              <a:rPr lang="en-GB" sz="3200" dirty="0" smtClean="0"/>
              <a:t>Persistent joint pain with use (knee, hip, hand)</a:t>
            </a:r>
          </a:p>
          <a:p>
            <a:pPr lvl="1" indent="-514350" eaLnBrk="1" hangingPunct="1">
              <a:buFont typeface="Wingdings" pitchFamily="2" charset="2"/>
              <a:buChar char="§"/>
            </a:pPr>
            <a:r>
              <a:rPr lang="en-GB" sz="3200" dirty="0" smtClean="0"/>
              <a:t>Age 45 years and over</a:t>
            </a:r>
          </a:p>
          <a:p>
            <a:pPr lvl="1" indent="-514350" eaLnBrk="1" hangingPunct="1">
              <a:buFont typeface="Wingdings" pitchFamily="2" charset="2"/>
              <a:buChar char="§"/>
            </a:pPr>
            <a:r>
              <a:rPr lang="en-GB" sz="3200" dirty="0" smtClean="0"/>
              <a:t>Morning stiffness less than ½ hour </a:t>
            </a:r>
          </a:p>
          <a:p>
            <a:pPr lvl="1" indent="-514350" eaLnBrk="1" hangingPunct="1">
              <a:spcAft>
                <a:spcPts val="600"/>
              </a:spcAft>
              <a:buFont typeface="Wingdings" pitchFamily="2" charset="2"/>
              <a:buChar char="§"/>
            </a:pPr>
            <a:r>
              <a:rPr lang="en-GB" sz="3200" dirty="0" smtClean="0"/>
              <a:t>An alternative diagnosis is unlikely</a:t>
            </a:r>
          </a:p>
          <a:p>
            <a:pPr marL="533400" indent="-514350" defTabSz="914400" eaLnBrk="1" hangingPunct="1">
              <a:buNone/>
              <a:tabLst>
                <a:tab pos="533400" algn="l"/>
                <a:tab pos="1162050" algn="l"/>
                <a:tab pos="1695450" algn="l"/>
                <a:tab pos="2247900" algn="l"/>
                <a:tab pos="2781300" algn="l"/>
              </a:tabLst>
            </a:pPr>
            <a:endParaRPr lang="en-GB" sz="2400" dirty="0" smtClean="0"/>
          </a:p>
        </p:txBody>
      </p:sp>
      <p:pic>
        <p:nvPicPr>
          <p:cNvPr id="7" name="Picture 3"/>
          <p:cNvPicPr>
            <a:picLocks noChangeAspect="1" noChangeArrowheads="1"/>
          </p:cNvPicPr>
          <p:nvPr/>
        </p:nvPicPr>
        <p:blipFill>
          <a:blip r:embed="rId3" cstate="print"/>
          <a:srcRect/>
          <a:stretch>
            <a:fillRect/>
          </a:stretch>
        </p:blipFill>
        <p:spPr bwMode="auto">
          <a:xfrm>
            <a:off x="7092280" y="3533067"/>
            <a:ext cx="1749973" cy="2775658"/>
          </a:xfrm>
          <a:prstGeom prst="rect">
            <a:avLst/>
          </a:prstGeom>
          <a:noFill/>
          <a:ln w="50800">
            <a:noFill/>
            <a:miter lim="800000"/>
            <a:headEnd/>
            <a:tailEnd/>
          </a:ln>
        </p:spPr>
      </p:pic>
    </p:spTree>
    <p:extLst>
      <p:ext uri="{BB962C8B-B14F-4D97-AF65-F5344CB8AC3E}">
        <p14:creationId xmlns:p14="http://schemas.microsoft.com/office/powerpoint/2010/main" val="3079820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83" y="269291"/>
            <a:ext cx="8714360" cy="634574"/>
          </a:xfrm>
        </p:spPr>
        <p:txBody>
          <a:bodyPr/>
          <a:lstStyle/>
          <a:p>
            <a:r>
              <a:rPr lang="en-GB" dirty="0">
                <a:solidFill>
                  <a:srgbClr val="C00000"/>
                </a:solidFill>
              </a:rPr>
              <a:t>Sites commonly affected by osteoarthritis</a:t>
            </a:r>
          </a:p>
        </p:txBody>
      </p:sp>
      <p:sp>
        <p:nvSpPr>
          <p:cNvPr id="5" name="TextBox 1"/>
          <p:cNvSpPr txBox="1">
            <a:spLocks noChangeArrowheads="1"/>
          </p:cNvSpPr>
          <p:nvPr/>
        </p:nvSpPr>
        <p:spPr bwMode="auto">
          <a:xfrm>
            <a:off x="145998" y="6258992"/>
            <a:ext cx="7021601" cy="461665"/>
          </a:xfrm>
          <a:prstGeom prst="rect">
            <a:avLst/>
          </a:prstGeom>
          <a:noFill/>
          <a:ln w="9525">
            <a:noFill/>
            <a:miter lim="800000"/>
            <a:headEnd/>
            <a:tailEnd/>
          </a:ln>
        </p:spPr>
        <p:txBody>
          <a:bodyPr wrap="square">
            <a:spAutoFit/>
          </a:bodyPr>
          <a:lstStyle/>
          <a:p>
            <a:pPr defTabSz="914400" fontAlgn="auto">
              <a:spcBef>
                <a:spcPts val="0"/>
              </a:spcBef>
              <a:spcAft>
                <a:spcPts val="0"/>
              </a:spcAft>
            </a:pPr>
            <a:r>
              <a:rPr lang="en-GB" sz="1200" dirty="0">
                <a:solidFill>
                  <a:prstClr val="black"/>
                </a:solidFill>
                <a:latin typeface="Arial" panose="020B0604020202020204" pitchFamily="34" charset="0"/>
                <a:ea typeface="+mn-ea"/>
                <a:cs typeface="Arial" panose="020B0604020202020204" pitchFamily="34" charset="0"/>
              </a:rPr>
              <a:t>Arthritis Research UK: </a:t>
            </a:r>
            <a:r>
              <a:rPr lang="en-GB" sz="1200" dirty="0">
                <a:solidFill>
                  <a:prstClr val="black"/>
                </a:solidFill>
                <a:latin typeface="Arial" panose="020B0604020202020204" pitchFamily="34" charset="0"/>
                <a:ea typeface="+mn-ea"/>
                <a:cs typeface="Arial" panose="020B0604020202020204" pitchFamily="34" charset="0"/>
                <a:hlinkClick r:id="rId2"/>
              </a:rPr>
              <a:t>https://www.arthritisresearchuk.org/arthritis-information/conditions/osteoarthritis/which-joints-are-affected.aspx</a:t>
            </a:r>
            <a:r>
              <a:rPr lang="en-GB" sz="1200" dirty="0">
                <a:solidFill>
                  <a:prstClr val="black"/>
                </a:solidFill>
                <a:latin typeface="Arial" panose="020B0604020202020204" pitchFamily="34" charset="0"/>
                <a:ea typeface="+mn-ea"/>
                <a:cs typeface="Arial" panose="020B0604020202020204" pitchFamily="34" charset="0"/>
              </a:rPr>
              <a:t> </a:t>
            </a:r>
            <a:endParaRPr lang="en-GB" sz="1200" i="1" dirty="0">
              <a:solidFill>
                <a:prstClr val="black"/>
              </a:solidFill>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 xmlns:a16="http://schemas.microsoft.com/office/drawing/2014/main" id="{37820B3C-5392-4DF9-906C-8AFC497D8AAA}"/>
              </a:ext>
            </a:extLst>
          </p:cNvPr>
          <p:cNvPicPr>
            <a:picLocks noChangeAspect="1"/>
          </p:cNvPicPr>
          <p:nvPr/>
        </p:nvPicPr>
        <p:blipFill rotWithShape="1">
          <a:blip r:embed="rId3"/>
          <a:srcRect t="13457" r="2193" b="4804"/>
          <a:stretch/>
        </p:blipFill>
        <p:spPr>
          <a:xfrm>
            <a:off x="2480230" y="1211736"/>
            <a:ext cx="4183540" cy="4672500"/>
          </a:xfrm>
          <a:prstGeom prst="rect">
            <a:avLst/>
          </a:prstGeom>
        </p:spPr>
      </p:pic>
      <p:sp>
        <p:nvSpPr>
          <p:cNvPr id="6" name="Oval 5">
            <a:extLst>
              <a:ext uri="{FF2B5EF4-FFF2-40B4-BE49-F238E27FC236}">
                <a16:creationId xmlns="" xmlns:a16="http://schemas.microsoft.com/office/drawing/2014/main" id="{801D965B-06BE-41D2-993C-CD52BE5F1A5D}"/>
              </a:ext>
            </a:extLst>
          </p:cNvPr>
          <p:cNvSpPr/>
          <p:nvPr/>
        </p:nvSpPr>
        <p:spPr>
          <a:xfrm>
            <a:off x="4513385" y="2145323"/>
            <a:ext cx="209413" cy="209413"/>
          </a:xfrm>
          <a:prstGeom prst="ellipse">
            <a:avLst/>
          </a:prstGeom>
          <a:solidFill>
            <a:srgbClr val="02AA22"/>
          </a:solidFill>
          <a:ln>
            <a:solidFill>
              <a:srgbClr val="02AA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 xmlns:a16="http://schemas.microsoft.com/office/drawing/2014/main" id="{235764B8-4456-44F5-951D-965CD1E2D4BE}"/>
              </a:ext>
            </a:extLst>
          </p:cNvPr>
          <p:cNvSpPr/>
          <p:nvPr/>
        </p:nvSpPr>
        <p:spPr>
          <a:xfrm>
            <a:off x="4535229" y="3082421"/>
            <a:ext cx="209413" cy="209413"/>
          </a:xfrm>
          <a:prstGeom prst="ellipse">
            <a:avLst/>
          </a:prstGeom>
          <a:solidFill>
            <a:srgbClr val="02AA22"/>
          </a:solidFill>
          <a:ln>
            <a:solidFill>
              <a:srgbClr val="02AA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 xmlns:a16="http://schemas.microsoft.com/office/drawing/2014/main" id="{01B82692-08C6-423D-9362-CD825D7F307C}"/>
              </a:ext>
            </a:extLst>
          </p:cNvPr>
          <p:cNvSpPr/>
          <p:nvPr/>
        </p:nvSpPr>
        <p:spPr>
          <a:xfrm>
            <a:off x="4149970" y="3578527"/>
            <a:ext cx="209413" cy="209413"/>
          </a:xfrm>
          <a:prstGeom prst="ellipse">
            <a:avLst/>
          </a:prstGeom>
          <a:solidFill>
            <a:srgbClr val="02AA22"/>
          </a:solidFill>
          <a:ln>
            <a:solidFill>
              <a:srgbClr val="02AA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 xmlns:a16="http://schemas.microsoft.com/office/drawing/2014/main" id="{82CF69B5-FF52-4BB8-9FFB-72F616ACFE45}"/>
              </a:ext>
            </a:extLst>
          </p:cNvPr>
          <p:cNvSpPr/>
          <p:nvPr/>
        </p:nvSpPr>
        <p:spPr>
          <a:xfrm>
            <a:off x="4731317" y="3578526"/>
            <a:ext cx="209413" cy="209413"/>
          </a:xfrm>
          <a:prstGeom prst="ellipse">
            <a:avLst/>
          </a:prstGeom>
          <a:solidFill>
            <a:srgbClr val="02AA22"/>
          </a:solidFill>
          <a:ln>
            <a:solidFill>
              <a:srgbClr val="02AA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 xmlns:a16="http://schemas.microsoft.com/office/drawing/2014/main" id="{93281AFE-42F0-49F0-90E5-D32C83ABB4DC}"/>
              </a:ext>
            </a:extLst>
          </p:cNvPr>
          <p:cNvSpPr/>
          <p:nvPr/>
        </p:nvSpPr>
        <p:spPr>
          <a:xfrm>
            <a:off x="5861539" y="1985602"/>
            <a:ext cx="209413" cy="209413"/>
          </a:xfrm>
          <a:prstGeom prst="ellipse">
            <a:avLst/>
          </a:prstGeom>
          <a:solidFill>
            <a:srgbClr val="02AA22"/>
          </a:solidFill>
          <a:ln>
            <a:solidFill>
              <a:srgbClr val="02AA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 xmlns:a16="http://schemas.microsoft.com/office/drawing/2014/main" id="{8C45B139-3768-4B31-8896-F9DD831C6560}"/>
              </a:ext>
            </a:extLst>
          </p:cNvPr>
          <p:cNvSpPr/>
          <p:nvPr/>
        </p:nvSpPr>
        <p:spPr>
          <a:xfrm>
            <a:off x="2813539" y="1776189"/>
            <a:ext cx="209413" cy="209413"/>
          </a:xfrm>
          <a:prstGeom prst="ellipse">
            <a:avLst/>
          </a:prstGeom>
          <a:solidFill>
            <a:srgbClr val="02AA22"/>
          </a:solidFill>
          <a:ln>
            <a:solidFill>
              <a:srgbClr val="02AA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 xmlns:a16="http://schemas.microsoft.com/office/drawing/2014/main" id="{FE19D843-8DCB-4702-94FE-BE90AA1C9169}"/>
              </a:ext>
            </a:extLst>
          </p:cNvPr>
          <p:cNvSpPr/>
          <p:nvPr/>
        </p:nvSpPr>
        <p:spPr>
          <a:xfrm>
            <a:off x="3981842" y="4384430"/>
            <a:ext cx="209413" cy="209413"/>
          </a:xfrm>
          <a:prstGeom prst="ellipse">
            <a:avLst/>
          </a:prstGeom>
          <a:solidFill>
            <a:srgbClr val="02AA22"/>
          </a:solidFill>
          <a:ln>
            <a:solidFill>
              <a:srgbClr val="02AA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 xmlns:a16="http://schemas.microsoft.com/office/drawing/2014/main" id="{54E0B969-EEA2-43C9-AA02-0485D3B6B7D8}"/>
              </a:ext>
            </a:extLst>
          </p:cNvPr>
          <p:cNvSpPr/>
          <p:nvPr/>
        </p:nvSpPr>
        <p:spPr>
          <a:xfrm>
            <a:off x="4836023" y="4384430"/>
            <a:ext cx="209413" cy="209413"/>
          </a:xfrm>
          <a:prstGeom prst="ellipse">
            <a:avLst/>
          </a:prstGeom>
          <a:solidFill>
            <a:srgbClr val="02AA22"/>
          </a:solidFill>
          <a:ln>
            <a:solidFill>
              <a:srgbClr val="02AA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 xmlns:a16="http://schemas.microsoft.com/office/drawing/2014/main" id="{2561FE4F-D8F2-449F-8562-279100AFC387}"/>
              </a:ext>
            </a:extLst>
          </p:cNvPr>
          <p:cNvSpPr/>
          <p:nvPr/>
        </p:nvSpPr>
        <p:spPr>
          <a:xfrm>
            <a:off x="3552093" y="5303404"/>
            <a:ext cx="209413" cy="209413"/>
          </a:xfrm>
          <a:prstGeom prst="ellipse">
            <a:avLst/>
          </a:prstGeom>
          <a:solidFill>
            <a:srgbClr val="02AA22"/>
          </a:solidFill>
          <a:ln>
            <a:solidFill>
              <a:srgbClr val="02AA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 xmlns:a16="http://schemas.microsoft.com/office/drawing/2014/main" id="{DF2D8410-871C-4094-A15F-950A6954AFFC}"/>
              </a:ext>
            </a:extLst>
          </p:cNvPr>
          <p:cNvSpPr/>
          <p:nvPr/>
        </p:nvSpPr>
        <p:spPr>
          <a:xfrm>
            <a:off x="5158156" y="5303404"/>
            <a:ext cx="209413" cy="209413"/>
          </a:xfrm>
          <a:prstGeom prst="ellipse">
            <a:avLst/>
          </a:prstGeom>
          <a:solidFill>
            <a:srgbClr val="02AA22"/>
          </a:solidFill>
          <a:ln>
            <a:solidFill>
              <a:srgbClr val="02AA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 xmlns:a16="http://schemas.microsoft.com/office/drawing/2014/main" id="{5F703C08-595E-4707-9F74-E269D29E5A59}"/>
              </a:ext>
            </a:extLst>
          </p:cNvPr>
          <p:cNvCxnSpPr>
            <a:cxnSpLocks/>
            <a:stCxn id="12" idx="2"/>
            <a:endCxn id="39" idx="3"/>
          </p:cNvCxnSpPr>
          <p:nvPr/>
        </p:nvCxnSpPr>
        <p:spPr>
          <a:xfrm flipH="1" flipV="1">
            <a:off x="1948884" y="1868554"/>
            <a:ext cx="864655" cy="12342"/>
          </a:xfrm>
          <a:prstGeom prst="line">
            <a:avLst/>
          </a:prstGeom>
          <a:ln w="38100">
            <a:solidFill>
              <a:srgbClr val="02AA2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 xmlns:a16="http://schemas.microsoft.com/office/drawing/2014/main" id="{5C53A873-8686-44BE-B9D6-E65ED9403336}"/>
              </a:ext>
            </a:extLst>
          </p:cNvPr>
          <p:cNvCxnSpPr>
            <a:cxnSpLocks/>
            <a:stCxn id="49" idx="1"/>
            <a:endCxn id="11" idx="6"/>
          </p:cNvCxnSpPr>
          <p:nvPr/>
        </p:nvCxnSpPr>
        <p:spPr>
          <a:xfrm flipH="1">
            <a:off x="6070952" y="2083969"/>
            <a:ext cx="958983" cy="6340"/>
          </a:xfrm>
          <a:prstGeom prst="line">
            <a:avLst/>
          </a:prstGeom>
          <a:ln w="38100">
            <a:solidFill>
              <a:srgbClr val="02AA2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 xmlns:a16="http://schemas.microsoft.com/office/drawing/2014/main" id="{4E72D05E-562B-4DA0-BF87-2B2097597C05}"/>
              </a:ext>
            </a:extLst>
          </p:cNvPr>
          <p:cNvCxnSpPr>
            <a:cxnSpLocks/>
            <a:stCxn id="8" idx="2"/>
            <a:endCxn id="45" idx="3"/>
          </p:cNvCxnSpPr>
          <p:nvPr/>
        </p:nvCxnSpPr>
        <p:spPr>
          <a:xfrm flipH="1" flipV="1">
            <a:off x="1534355" y="3184828"/>
            <a:ext cx="3000874" cy="2300"/>
          </a:xfrm>
          <a:prstGeom prst="line">
            <a:avLst/>
          </a:prstGeom>
          <a:ln w="38100">
            <a:solidFill>
              <a:srgbClr val="02AA2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 xmlns:a16="http://schemas.microsoft.com/office/drawing/2014/main" id="{6813025F-3C3C-41FF-A139-BF8FB09B0A58}"/>
              </a:ext>
            </a:extLst>
          </p:cNvPr>
          <p:cNvCxnSpPr>
            <a:cxnSpLocks/>
            <a:stCxn id="6" idx="2"/>
            <a:endCxn id="42" idx="3"/>
          </p:cNvCxnSpPr>
          <p:nvPr/>
        </p:nvCxnSpPr>
        <p:spPr>
          <a:xfrm flipH="1" flipV="1">
            <a:off x="816210" y="2219644"/>
            <a:ext cx="3697175" cy="30386"/>
          </a:xfrm>
          <a:prstGeom prst="line">
            <a:avLst/>
          </a:prstGeom>
          <a:ln w="38100">
            <a:solidFill>
              <a:srgbClr val="02AA2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 xmlns:a16="http://schemas.microsoft.com/office/drawing/2014/main" id="{8AB0D375-73F6-46C1-8380-DE5359099745}"/>
              </a:ext>
            </a:extLst>
          </p:cNvPr>
          <p:cNvCxnSpPr>
            <a:cxnSpLocks/>
            <a:stCxn id="52" idx="1"/>
            <a:endCxn id="10" idx="6"/>
          </p:cNvCxnSpPr>
          <p:nvPr/>
        </p:nvCxnSpPr>
        <p:spPr>
          <a:xfrm flipH="1">
            <a:off x="4940730" y="3683232"/>
            <a:ext cx="3192071" cy="1"/>
          </a:xfrm>
          <a:prstGeom prst="line">
            <a:avLst/>
          </a:prstGeom>
          <a:ln w="38100">
            <a:solidFill>
              <a:srgbClr val="02AA22"/>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 xmlns:a16="http://schemas.microsoft.com/office/drawing/2014/main" id="{51E6DB7D-1816-4203-AD45-B1EE0C5A2098}"/>
              </a:ext>
            </a:extLst>
          </p:cNvPr>
          <p:cNvCxnSpPr>
            <a:cxnSpLocks/>
            <a:stCxn id="51" idx="1"/>
            <a:endCxn id="14" idx="6"/>
          </p:cNvCxnSpPr>
          <p:nvPr/>
        </p:nvCxnSpPr>
        <p:spPr>
          <a:xfrm flipH="1" flipV="1">
            <a:off x="5045436" y="4489137"/>
            <a:ext cx="2895005" cy="10386"/>
          </a:xfrm>
          <a:prstGeom prst="line">
            <a:avLst/>
          </a:prstGeom>
          <a:ln w="38100">
            <a:solidFill>
              <a:srgbClr val="02AA22"/>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 xmlns:a16="http://schemas.microsoft.com/office/drawing/2014/main" id="{BD3393DD-5ED2-424C-9111-E1A34AD18859}"/>
              </a:ext>
            </a:extLst>
          </p:cNvPr>
          <p:cNvCxnSpPr>
            <a:cxnSpLocks/>
            <a:stCxn id="15" idx="2"/>
            <a:endCxn id="47" idx="3"/>
          </p:cNvCxnSpPr>
          <p:nvPr/>
        </p:nvCxnSpPr>
        <p:spPr>
          <a:xfrm flipH="1">
            <a:off x="1919076" y="5408111"/>
            <a:ext cx="1633017" cy="12487"/>
          </a:xfrm>
          <a:prstGeom prst="line">
            <a:avLst/>
          </a:prstGeom>
          <a:ln w="38100">
            <a:solidFill>
              <a:srgbClr val="02AA22"/>
            </a:solidFill>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 xmlns:a16="http://schemas.microsoft.com/office/drawing/2014/main" id="{868A187C-7D41-4AEC-B0B9-4B791652D02D}"/>
              </a:ext>
            </a:extLst>
          </p:cNvPr>
          <p:cNvSpPr txBox="1"/>
          <p:nvPr/>
        </p:nvSpPr>
        <p:spPr>
          <a:xfrm>
            <a:off x="84271" y="1683888"/>
            <a:ext cx="1864613" cy="369332"/>
          </a:xfrm>
          <a:prstGeom prst="rect">
            <a:avLst/>
          </a:prstGeom>
          <a:noFill/>
        </p:spPr>
        <p:txBody>
          <a:bodyPr wrap="none" rtlCol="0">
            <a:spAutoFit/>
          </a:bodyPr>
          <a:lstStyle/>
          <a:p>
            <a:r>
              <a:rPr lang="en-GB" sz="1800" b="1" dirty="0">
                <a:solidFill>
                  <a:srgbClr val="02AA22"/>
                </a:solidFill>
              </a:rPr>
              <a:t>Ends of fingers</a:t>
            </a:r>
          </a:p>
        </p:txBody>
      </p:sp>
      <p:sp>
        <p:nvSpPr>
          <p:cNvPr id="42" name="TextBox 41">
            <a:extLst>
              <a:ext uri="{FF2B5EF4-FFF2-40B4-BE49-F238E27FC236}">
                <a16:creationId xmlns="" xmlns:a16="http://schemas.microsoft.com/office/drawing/2014/main" id="{2E6EF812-1C51-459B-B8C1-CCAFE2A6FBDB}"/>
              </a:ext>
            </a:extLst>
          </p:cNvPr>
          <p:cNvSpPr txBox="1"/>
          <p:nvPr/>
        </p:nvSpPr>
        <p:spPr>
          <a:xfrm>
            <a:off x="80111" y="2034978"/>
            <a:ext cx="736099" cy="369332"/>
          </a:xfrm>
          <a:prstGeom prst="rect">
            <a:avLst/>
          </a:prstGeom>
          <a:noFill/>
        </p:spPr>
        <p:txBody>
          <a:bodyPr wrap="none" rtlCol="0">
            <a:spAutoFit/>
          </a:bodyPr>
          <a:lstStyle/>
          <a:p>
            <a:r>
              <a:rPr lang="en-GB" sz="1800" b="1" dirty="0">
                <a:solidFill>
                  <a:srgbClr val="02AA22"/>
                </a:solidFill>
              </a:rPr>
              <a:t>Neck</a:t>
            </a:r>
          </a:p>
        </p:txBody>
      </p:sp>
      <p:sp>
        <p:nvSpPr>
          <p:cNvPr id="45" name="TextBox 44">
            <a:extLst>
              <a:ext uri="{FF2B5EF4-FFF2-40B4-BE49-F238E27FC236}">
                <a16:creationId xmlns="" xmlns:a16="http://schemas.microsoft.com/office/drawing/2014/main" id="{CD47CDE9-04F0-44B8-B03F-A33F4EF8D94C}"/>
              </a:ext>
            </a:extLst>
          </p:cNvPr>
          <p:cNvSpPr txBox="1"/>
          <p:nvPr/>
        </p:nvSpPr>
        <p:spPr>
          <a:xfrm>
            <a:off x="80111" y="3000162"/>
            <a:ext cx="1454244" cy="369332"/>
          </a:xfrm>
          <a:prstGeom prst="rect">
            <a:avLst/>
          </a:prstGeom>
          <a:noFill/>
        </p:spPr>
        <p:txBody>
          <a:bodyPr wrap="none" rtlCol="0">
            <a:spAutoFit/>
          </a:bodyPr>
          <a:lstStyle/>
          <a:p>
            <a:r>
              <a:rPr lang="en-GB" sz="1800" b="1" dirty="0">
                <a:solidFill>
                  <a:srgbClr val="02AA22"/>
                </a:solidFill>
              </a:rPr>
              <a:t>Lower back</a:t>
            </a:r>
          </a:p>
        </p:txBody>
      </p:sp>
      <p:sp>
        <p:nvSpPr>
          <p:cNvPr id="47" name="TextBox 46">
            <a:extLst>
              <a:ext uri="{FF2B5EF4-FFF2-40B4-BE49-F238E27FC236}">
                <a16:creationId xmlns="" xmlns:a16="http://schemas.microsoft.com/office/drawing/2014/main" id="{E43FC4D8-83F8-4745-ABBD-1E4563A61E80}"/>
              </a:ext>
            </a:extLst>
          </p:cNvPr>
          <p:cNvSpPr txBox="1"/>
          <p:nvPr/>
        </p:nvSpPr>
        <p:spPr>
          <a:xfrm>
            <a:off x="80111" y="5235932"/>
            <a:ext cx="1838965" cy="369332"/>
          </a:xfrm>
          <a:prstGeom prst="rect">
            <a:avLst/>
          </a:prstGeom>
          <a:noFill/>
        </p:spPr>
        <p:txBody>
          <a:bodyPr wrap="none" rtlCol="0">
            <a:spAutoFit/>
          </a:bodyPr>
          <a:lstStyle/>
          <a:p>
            <a:r>
              <a:rPr lang="en-GB" sz="1800" b="1" dirty="0">
                <a:solidFill>
                  <a:srgbClr val="02AA22"/>
                </a:solidFill>
              </a:rPr>
              <a:t>Base of big toe</a:t>
            </a:r>
          </a:p>
        </p:txBody>
      </p:sp>
      <p:sp>
        <p:nvSpPr>
          <p:cNvPr id="49" name="TextBox 48">
            <a:extLst>
              <a:ext uri="{FF2B5EF4-FFF2-40B4-BE49-F238E27FC236}">
                <a16:creationId xmlns="" xmlns:a16="http://schemas.microsoft.com/office/drawing/2014/main" id="{A52B0CF3-3FC3-41AE-B679-B31A567FCDA5}"/>
              </a:ext>
            </a:extLst>
          </p:cNvPr>
          <p:cNvSpPr txBox="1"/>
          <p:nvPr/>
        </p:nvSpPr>
        <p:spPr>
          <a:xfrm>
            <a:off x="7029935" y="1899303"/>
            <a:ext cx="1787669" cy="369332"/>
          </a:xfrm>
          <a:prstGeom prst="rect">
            <a:avLst/>
          </a:prstGeom>
          <a:noFill/>
        </p:spPr>
        <p:txBody>
          <a:bodyPr wrap="none" rtlCol="0">
            <a:spAutoFit/>
          </a:bodyPr>
          <a:lstStyle/>
          <a:p>
            <a:r>
              <a:rPr lang="en-GB" sz="1800" b="1" dirty="0">
                <a:solidFill>
                  <a:srgbClr val="02AA22"/>
                </a:solidFill>
              </a:rPr>
              <a:t>Base of thumb</a:t>
            </a:r>
          </a:p>
        </p:txBody>
      </p:sp>
      <p:sp>
        <p:nvSpPr>
          <p:cNvPr id="51" name="TextBox 50">
            <a:extLst>
              <a:ext uri="{FF2B5EF4-FFF2-40B4-BE49-F238E27FC236}">
                <a16:creationId xmlns="" xmlns:a16="http://schemas.microsoft.com/office/drawing/2014/main" id="{0E6577B2-A91C-43DB-9428-62880E055B5F}"/>
              </a:ext>
            </a:extLst>
          </p:cNvPr>
          <p:cNvSpPr txBox="1"/>
          <p:nvPr/>
        </p:nvSpPr>
        <p:spPr>
          <a:xfrm>
            <a:off x="7940441" y="4314857"/>
            <a:ext cx="877163" cy="369332"/>
          </a:xfrm>
          <a:prstGeom prst="rect">
            <a:avLst/>
          </a:prstGeom>
          <a:noFill/>
        </p:spPr>
        <p:txBody>
          <a:bodyPr wrap="none" rtlCol="0">
            <a:spAutoFit/>
          </a:bodyPr>
          <a:lstStyle/>
          <a:p>
            <a:r>
              <a:rPr lang="en-GB" sz="1800" b="1" dirty="0">
                <a:solidFill>
                  <a:srgbClr val="02AA22"/>
                </a:solidFill>
              </a:rPr>
              <a:t>Knees</a:t>
            </a:r>
          </a:p>
        </p:txBody>
      </p:sp>
      <p:sp>
        <p:nvSpPr>
          <p:cNvPr id="52" name="TextBox 51">
            <a:extLst>
              <a:ext uri="{FF2B5EF4-FFF2-40B4-BE49-F238E27FC236}">
                <a16:creationId xmlns="" xmlns:a16="http://schemas.microsoft.com/office/drawing/2014/main" id="{CF4CD9CC-4637-4028-86BA-F1180DF0C179}"/>
              </a:ext>
            </a:extLst>
          </p:cNvPr>
          <p:cNvSpPr txBox="1"/>
          <p:nvPr/>
        </p:nvSpPr>
        <p:spPr>
          <a:xfrm>
            <a:off x="8132801" y="3498566"/>
            <a:ext cx="684803" cy="369332"/>
          </a:xfrm>
          <a:prstGeom prst="rect">
            <a:avLst/>
          </a:prstGeom>
          <a:noFill/>
        </p:spPr>
        <p:txBody>
          <a:bodyPr wrap="none" rtlCol="0">
            <a:spAutoFit/>
          </a:bodyPr>
          <a:lstStyle/>
          <a:p>
            <a:r>
              <a:rPr lang="en-GB" sz="1800" b="1" dirty="0">
                <a:solidFill>
                  <a:srgbClr val="02AA22"/>
                </a:solidFill>
              </a:rPr>
              <a:t>Hips</a:t>
            </a:r>
          </a:p>
        </p:txBody>
      </p:sp>
    </p:spTree>
    <p:extLst>
      <p:ext uri="{BB962C8B-B14F-4D97-AF65-F5344CB8AC3E}">
        <p14:creationId xmlns:p14="http://schemas.microsoft.com/office/powerpoint/2010/main" val="190274204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solidFill>
                  <a:srgbClr val="C00000"/>
                </a:solidFill>
              </a:rPr>
              <a:t>Making the diagnosis</a:t>
            </a:r>
            <a:endParaRPr lang="en-GB" sz="4000" dirty="0">
              <a:solidFill>
                <a:srgbClr val="C00000"/>
              </a:solidFill>
            </a:endParaRPr>
          </a:p>
        </p:txBody>
      </p:sp>
      <p:sp>
        <p:nvSpPr>
          <p:cNvPr id="3" name="Content Placeholder 2"/>
          <p:cNvSpPr>
            <a:spLocks noGrp="1"/>
          </p:cNvSpPr>
          <p:nvPr>
            <p:ph idx="1"/>
          </p:nvPr>
        </p:nvSpPr>
        <p:spPr/>
        <p:txBody>
          <a:bodyPr/>
          <a:lstStyle/>
          <a:p>
            <a:r>
              <a:rPr lang="en-GB" dirty="0" smtClean="0"/>
              <a:t>Understanding the problem</a:t>
            </a:r>
            <a:endParaRPr lang="en-GB" sz="2800" dirty="0" smtClean="0"/>
          </a:p>
          <a:p>
            <a:pPr lvl="1"/>
            <a:r>
              <a:rPr lang="en-GB" sz="2400" dirty="0" smtClean="0"/>
              <a:t>The patient’s story</a:t>
            </a:r>
          </a:p>
          <a:p>
            <a:pPr lvl="1"/>
            <a:r>
              <a:rPr lang="en-GB" sz="2400" dirty="0" smtClean="0"/>
              <a:t>Pain / mobility / activities (work &amp; social)</a:t>
            </a:r>
          </a:p>
          <a:p>
            <a:pPr lvl="1"/>
            <a:r>
              <a:rPr lang="en-GB" sz="2400" dirty="0" smtClean="0"/>
              <a:t>Ideas, concerns and expectations (ICE)</a:t>
            </a:r>
          </a:p>
          <a:p>
            <a:pPr lvl="1"/>
            <a:r>
              <a:rPr lang="en-GB" sz="2400" dirty="0" smtClean="0"/>
              <a:t>What they have tried already</a:t>
            </a:r>
          </a:p>
          <a:p>
            <a:pPr marL="457200" lvl="1" indent="0">
              <a:buNone/>
            </a:pPr>
            <a:endParaRPr lang="en-GB" sz="800" dirty="0" smtClean="0"/>
          </a:p>
          <a:p>
            <a:r>
              <a:rPr lang="en-GB" dirty="0" smtClean="0"/>
              <a:t>Clinical working diagnosis</a:t>
            </a:r>
          </a:p>
          <a:p>
            <a:pPr lvl="1"/>
            <a:r>
              <a:rPr lang="en-GB" sz="2400" dirty="0" smtClean="0"/>
              <a:t>Typical OA history (examination)</a:t>
            </a:r>
          </a:p>
          <a:p>
            <a:pPr lvl="1"/>
            <a:r>
              <a:rPr lang="en-GB" sz="2400" dirty="0"/>
              <a:t>A</a:t>
            </a:r>
            <a:r>
              <a:rPr lang="en-GB" sz="2400" dirty="0" smtClean="0"/>
              <a:t>lternative diagnosis unlikely</a:t>
            </a:r>
          </a:p>
          <a:p>
            <a:pPr lvl="1"/>
            <a:endParaRPr lang="en-GB" dirty="0"/>
          </a:p>
        </p:txBody>
      </p:sp>
    </p:spTree>
    <p:extLst>
      <p:ext uri="{BB962C8B-B14F-4D97-AF65-F5344CB8AC3E}">
        <p14:creationId xmlns:p14="http://schemas.microsoft.com/office/powerpoint/2010/main" val="2167101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595" y="369555"/>
            <a:ext cx="7245717" cy="539165"/>
          </a:xfrm>
        </p:spPr>
        <p:txBody>
          <a:bodyPr/>
          <a:lstStyle/>
          <a:p>
            <a:r>
              <a:rPr lang="en-GB" dirty="0">
                <a:solidFill>
                  <a:srgbClr val="C00000"/>
                </a:solidFill>
              </a:rPr>
              <a:t>Indicators of “alternative or additional diagnoses”</a:t>
            </a:r>
            <a:endParaRPr lang="en-US" dirty="0">
              <a:solidFill>
                <a:srgbClr val="C00000"/>
              </a:solidFill>
            </a:endParaRPr>
          </a:p>
        </p:txBody>
      </p:sp>
      <p:sp>
        <p:nvSpPr>
          <p:cNvPr id="6" name="Rectangle: Rounded Corners 5">
            <a:extLst>
              <a:ext uri="{FF2B5EF4-FFF2-40B4-BE49-F238E27FC236}">
                <a16:creationId xmlns="" xmlns:a16="http://schemas.microsoft.com/office/drawing/2014/main" id="{0A0AB676-958E-4C6E-96A1-FB0E97B01509}"/>
              </a:ext>
            </a:extLst>
          </p:cNvPr>
          <p:cNvSpPr/>
          <p:nvPr/>
        </p:nvSpPr>
        <p:spPr>
          <a:xfrm>
            <a:off x="134593" y="1654971"/>
            <a:ext cx="2238233" cy="102358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a:t>History of trauma</a:t>
            </a:r>
          </a:p>
        </p:txBody>
      </p:sp>
      <p:sp>
        <p:nvSpPr>
          <p:cNvPr id="7" name="Rectangle: Rounded Corners 6">
            <a:extLst>
              <a:ext uri="{FF2B5EF4-FFF2-40B4-BE49-F238E27FC236}">
                <a16:creationId xmlns="" xmlns:a16="http://schemas.microsoft.com/office/drawing/2014/main" id="{9AAA0B1E-DCA0-4A0D-9A8E-4E4DF9A4EF97}"/>
              </a:ext>
            </a:extLst>
          </p:cNvPr>
          <p:cNvSpPr/>
          <p:nvPr/>
        </p:nvSpPr>
        <p:spPr>
          <a:xfrm>
            <a:off x="134594" y="3144292"/>
            <a:ext cx="2238233" cy="158166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a:t>Prolonged morning joint-related stiffness</a:t>
            </a:r>
          </a:p>
        </p:txBody>
      </p:sp>
      <p:sp>
        <p:nvSpPr>
          <p:cNvPr id="8" name="Rectangle: Rounded Corners 7">
            <a:extLst>
              <a:ext uri="{FF2B5EF4-FFF2-40B4-BE49-F238E27FC236}">
                <a16:creationId xmlns="" xmlns:a16="http://schemas.microsoft.com/office/drawing/2014/main" id="{3ACD9332-5A15-423E-85D5-66876F5210BF}"/>
              </a:ext>
            </a:extLst>
          </p:cNvPr>
          <p:cNvSpPr/>
          <p:nvPr/>
        </p:nvSpPr>
        <p:spPr>
          <a:xfrm>
            <a:off x="6842884" y="1654972"/>
            <a:ext cx="2238233" cy="158166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a:t>Rapid worsening of symptoms</a:t>
            </a:r>
          </a:p>
        </p:txBody>
      </p:sp>
      <p:sp>
        <p:nvSpPr>
          <p:cNvPr id="9" name="Rectangle: Rounded Corners 8">
            <a:extLst>
              <a:ext uri="{FF2B5EF4-FFF2-40B4-BE49-F238E27FC236}">
                <a16:creationId xmlns="" xmlns:a16="http://schemas.microsoft.com/office/drawing/2014/main" id="{38BC9D6B-BCB3-4B25-8D67-892BF352B077}"/>
              </a:ext>
            </a:extLst>
          </p:cNvPr>
          <p:cNvSpPr/>
          <p:nvPr/>
        </p:nvSpPr>
        <p:spPr>
          <a:xfrm>
            <a:off x="6842884" y="3749726"/>
            <a:ext cx="2238233" cy="97622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a:t>Hot swollen joint</a:t>
            </a:r>
          </a:p>
        </p:txBody>
      </p:sp>
      <p:sp>
        <p:nvSpPr>
          <p:cNvPr id="10" name="Rectangle: Rounded Corners 9">
            <a:extLst>
              <a:ext uri="{FF2B5EF4-FFF2-40B4-BE49-F238E27FC236}">
                <a16:creationId xmlns="" xmlns:a16="http://schemas.microsoft.com/office/drawing/2014/main" id="{BFCE30E3-0D15-4A37-A75F-7E5CE74A1FBB}"/>
              </a:ext>
            </a:extLst>
          </p:cNvPr>
          <p:cNvSpPr/>
          <p:nvPr/>
        </p:nvSpPr>
        <p:spPr>
          <a:xfrm>
            <a:off x="2783006" y="2084692"/>
            <a:ext cx="3370997" cy="619576"/>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Gout</a:t>
            </a:r>
          </a:p>
        </p:txBody>
      </p:sp>
      <p:sp>
        <p:nvSpPr>
          <p:cNvPr id="11" name="Rectangle: Rounded Corners 10">
            <a:extLst>
              <a:ext uri="{FF2B5EF4-FFF2-40B4-BE49-F238E27FC236}">
                <a16:creationId xmlns="" xmlns:a16="http://schemas.microsoft.com/office/drawing/2014/main" id="{F99C24BF-86EB-430F-B07C-555A2270A1D8}"/>
              </a:ext>
            </a:extLst>
          </p:cNvPr>
          <p:cNvSpPr/>
          <p:nvPr/>
        </p:nvSpPr>
        <p:spPr>
          <a:xfrm>
            <a:off x="2783006" y="2910751"/>
            <a:ext cx="3379711" cy="112737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Other inflammatory </a:t>
            </a:r>
            <a:r>
              <a:rPr lang="en-GB" dirty="0" err="1"/>
              <a:t>arthritides</a:t>
            </a:r>
            <a:r>
              <a:rPr lang="en-GB" dirty="0"/>
              <a:t> (e.g. RA, PMR)</a:t>
            </a:r>
          </a:p>
        </p:txBody>
      </p:sp>
      <p:sp>
        <p:nvSpPr>
          <p:cNvPr id="12" name="Rectangle: Rounded Corners 11">
            <a:extLst>
              <a:ext uri="{FF2B5EF4-FFF2-40B4-BE49-F238E27FC236}">
                <a16:creationId xmlns="" xmlns:a16="http://schemas.microsoft.com/office/drawing/2014/main" id="{68384AD0-6BD2-4BB8-96B1-4D815068BC6B}"/>
              </a:ext>
            </a:extLst>
          </p:cNvPr>
          <p:cNvSpPr/>
          <p:nvPr/>
        </p:nvSpPr>
        <p:spPr>
          <a:xfrm>
            <a:off x="2783006" y="4244605"/>
            <a:ext cx="3370997" cy="619576"/>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Septic arthritis</a:t>
            </a:r>
          </a:p>
        </p:txBody>
      </p:sp>
      <p:sp>
        <p:nvSpPr>
          <p:cNvPr id="13" name="Rectangle: Rounded Corners 12">
            <a:extLst>
              <a:ext uri="{FF2B5EF4-FFF2-40B4-BE49-F238E27FC236}">
                <a16:creationId xmlns="" xmlns:a16="http://schemas.microsoft.com/office/drawing/2014/main" id="{E93F13BD-CE13-4B4A-A0C1-04A9CED4623F}"/>
              </a:ext>
            </a:extLst>
          </p:cNvPr>
          <p:cNvSpPr/>
          <p:nvPr/>
        </p:nvSpPr>
        <p:spPr>
          <a:xfrm>
            <a:off x="2783006" y="5070665"/>
            <a:ext cx="3370997" cy="619576"/>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Malignancy</a:t>
            </a:r>
          </a:p>
        </p:txBody>
      </p:sp>
      <p:sp>
        <p:nvSpPr>
          <p:cNvPr id="14" name="Rectangle: Rounded Corners 13">
            <a:extLst>
              <a:ext uri="{FF2B5EF4-FFF2-40B4-BE49-F238E27FC236}">
                <a16:creationId xmlns="" xmlns:a16="http://schemas.microsoft.com/office/drawing/2014/main" id="{A8141C39-FE45-4611-AFBE-FDD1273FB20D}"/>
              </a:ext>
            </a:extLst>
          </p:cNvPr>
          <p:cNvSpPr/>
          <p:nvPr/>
        </p:nvSpPr>
        <p:spPr>
          <a:xfrm>
            <a:off x="2783006" y="1258633"/>
            <a:ext cx="3370997" cy="619576"/>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Fracture</a:t>
            </a:r>
          </a:p>
        </p:txBody>
      </p:sp>
      <p:sp>
        <p:nvSpPr>
          <p:cNvPr id="15" name="Rectangle: Rounded Corners 14">
            <a:extLst>
              <a:ext uri="{FF2B5EF4-FFF2-40B4-BE49-F238E27FC236}">
                <a16:creationId xmlns="" xmlns:a16="http://schemas.microsoft.com/office/drawing/2014/main" id="{146FBD76-58A6-4947-B1D0-2CC0626EDB5D}"/>
              </a:ext>
            </a:extLst>
          </p:cNvPr>
          <p:cNvSpPr/>
          <p:nvPr/>
        </p:nvSpPr>
        <p:spPr>
          <a:xfrm>
            <a:off x="6842884" y="5239046"/>
            <a:ext cx="2238233" cy="97622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a:t>Systemic upset</a:t>
            </a:r>
          </a:p>
        </p:txBody>
      </p:sp>
      <p:sp>
        <p:nvSpPr>
          <p:cNvPr id="18" name="Rectangle: Rounded Corners 17">
            <a:extLst>
              <a:ext uri="{FF2B5EF4-FFF2-40B4-BE49-F238E27FC236}">
                <a16:creationId xmlns="" xmlns:a16="http://schemas.microsoft.com/office/drawing/2014/main" id="{0D338577-D2E8-4138-A41B-C4D6005C2118}"/>
              </a:ext>
            </a:extLst>
          </p:cNvPr>
          <p:cNvSpPr/>
          <p:nvPr/>
        </p:nvSpPr>
        <p:spPr>
          <a:xfrm>
            <a:off x="134595" y="5191690"/>
            <a:ext cx="2238233" cy="102358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a:t>Numbness</a:t>
            </a:r>
          </a:p>
        </p:txBody>
      </p:sp>
      <p:sp>
        <p:nvSpPr>
          <p:cNvPr id="19" name="Rectangle: Rounded Corners 18">
            <a:extLst>
              <a:ext uri="{FF2B5EF4-FFF2-40B4-BE49-F238E27FC236}">
                <a16:creationId xmlns="" xmlns:a16="http://schemas.microsoft.com/office/drawing/2014/main" id="{777DAB84-657A-4F4C-9740-5A5726AAFEFE}"/>
              </a:ext>
            </a:extLst>
          </p:cNvPr>
          <p:cNvSpPr/>
          <p:nvPr/>
        </p:nvSpPr>
        <p:spPr>
          <a:xfrm>
            <a:off x="2780856" y="5896725"/>
            <a:ext cx="3370997" cy="806077"/>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Radicular or neuropathic pain</a:t>
            </a:r>
          </a:p>
        </p:txBody>
      </p:sp>
    </p:spTree>
    <p:extLst>
      <p:ext uri="{BB962C8B-B14F-4D97-AF65-F5344CB8AC3E}">
        <p14:creationId xmlns:p14="http://schemas.microsoft.com/office/powerpoint/2010/main" val="419350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3254" y="2271406"/>
            <a:ext cx="8497491" cy="4433865"/>
            <a:chOff x="395288" y="1557339"/>
            <a:chExt cx="8497491" cy="4433865"/>
          </a:xfrm>
        </p:grpSpPr>
        <p:grpSp>
          <p:nvGrpSpPr>
            <p:cNvPr id="52225" name="Group 5"/>
            <p:cNvGrpSpPr>
              <a:grpSpLocks/>
            </p:cNvGrpSpPr>
            <p:nvPr/>
          </p:nvGrpSpPr>
          <p:grpSpPr bwMode="auto">
            <a:xfrm>
              <a:off x="395288" y="2565401"/>
              <a:ext cx="8497491" cy="3425803"/>
              <a:chOff x="323528" y="3171746"/>
              <a:chExt cx="8424936" cy="3425584"/>
            </a:xfrm>
          </p:grpSpPr>
          <p:pic>
            <p:nvPicPr>
              <p:cNvPr id="52233" name="Picture 7"/>
              <p:cNvPicPr>
                <a:picLocks noChangeAspect="1" noChangeArrowheads="1"/>
              </p:cNvPicPr>
              <p:nvPr/>
            </p:nvPicPr>
            <p:blipFill>
              <a:blip r:embed="rId3"/>
              <a:srcRect/>
              <a:stretch>
                <a:fillRect/>
              </a:stretch>
            </p:blipFill>
            <p:spPr bwMode="auto">
              <a:xfrm>
                <a:off x="323528" y="3171746"/>
                <a:ext cx="8424936" cy="3168352"/>
              </a:xfrm>
              <a:prstGeom prst="rect">
                <a:avLst/>
              </a:prstGeom>
              <a:noFill/>
              <a:ln w="9525">
                <a:noFill/>
                <a:miter lim="800000"/>
                <a:headEnd/>
                <a:tailEnd/>
              </a:ln>
            </p:spPr>
          </p:pic>
          <p:sp>
            <p:nvSpPr>
              <p:cNvPr id="52234" name="TextBox 4"/>
              <p:cNvSpPr txBox="1">
                <a:spLocks noChangeArrowheads="1"/>
              </p:cNvSpPr>
              <p:nvPr/>
            </p:nvSpPr>
            <p:spPr bwMode="auto">
              <a:xfrm>
                <a:off x="3419872" y="6258798"/>
                <a:ext cx="2592873" cy="338532"/>
              </a:xfrm>
              <a:prstGeom prst="rect">
                <a:avLst/>
              </a:prstGeom>
              <a:noFill/>
              <a:ln w="9525">
                <a:noFill/>
                <a:miter lim="800000"/>
                <a:headEnd/>
                <a:tailEnd/>
              </a:ln>
            </p:spPr>
            <p:txBody>
              <a:bodyPr wrap="none">
                <a:spAutoFit/>
              </a:bodyPr>
              <a:lstStyle/>
              <a:p>
                <a:r>
                  <a:rPr lang="en-GB" sz="1600" dirty="0">
                    <a:latin typeface="Calibri" pitchFamily="34" charset="0"/>
                  </a:rPr>
                  <a:t>Time (in years) since baseline</a:t>
                </a:r>
              </a:p>
            </p:txBody>
          </p:sp>
          <p:sp>
            <p:nvSpPr>
              <p:cNvPr id="52235" name="TextBox 11"/>
              <p:cNvSpPr txBox="1">
                <a:spLocks noChangeArrowheads="1"/>
              </p:cNvSpPr>
              <p:nvPr/>
            </p:nvSpPr>
            <p:spPr bwMode="auto">
              <a:xfrm rot="16200000">
                <a:off x="-419020" y="4562586"/>
                <a:ext cx="1854428" cy="335663"/>
              </a:xfrm>
              <a:prstGeom prst="rect">
                <a:avLst/>
              </a:prstGeom>
              <a:noFill/>
              <a:ln w="9525">
                <a:noFill/>
                <a:miter lim="800000"/>
                <a:headEnd/>
                <a:tailEnd/>
              </a:ln>
            </p:spPr>
            <p:txBody>
              <a:bodyPr wrap="none">
                <a:spAutoFit/>
              </a:bodyPr>
              <a:lstStyle/>
              <a:p>
                <a:r>
                  <a:rPr lang="en-GB" sz="1600" dirty="0">
                    <a:latin typeface="Calibri" pitchFamily="34" charset="0"/>
                  </a:rPr>
                  <a:t>WOMAC pain (0-20)</a:t>
                </a:r>
              </a:p>
            </p:txBody>
          </p:sp>
        </p:grpSp>
        <p:sp>
          <p:nvSpPr>
            <p:cNvPr id="52226" name="TextBox 6"/>
            <p:cNvSpPr txBox="1">
              <a:spLocks noChangeArrowheads="1"/>
            </p:cNvSpPr>
            <p:nvPr/>
          </p:nvSpPr>
          <p:spPr bwMode="auto">
            <a:xfrm>
              <a:off x="971551" y="1557339"/>
              <a:ext cx="1641872" cy="1076325"/>
            </a:xfrm>
            <a:prstGeom prst="rect">
              <a:avLst/>
            </a:prstGeom>
            <a:noFill/>
            <a:ln w="9525">
              <a:noFill/>
              <a:miter lim="800000"/>
              <a:headEnd/>
              <a:tailEnd/>
            </a:ln>
          </p:spPr>
          <p:txBody>
            <a:bodyPr>
              <a:spAutoFit/>
            </a:bodyPr>
            <a:lstStyle/>
            <a:p>
              <a:pPr algn="ctr"/>
              <a:r>
                <a:rPr lang="en-GB" sz="1600" dirty="0">
                  <a:latin typeface="Calibri" pitchFamily="34" charset="0"/>
                </a:rPr>
                <a:t>Mild, </a:t>
              </a:r>
            </a:p>
            <a:p>
              <a:pPr algn="ctr"/>
              <a:r>
                <a:rPr lang="en-GB" sz="1600" dirty="0">
                  <a:latin typeface="Calibri" pitchFamily="34" charset="0"/>
                </a:rPr>
                <a:t>non-progressive</a:t>
              </a:r>
            </a:p>
            <a:p>
              <a:pPr algn="ctr"/>
              <a:endParaRPr lang="en-GB" sz="1600" dirty="0">
                <a:latin typeface="Calibri" pitchFamily="34" charset="0"/>
              </a:endParaRPr>
            </a:p>
            <a:p>
              <a:pPr algn="ctr"/>
              <a:r>
                <a:rPr lang="en-GB" sz="1600" dirty="0">
                  <a:latin typeface="Calibri" pitchFamily="34" charset="0"/>
                </a:rPr>
                <a:t>N = 208</a:t>
              </a:r>
            </a:p>
          </p:txBody>
        </p:sp>
        <p:sp>
          <p:nvSpPr>
            <p:cNvPr id="52227" name="TextBox 14"/>
            <p:cNvSpPr txBox="1">
              <a:spLocks noChangeArrowheads="1"/>
            </p:cNvSpPr>
            <p:nvPr/>
          </p:nvSpPr>
          <p:spPr bwMode="auto">
            <a:xfrm>
              <a:off x="4283542" y="1557339"/>
              <a:ext cx="1011495" cy="1077218"/>
            </a:xfrm>
            <a:prstGeom prst="rect">
              <a:avLst/>
            </a:prstGeom>
            <a:noFill/>
            <a:ln w="9525">
              <a:noFill/>
              <a:miter lim="800000"/>
              <a:headEnd/>
              <a:tailEnd/>
            </a:ln>
          </p:spPr>
          <p:txBody>
            <a:bodyPr wrap="none">
              <a:spAutoFit/>
            </a:bodyPr>
            <a:lstStyle/>
            <a:p>
              <a:pPr algn="ctr"/>
              <a:r>
                <a:rPr lang="en-GB" sz="1600" dirty="0">
                  <a:latin typeface="Calibri" pitchFamily="34" charset="0"/>
                </a:rPr>
                <a:t>Moderate</a:t>
              </a:r>
            </a:p>
            <a:p>
              <a:pPr algn="ctr"/>
              <a:endParaRPr lang="en-GB" sz="1600" dirty="0">
                <a:latin typeface="Calibri" pitchFamily="34" charset="0"/>
              </a:endParaRPr>
            </a:p>
            <a:p>
              <a:pPr algn="ctr"/>
              <a:endParaRPr lang="en-GB" sz="1600" dirty="0">
                <a:latin typeface="Calibri" pitchFamily="34" charset="0"/>
              </a:endParaRPr>
            </a:p>
            <a:p>
              <a:pPr algn="ctr"/>
              <a:r>
                <a:rPr lang="en-GB" sz="1600" dirty="0">
                  <a:latin typeface="Calibri" pitchFamily="34" charset="0"/>
                </a:rPr>
                <a:t>N = 137</a:t>
              </a:r>
            </a:p>
          </p:txBody>
        </p:sp>
        <p:sp>
          <p:nvSpPr>
            <p:cNvPr id="52228" name="TextBox 15"/>
            <p:cNvSpPr txBox="1">
              <a:spLocks noChangeArrowheads="1"/>
            </p:cNvSpPr>
            <p:nvPr/>
          </p:nvSpPr>
          <p:spPr bwMode="auto">
            <a:xfrm>
              <a:off x="5796308" y="1557339"/>
              <a:ext cx="1026820" cy="1077218"/>
            </a:xfrm>
            <a:prstGeom prst="rect">
              <a:avLst/>
            </a:prstGeom>
            <a:noFill/>
            <a:ln w="9525">
              <a:noFill/>
              <a:miter lim="800000"/>
              <a:headEnd/>
              <a:tailEnd/>
            </a:ln>
          </p:spPr>
          <p:txBody>
            <a:bodyPr wrap="none">
              <a:spAutoFit/>
            </a:bodyPr>
            <a:lstStyle/>
            <a:p>
              <a:pPr algn="ctr"/>
              <a:r>
                <a:rPr lang="en-GB" sz="1600" dirty="0">
                  <a:latin typeface="Calibri" pitchFamily="34" charset="0"/>
                </a:rPr>
                <a:t>Improving</a:t>
              </a:r>
            </a:p>
            <a:p>
              <a:pPr algn="ctr"/>
              <a:endParaRPr lang="en-GB" sz="1600" dirty="0">
                <a:latin typeface="Calibri" pitchFamily="34" charset="0"/>
              </a:endParaRPr>
            </a:p>
            <a:p>
              <a:pPr algn="ctr"/>
              <a:endParaRPr lang="en-GB" sz="1600" dirty="0">
                <a:latin typeface="Calibri" pitchFamily="34" charset="0"/>
              </a:endParaRPr>
            </a:p>
            <a:p>
              <a:pPr algn="ctr"/>
              <a:r>
                <a:rPr lang="en-GB" sz="1600" dirty="0">
                  <a:latin typeface="Calibri" pitchFamily="34" charset="0"/>
                </a:rPr>
                <a:t>N = 65</a:t>
              </a:r>
            </a:p>
          </p:txBody>
        </p:sp>
        <p:sp>
          <p:nvSpPr>
            <p:cNvPr id="52229" name="TextBox 16"/>
            <p:cNvSpPr txBox="1">
              <a:spLocks noChangeArrowheads="1"/>
            </p:cNvSpPr>
            <p:nvPr/>
          </p:nvSpPr>
          <p:spPr bwMode="auto">
            <a:xfrm>
              <a:off x="2786756" y="1557339"/>
              <a:ext cx="1136850" cy="1077218"/>
            </a:xfrm>
            <a:prstGeom prst="rect">
              <a:avLst/>
            </a:prstGeom>
            <a:noFill/>
            <a:ln w="9525">
              <a:noFill/>
              <a:miter lim="800000"/>
              <a:headEnd/>
              <a:tailEnd/>
            </a:ln>
          </p:spPr>
          <p:txBody>
            <a:bodyPr wrap="none">
              <a:spAutoFit/>
            </a:bodyPr>
            <a:lstStyle/>
            <a:p>
              <a:pPr algn="ctr"/>
              <a:r>
                <a:rPr lang="en-GB" sz="1600" dirty="0">
                  <a:latin typeface="Calibri" pitchFamily="34" charset="0"/>
                </a:rPr>
                <a:t>Progressive</a:t>
              </a:r>
            </a:p>
            <a:p>
              <a:pPr algn="ctr"/>
              <a:endParaRPr lang="en-GB" sz="1600" dirty="0">
                <a:latin typeface="Calibri" pitchFamily="34" charset="0"/>
              </a:endParaRPr>
            </a:p>
            <a:p>
              <a:pPr algn="ctr"/>
              <a:endParaRPr lang="en-GB" sz="1600" dirty="0">
                <a:latin typeface="Calibri" pitchFamily="34" charset="0"/>
              </a:endParaRPr>
            </a:p>
            <a:p>
              <a:pPr algn="ctr"/>
              <a:r>
                <a:rPr lang="en-GB" sz="1600" dirty="0">
                  <a:latin typeface="Calibri" pitchFamily="34" charset="0"/>
                </a:rPr>
                <a:t>N = 170</a:t>
              </a:r>
            </a:p>
          </p:txBody>
        </p:sp>
        <p:sp>
          <p:nvSpPr>
            <p:cNvPr id="52230" name="TextBox 17"/>
            <p:cNvSpPr txBox="1">
              <a:spLocks noChangeArrowheads="1"/>
            </p:cNvSpPr>
            <p:nvPr/>
          </p:nvSpPr>
          <p:spPr bwMode="auto">
            <a:xfrm>
              <a:off x="7053263" y="1557339"/>
              <a:ext cx="1432322" cy="1076325"/>
            </a:xfrm>
            <a:prstGeom prst="rect">
              <a:avLst/>
            </a:prstGeom>
            <a:noFill/>
            <a:ln w="9525">
              <a:noFill/>
              <a:miter lim="800000"/>
              <a:headEnd/>
              <a:tailEnd/>
            </a:ln>
          </p:spPr>
          <p:txBody>
            <a:bodyPr>
              <a:spAutoFit/>
            </a:bodyPr>
            <a:lstStyle/>
            <a:p>
              <a:pPr algn="ctr"/>
              <a:r>
                <a:rPr lang="en-GB" sz="1600" dirty="0">
                  <a:latin typeface="Calibri" pitchFamily="34" charset="0"/>
                </a:rPr>
                <a:t>Severe, </a:t>
              </a:r>
            </a:p>
            <a:p>
              <a:pPr algn="ctr"/>
              <a:r>
                <a:rPr lang="en-GB" sz="1600" dirty="0">
                  <a:latin typeface="Calibri" pitchFamily="34" charset="0"/>
                </a:rPr>
                <a:t>non-improving</a:t>
              </a:r>
            </a:p>
            <a:p>
              <a:pPr algn="ctr"/>
              <a:endParaRPr lang="en-GB" sz="1600" dirty="0">
                <a:latin typeface="Calibri" pitchFamily="34" charset="0"/>
              </a:endParaRPr>
            </a:p>
            <a:p>
              <a:pPr algn="ctr"/>
              <a:r>
                <a:rPr lang="en-GB" sz="1600" dirty="0">
                  <a:latin typeface="Calibri" pitchFamily="34" charset="0"/>
                </a:rPr>
                <a:t>N = 20</a:t>
              </a:r>
            </a:p>
          </p:txBody>
        </p:sp>
      </p:grpSp>
      <p:sp>
        <p:nvSpPr>
          <p:cNvPr id="52231" name="Title 1"/>
          <p:cNvSpPr>
            <a:spLocks noGrp="1"/>
          </p:cNvSpPr>
          <p:nvPr>
            <p:ph type="title"/>
          </p:nvPr>
        </p:nvSpPr>
        <p:spPr>
          <a:xfrm>
            <a:off x="457199" y="563907"/>
            <a:ext cx="8229600" cy="1143000"/>
          </a:xfrm>
        </p:spPr>
        <p:txBody>
          <a:bodyPr>
            <a:noAutofit/>
          </a:bodyPr>
          <a:lstStyle/>
          <a:p>
            <a:r>
              <a:rPr lang="en-GB" sz="4000" dirty="0" smtClean="0">
                <a:solidFill>
                  <a:srgbClr val="C00000"/>
                </a:solidFill>
              </a:rPr>
              <a:t>The natural history of knee OA </a:t>
            </a:r>
            <a:r>
              <a:rPr lang="en-GB" sz="2000" dirty="0" smtClean="0">
                <a:solidFill>
                  <a:srgbClr val="C00000"/>
                </a:solidFill>
              </a:rPr>
              <a:t>(in 600 people)</a:t>
            </a:r>
            <a:endParaRPr lang="en-GB" sz="4000" dirty="0" smtClean="0">
              <a:solidFill>
                <a:srgbClr val="C00000"/>
              </a:solidFill>
              <a:latin typeface="Arial" charset="0"/>
              <a:cs typeface="Arial" charset="0"/>
            </a:endParaRPr>
          </a:p>
        </p:txBody>
      </p:sp>
      <p:sp>
        <p:nvSpPr>
          <p:cNvPr id="52232" name="TextBox 1"/>
          <p:cNvSpPr txBox="1">
            <a:spLocks noChangeArrowheads="1"/>
          </p:cNvSpPr>
          <p:nvPr/>
        </p:nvSpPr>
        <p:spPr bwMode="auto">
          <a:xfrm>
            <a:off x="6300192" y="6550223"/>
            <a:ext cx="3159150" cy="307777"/>
          </a:xfrm>
          <a:prstGeom prst="rect">
            <a:avLst/>
          </a:prstGeom>
          <a:noFill/>
          <a:ln w="9525">
            <a:noFill/>
            <a:miter lim="800000"/>
            <a:headEnd/>
            <a:tailEnd/>
          </a:ln>
        </p:spPr>
        <p:txBody>
          <a:bodyPr wrap="square">
            <a:spAutoFit/>
          </a:bodyPr>
          <a:lstStyle/>
          <a:p>
            <a:r>
              <a:rPr lang="en-GB" sz="1400" dirty="0">
                <a:latin typeface="Calibri" pitchFamily="34" charset="0"/>
              </a:rPr>
              <a:t>Nicholls </a:t>
            </a:r>
            <a:r>
              <a:rPr lang="en-GB" sz="1400" i="1" dirty="0" smtClean="0">
                <a:latin typeface="Calibri" pitchFamily="34" charset="0"/>
              </a:rPr>
              <a:t>Osteoarthritis </a:t>
            </a:r>
            <a:r>
              <a:rPr lang="en-GB" sz="1400" i="1" dirty="0">
                <a:latin typeface="Calibri" pitchFamily="34" charset="0"/>
              </a:rPr>
              <a:t>Cartilage </a:t>
            </a:r>
            <a:r>
              <a:rPr lang="en-GB" sz="1400" dirty="0" smtClean="0">
                <a:latin typeface="Calibri" pitchFamily="34" charset="0"/>
              </a:rPr>
              <a:t>2014</a:t>
            </a:r>
            <a:endParaRPr lang="en-GB" sz="1400" dirty="0">
              <a:latin typeface="Calibri" pitchFamily="34" charset="0"/>
            </a:endParaRPr>
          </a:p>
        </p:txBody>
      </p:sp>
      <p:sp>
        <p:nvSpPr>
          <p:cNvPr id="15" name="Rectangle 14">
            <a:extLst>
              <a:ext uri="{FF2B5EF4-FFF2-40B4-BE49-F238E27FC236}">
                <a16:creationId xmlns="" xmlns:a16="http://schemas.microsoft.com/office/drawing/2014/main" id="{91037ABB-191F-48A6-B6DF-C8ED56A5A17E}"/>
              </a:ext>
            </a:extLst>
          </p:cNvPr>
          <p:cNvSpPr/>
          <p:nvPr/>
        </p:nvSpPr>
        <p:spPr>
          <a:xfrm>
            <a:off x="1191907" y="1758007"/>
            <a:ext cx="7050695" cy="461665"/>
          </a:xfrm>
          <a:prstGeom prst="rect">
            <a:avLst/>
          </a:prstGeom>
          <a:solidFill>
            <a:srgbClr val="00B0F0"/>
          </a:solidFill>
        </p:spPr>
        <p:txBody>
          <a:bodyPr wrap="square">
            <a:spAutoFit/>
          </a:bodyPr>
          <a:lstStyle/>
          <a:p>
            <a:r>
              <a:rPr lang="en-GB" sz="2400" dirty="0"/>
              <a:t>Not progressive for everyone (but flares are common)</a:t>
            </a:r>
          </a:p>
        </p:txBody>
      </p:sp>
    </p:spTree>
    <p:extLst>
      <p:ext uri="{BB962C8B-B14F-4D97-AF65-F5344CB8AC3E}">
        <p14:creationId xmlns:p14="http://schemas.microsoft.com/office/powerpoint/2010/main" val="2625652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a:solidFill>
                  <a:srgbClr val="C00000"/>
                </a:solidFill>
              </a:rPr>
              <a:t>N</a:t>
            </a:r>
            <a:r>
              <a:rPr lang="en-GB" sz="4000" dirty="0" smtClean="0">
                <a:solidFill>
                  <a:srgbClr val="C00000"/>
                </a:solidFill>
              </a:rPr>
              <a:t>atural history of OA</a:t>
            </a:r>
            <a:endParaRPr lang="en-GB" sz="4000" dirty="0">
              <a:solidFill>
                <a:srgbClr val="C00000"/>
              </a:solidFill>
            </a:endParaRPr>
          </a:p>
        </p:txBody>
      </p:sp>
      <p:sp>
        <p:nvSpPr>
          <p:cNvPr id="4" name="Content Placeholder 3"/>
          <p:cNvSpPr>
            <a:spLocks noGrp="1"/>
          </p:cNvSpPr>
          <p:nvPr>
            <p:ph idx="1"/>
          </p:nvPr>
        </p:nvSpPr>
        <p:spPr>
          <a:xfrm>
            <a:off x="457200" y="1700808"/>
            <a:ext cx="8686800" cy="4896545"/>
          </a:xfrm>
        </p:spPr>
        <p:txBody>
          <a:bodyPr>
            <a:normAutofit/>
          </a:bodyPr>
          <a:lstStyle/>
          <a:p>
            <a:pPr marL="514350" indent="-514350">
              <a:lnSpc>
                <a:spcPct val="150000"/>
              </a:lnSpc>
              <a:buSzPct val="109000"/>
              <a:buFont typeface="+mj-lt"/>
              <a:buAutoNum type="arabicPeriod"/>
            </a:pPr>
            <a:endParaRPr lang="en-GB" sz="800" dirty="0" smtClean="0"/>
          </a:p>
          <a:p>
            <a:r>
              <a:rPr lang="en-GB" dirty="0" smtClean="0"/>
              <a:t>Not progressive for everyone (but flares are common)</a:t>
            </a:r>
            <a:endParaRPr lang="en-GB" dirty="0"/>
          </a:p>
          <a:p>
            <a:pPr>
              <a:buSzPct val="109000"/>
            </a:pPr>
            <a:r>
              <a:rPr lang="en-GB" dirty="0"/>
              <a:t>Level of pain </a:t>
            </a:r>
            <a:r>
              <a:rPr lang="en-GB" dirty="0" smtClean="0"/>
              <a:t>and disability can </a:t>
            </a:r>
            <a:r>
              <a:rPr lang="en-GB" dirty="0"/>
              <a:t>be significant for </a:t>
            </a:r>
            <a:r>
              <a:rPr lang="en-GB" dirty="0" smtClean="0"/>
              <a:t>some</a:t>
            </a:r>
            <a:endParaRPr lang="en-GB" dirty="0"/>
          </a:p>
          <a:p>
            <a:r>
              <a:rPr lang="en-GB" dirty="0" smtClean="0"/>
              <a:t>Joint </a:t>
            </a:r>
            <a:r>
              <a:rPr lang="en-GB" dirty="0"/>
              <a:t>replacement is not the eventual outcome for most </a:t>
            </a:r>
            <a:r>
              <a:rPr lang="en-GB" dirty="0" smtClean="0"/>
              <a:t>patients</a:t>
            </a:r>
            <a:endParaRPr lang="en-GB" dirty="0"/>
          </a:p>
          <a:p>
            <a:r>
              <a:rPr lang="en-GB" dirty="0" smtClean="0"/>
              <a:t>BUT joint </a:t>
            </a:r>
            <a:r>
              <a:rPr lang="en-GB" dirty="0"/>
              <a:t>replacement </a:t>
            </a:r>
            <a:r>
              <a:rPr lang="en-GB" dirty="0" smtClean="0"/>
              <a:t>if needed has </a:t>
            </a:r>
            <a:r>
              <a:rPr lang="en-GB" dirty="0"/>
              <a:t>good </a:t>
            </a:r>
            <a:r>
              <a:rPr lang="en-GB" dirty="0" smtClean="0"/>
              <a:t>outcomes for most</a:t>
            </a:r>
            <a:endParaRPr lang="en-GB" dirty="0"/>
          </a:p>
          <a:p>
            <a:pPr marL="514350" indent="-514350">
              <a:lnSpc>
                <a:spcPct val="150000"/>
              </a:lnSpc>
              <a:buSzPct val="109000"/>
              <a:buFont typeface="+mj-lt"/>
              <a:buAutoNum type="arabicPeriod"/>
            </a:pPr>
            <a:endParaRPr lang="en-GB" dirty="0" smtClean="0"/>
          </a:p>
          <a:p>
            <a:pPr>
              <a:buNone/>
            </a:pPr>
            <a:endParaRPr lang="en-GB" dirty="0" smtClean="0"/>
          </a:p>
        </p:txBody>
      </p:sp>
    </p:spTree>
    <p:extLst>
      <p:ext uri="{BB962C8B-B14F-4D97-AF65-F5344CB8AC3E}">
        <p14:creationId xmlns:p14="http://schemas.microsoft.com/office/powerpoint/2010/main" val="1630541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rgbClr val="C00000"/>
                </a:solidFill>
              </a:rPr>
              <a:t>What are your management goals?</a:t>
            </a:r>
          </a:p>
        </p:txBody>
      </p:sp>
      <p:sp>
        <p:nvSpPr>
          <p:cNvPr id="3" name="Content Placeholder 2"/>
          <p:cNvSpPr>
            <a:spLocks noGrp="1"/>
          </p:cNvSpPr>
          <p:nvPr>
            <p:ph idx="1"/>
          </p:nvPr>
        </p:nvSpPr>
        <p:spPr/>
        <p:txBody>
          <a:bodyPr/>
          <a:lstStyle/>
          <a:p>
            <a:r>
              <a:rPr lang="en-GB" dirty="0" smtClean="0"/>
              <a:t>Flip-chart exercise</a:t>
            </a:r>
            <a:endParaRPr lang="en-GB" dirty="0"/>
          </a:p>
        </p:txBody>
      </p:sp>
    </p:spTree>
    <p:extLst>
      <p:ext uri="{BB962C8B-B14F-4D97-AF65-F5344CB8AC3E}">
        <p14:creationId xmlns:p14="http://schemas.microsoft.com/office/powerpoint/2010/main" val="3135485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7962"/>
            <a:ext cx="7772400" cy="1362075"/>
          </a:xfrm>
        </p:spPr>
        <p:txBody>
          <a:bodyPr/>
          <a:lstStyle/>
          <a:p>
            <a:pPr algn="ctr"/>
            <a:r>
              <a:rPr lang="en-GB" dirty="0" smtClean="0">
                <a:solidFill>
                  <a:srgbClr val="00B050"/>
                </a:solidFill>
              </a:rPr>
              <a:t>Introductions</a:t>
            </a:r>
            <a:br>
              <a:rPr lang="en-GB" dirty="0" smtClean="0">
                <a:solidFill>
                  <a:srgbClr val="00B050"/>
                </a:solidFill>
              </a:rPr>
            </a:br>
            <a:r>
              <a:rPr lang="en-GB" dirty="0" smtClean="0">
                <a:solidFill>
                  <a:srgbClr val="00B050"/>
                </a:solidFill>
              </a:rPr>
              <a:t/>
            </a:r>
            <a:br>
              <a:rPr lang="en-GB" dirty="0" smtClean="0">
                <a:solidFill>
                  <a:srgbClr val="00B050"/>
                </a:solidFill>
              </a:rPr>
            </a:br>
            <a:r>
              <a:rPr lang="en-GB" sz="1600" dirty="0" smtClean="0">
                <a:solidFill>
                  <a:srgbClr val="00B050"/>
                </a:solidFill>
              </a:rPr>
              <a:t>Andrew Finney</a:t>
            </a:r>
            <a:endParaRPr lang="en-GB" sz="1600" dirty="0">
              <a:solidFill>
                <a:srgbClr val="00B050"/>
              </a:solidFill>
            </a:endParaRPr>
          </a:p>
        </p:txBody>
      </p:sp>
    </p:spTree>
    <p:extLst>
      <p:ext uri="{BB962C8B-B14F-4D97-AF65-F5344CB8AC3E}">
        <p14:creationId xmlns:p14="http://schemas.microsoft.com/office/powerpoint/2010/main" val="77086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7962"/>
            <a:ext cx="7772400" cy="1362075"/>
          </a:xfrm>
        </p:spPr>
        <p:txBody>
          <a:bodyPr/>
          <a:lstStyle/>
          <a:p>
            <a:pPr algn="ctr"/>
            <a:r>
              <a:rPr lang="en-GB" dirty="0" smtClean="0">
                <a:solidFill>
                  <a:srgbClr val="00B050"/>
                </a:solidFill>
              </a:rPr>
              <a:t>Managing Oa</a:t>
            </a:r>
            <a:br>
              <a:rPr lang="en-GB" dirty="0" smtClean="0">
                <a:solidFill>
                  <a:srgbClr val="00B050"/>
                </a:solidFill>
              </a:rPr>
            </a:br>
            <a:r>
              <a:rPr lang="en-GB" dirty="0" smtClean="0">
                <a:solidFill>
                  <a:srgbClr val="00B050"/>
                </a:solidFill>
              </a:rPr>
              <a:t/>
            </a:r>
            <a:br>
              <a:rPr lang="en-GB" dirty="0" smtClean="0">
                <a:solidFill>
                  <a:srgbClr val="00B050"/>
                </a:solidFill>
              </a:rPr>
            </a:br>
            <a:r>
              <a:rPr lang="en-GB" sz="1600" dirty="0" smtClean="0">
                <a:solidFill>
                  <a:srgbClr val="00B050"/>
                </a:solidFill>
              </a:rPr>
              <a:t>Lizzie Cottrell</a:t>
            </a:r>
            <a:endParaRPr lang="en-GB" sz="1600" dirty="0">
              <a:solidFill>
                <a:srgbClr val="00B050"/>
              </a:solidFill>
            </a:endParaRPr>
          </a:p>
        </p:txBody>
      </p:sp>
    </p:spTree>
    <p:extLst>
      <p:ext uri="{BB962C8B-B14F-4D97-AF65-F5344CB8AC3E}">
        <p14:creationId xmlns:p14="http://schemas.microsoft.com/office/powerpoint/2010/main" val="4090355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88AEF06-CBD7-4267-B377-003ED7EEDC7B}"/>
              </a:ext>
            </a:extLst>
          </p:cNvPr>
          <p:cNvSpPr/>
          <p:nvPr/>
        </p:nvSpPr>
        <p:spPr>
          <a:xfrm>
            <a:off x="122208" y="1170432"/>
            <a:ext cx="2341134" cy="768096"/>
          </a:xfrm>
          <a:prstGeom prst="rect">
            <a:avLst/>
          </a:prstGeom>
          <a:solidFill>
            <a:srgbClr val="02AA22"/>
          </a:solidFill>
          <a:ln>
            <a:solidFill>
              <a:srgbClr val="02A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Core management</a:t>
            </a:r>
          </a:p>
        </p:txBody>
      </p:sp>
      <p:sp>
        <p:nvSpPr>
          <p:cNvPr id="27" name="Rectangle 26">
            <a:extLst>
              <a:ext uri="{FF2B5EF4-FFF2-40B4-BE49-F238E27FC236}">
                <a16:creationId xmlns="" xmlns:a16="http://schemas.microsoft.com/office/drawing/2014/main" id="{37C0B5C9-ACB3-4228-BEC0-BAAD16073657}"/>
              </a:ext>
            </a:extLst>
          </p:cNvPr>
          <p:cNvSpPr/>
          <p:nvPr/>
        </p:nvSpPr>
        <p:spPr>
          <a:xfrm>
            <a:off x="2548124" y="1170432"/>
            <a:ext cx="4132535" cy="384048"/>
          </a:xfrm>
          <a:prstGeom prst="rect">
            <a:avLst/>
          </a:prstGeom>
          <a:solidFill>
            <a:srgbClr val="FB8605"/>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Adjunct to core management</a:t>
            </a:r>
          </a:p>
        </p:txBody>
      </p:sp>
      <p:sp>
        <p:nvSpPr>
          <p:cNvPr id="28" name="Rectangle 27">
            <a:extLst>
              <a:ext uri="{FF2B5EF4-FFF2-40B4-BE49-F238E27FC236}">
                <a16:creationId xmlns="" xmlns:a16="http://schemas.microsoft.com/office/drawing/2014/main" id="{C73FF598-ACB0-4BBA-8526-4EBE28A52A78}"/>
              </a:ext>
            </a:extLst>
          </p:cNvPr>
          <p:cNvSpPr/>
          <p:nvPr/>
        </p:nvSpPr>
        <p:spPr>
          <a:xfrm>
            <a:off x="6765438" y="1170432"/>
            <a:ext cx="2304288" cy="768096"/>
          </a:xfrm>
          <a:prstGeom prst="rect">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GB" sz="2000" b="1" dirty="0"/>
              <a:t>Not recommended</a:t>
            </a:r>
          </a:p>
        </p:txBody>
      </p:sp>
      <p:sp>
        <p:nvSpPr>
          <p:cNvPr id="3" name="Rectangle 2">
            <a:extLst>
              <a:ext uri="{FF2B5EF4-FFF2-40B4-BE49-F238E27FC236}">
                <a16:creationId xmlns="" xmlns:a16="http://schemas.microsoft.com/office/drawing/2014/main" id="{4370703F-C7F8-49C1-AD00-96745C3E73D4}"/>
              </a:ext>
            </a:extLst>
          </p:cNvPr>
          <p:cNvSpPr/>
          <p:nvPr/>
        </p:nvSpPr>
        <p:spPr>
          <a:xfrm>
            <a:off x="122208" y="4119442"/>
            <a:ext cx="2341134" cy="932062"/>
          </a:xfrm>
          <a:prstGeom prst="rect">
            <a:avLst/>
          </a:prstGeom>
          <a:solidFill>
            <a:srgbClr val="D9FFE0"/>
          </a:solidFill>
          <a:ln>
            <a:solidFill>
              <a:srgbClr val="02A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Weight loss</a:t>
            </a:r>
          </a:p>
          <a:p>
            <a:pPr algn="ctr"/>
            <a:r>
              <a:rPr lang="en-GB" sz="1400" dirty="0">
                <a:solidFill>
                  <a:schemeClr val="tx1"/>
                </a:solidFill>
              </a:rPr>
              <a:t>(if overweight/obese)</a:t>
            </a:r>
          </a:p>
        </p:txBody>
      </p:sp>
      <p:sp>
        <p:nvSpPr>
          <p:cNvPr id="29" name="Rectangle 28">
            <a:extLst>
              <a:ext uri="{FF2B5EF4-FFF2-40B4-BE49-F238E27FC236}">
                <a16:creationId xmlns="" xmlns:a16="http://schemas.microsoft.com/office/drawing/2014/main" id="{01C574F5-B783-46EA-A923-22CA13721BB6}"/>
              </a:ext>
            </a:extLst>
          </p:cNvPr>
          <p:cNvSpPr/>
          <p:nvPr/>
        </p:nvSpPr>
        <p:spPr>
          <a:xfrm>
            <a:off x="122501" y="3061778"/>
            <a:ext cx="2341134" cy="931944"/>
          </a:xfrm>
          <a:prstGeom prst="rect">
            <a:avLst/>
          </a:prstGeom>
          <a:solidFill>
            <a:srgbClr val="D9FFE0"/>
          </a:solidFill>
          <a:ln>
            <a:solidFill>
              <a:srgbClr val="02A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Exercise</a:t>
            </a:r>
          </a:p>
          <a:p>
            <a:pPr algn="ctr"/>
            <a:r>
              <a:rPr lang="en-GB" sz="1400" dirty="0">
                <a:solidFill>
                  <a:schemeClr val="tx1"/>
                </a:solidFill>
              </a:rPr>
              <a:t>(aerobic </a:t>
            </a:r>
            <a:r>
              <a:rPr lang="en-GB" sz="1400" b="1" dirty="0">
                <a:solidFill>
                  <a:schemeClr val="tx1"/>
                </a:solidFill>
              </a:rPr>
              <a:t>and </a:t>
            </a:r>
            <a:r>
              <a:rPr lang="en-GB" sz="1400" dirty="0">
                <a:solidFill>
                  <a:schemeClr val="tx1"/>
                </a:solidFill>
              </a:rPr>
              <a:t>muscle strengthening)</a:t>
            </a:r>
          </a:p>
        </p:txBody>
      </p:sp>
      <p:sp>
        <p:nvSpPr>
          <p:cNvPr id="30" name="Rectangle 29">
            <a:extLst>
              <a:ext uri="{FF2B5EF4-FFF2-40B4-BE49-F238E27FC236}">
                <a16:creationId xmlns="" xmlns:a16="http://schemas.microsoft.com/office/drawing/2014/main" id="{F58C711D-D618-45DC-B14B-BCECA6591B14}"/>
              </a:ext>
            </a:extLst>
          </p:cNvPr>
          <p:cNvSpPr/>
          <p:nvPr/>
        </p:nvSpPr>
        <p:spPr>
          <a:xfrm>
            <a:off x="119458" y="2004114"/>
            <a:ext cx="2340841" cy="931944"/>
          </a:xfrm>
          <a:prstGeom prst="rect">
            <a:avLst/>
          </a:prstGeom>
          <a:solidFill>
            <a:srgbClr val="D9FFE0"/>
          </a:solidFill>
          <a:ln>
            <a:solidFill>
              <a:srgbClr val="02A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Education to support self-management </a:t>
            </a:r>
            <a:r>
              <a:rPr lang="en-GB" sz="1400" dirty="0">
                <a:solidFill>
                  <a:schemeClr val="tx1"/>
                </a:solidFill>
              </a:rPr>
              <a:t>(written and verbal)</a:t>
            </a:r>
            <a:endParaRPr lang="en-GB" sz="1800" dirty="0">
              <a:solidFill>
                <a:schemeClr val="tx1"/>
              </a:solidFill>
            </a:endParaRPr>
          </a:p>
        </p:txBody>
      </p:sp>
      <p:sp>
        <p:nvSpPr>
          <p:cNvPr id="31" name="Rectangle 30">
            <a:extLst>
              <a:ext uri="{FF2B5EF4-FFF2-40B4-BE49-F238E27FC236}">
                <a16:creationId xmlns="" xmlns:a16="http://schemas.microsoft.com/office/drawing/2014/main" id="{8E4EF243-DADA-4E94-AC76-5FF11262AD8C}"/>
              </a:ext>
            </a:extLst>
          </p:cNvPr>
          <p:cNvSpPr/>
          <p:nvPr/>
        </p:nvSpPr>
        <p:spPr>
          <a:xfrm>
            <a:off x="2548122" y="1554480"/>
            <a:ext cx="2023875" cy="384048"/>
          </a:xfrm>
          <a:prstGeom prst="rect">
            <a:avLst/>
          </a:prstGeom>
          <a:solidFill>
            <a:srgbClr val="FB8605"/>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a:t>
            </a:r>
            <a:r>
              <a:rPr lang="en-GB" sz="2000" b="1" baseline="30000" dirty="0"/>
              <a:t>st</a:t>
            </a:r>
            <a:r>
              <a:rPr lang="en-GB" sz="2000" b="1" dirty="0"/>
              <a:t> line</a:t>
            </a:r>
          </a:p>
        </p:txBody>
      </p:sp>
      <p:sp>
        <p:nvSpPr>
          <p:cNvPr id="32" name="Rectangle 31">
            <a:extLst>
              <a:ext uri="{FF2B5EF4-FFF2-40B4-BE49-F238E27FC236}">
                <a16:creationId xmlns="" xmlns:a16="http://schemas.microsoft.com/office/drawing/2014/main" id="{65C2EC32-8ED7-4665-BA46-F4B7725D05C4}"/>
              </a:ext>
            </a:extLst>
          </p:cNvPr>
          <p:cNvSpPr/>
          <p:nvPr/>
        </p:nvSpPr>
        <p:spPr>
          <a:xfrm>
            <a:off x="4656781" y="1554480"/>
            <a:ext cx="2023875" cy="384048"/>
          </a:xfrm>
          <a:prstGeom prst="rect">
            <a:avLst/>
          </a:prstGeom>
          <a:solidFill>
            <a:srgbClr val="FB8605"/>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2</a:t>
            </a:r>
            <a:r>
              <a:rPr lang="en-GB" sz="2000" b="1" baseline="30000" dirty="0"/>
              <a:t>nd</a:t>
            </a:r>
            <a:r>
              <a:rPr lang="en-GB" sz="2000" b="1" dirty="0"/>
              <a:t> line</a:t>
            </a:r>
          </a:p>
        </p:txBody>
      </p:sp>
      <p:sp>
        <p:nvSpPr>
          <p:cNvPr id="33" name="Rectangle 32">
            <a:extLst>
              <a:ext uri="{FF2B5EF4-FFF2-40B4-BE49-F238E27FC236}">
                <a16:creationId xmlns="" xmlns:a16="http://schemas.microsoft.com/office/drawing/2014/main" id="{26EC4536-2C66-4CE3-90AB-FEEC344DF6BD}"/>
              </a:ext>
            </a:extLst>
          </p:cNvPr>
          <p:cNvSpPr/>
          <p:nvPr/>
        </p:nvSpPr>
        <p:spPr>
          <a:xfrm>
            <a:off x="2547563" y="2004114"/>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Paracetamol</a:t>
            </a:r>
          </a:p>
        </p:txBody>
      </p:sp>
      <p:sp>
        <p:nvSpPr>
          <p:cNvPr id="34" name="Rectangle 33">
            <a:extLst>
              <a:ext uri="{FF2B5EF4-FFF2-40B4-BE49-F238E27FC236}">
                <a16:creationId xmlns="" xmlns:a16="http://schemas.microsoft.com/office/drawing/2014/main" id="{39C7BF13-14FC-4C00-BD56-A4A04A8B4645}"/>
              </a:ext>
            </a:extLst>
          </p:cNvPr>
          <p:cNvSpPr/>
          <p:nvPr/>
        </p:nvSpPr>
        <p:spPr>
          <a:xfrm>
            <a:off x="2547563" y="2391528"/>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Topical NSAID</a:t>
            </a:r>
          </a:p>
        </p:txBody>
      </p:sp>
      <p:sp>
        <p:nvSpPr>
          <p:cNvPr id="35" name="Rectangle 34">
            <a:extLst>
              <a:ext uri="{FF2B5EF4-FFF2-40B4-BE49-F238E27FC236}">
                <a16:creationId xmlns="" xmlns:a16="http://schemas.microsoft.com/office/drawing/2014/main" id="{11A3A69C-FEE8-4E72-9798-6DE970F72DED}"/>
              </a:ext>
            </a:extLst>
          </p:cNvPr>
          <p:cNvSpPr/>
          <p:nvPr/>
        </p:nvSpPr>
        <p:spPr>
          <a:xfrm>
            <a:off x="2547563" y="2778942"/>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Local heat or cold</a:t>
            </a:r>
          </a:p>
        </p:txBody>
      </p:sp>
      <p:sp>
        <p:nvSpPr>
          <p:cNvPr id="36" name="Rectangle 35">
            <a:extLst>
              <a:ext uri="{FF2B5EF4-FFF2-40B4-BE49-F238E27FC236}">
                <a16:creationId xmlns="" xmlns:a16="http://schemas.microsoft.com/office/drawing/2014/main" id="{1D8247E4-9718-483F-A7CD-2EB6BB3C5F85}"/>
              </a:ext>
            </a:extLst>
          </p:cNvPr>
          <p:cNvSpPr/>
          <p:nvPr/>
        </p:nvSpPr>
        <p:spPr>
          <a:xfrm>
            <a:off x="2547563" y="3166356"/>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Topical capsaicin</a:t>
            </a:r>
          </a:p>
        </p:txBody>
      </p:sp>
      <p:sp>
        <p:nvSpPr>
          <p:cNvPr id="37" name="Rectangle 36">
            <a:extLst>
              <a:ext uri="{FF2B5EF4-FFF2-40B4-BE49-F238E27FC236}">
                <a16:creationId xmlns="" xmlns:a16="http://schemas.microsoft.com/office/drawing/2014/main" id="{F6D6D9F8-10E0-43D0-B499-D158BF509C63}"/>
              </a:ext>
            </a:extLst>
          </p:cNvPr>
          <p:cNvSpPr/>
          <p:nvPr/>
        </p:nvSpPr>
        <p:spPr>
          <a:xfrm>
            <a:off x="2547563" y="3553770"/>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Assistive devices</a:t>
            </a:r>
          </a:p>
        </p:txBody>
      </p:sp>
      <p:sp>
        <p:nvSpPr>
          <p:cNvPr id="39" name="Rectangle 38">
            <a:extLst>
              <a:ext uri="{FF2B5EF4-FFF2-40B4-BE49-F238E27FC236}">
                <a16:creationId xmlns="" xmlns:a16="http://schemas.microsoft.com/office/drawing/2014/main" id="{BD620C3A-242B-4D85-B4A4-8F1C4941A8B6}"/>
              </a:ext>
            </a:extLst>
          </p:cNvPr>
          <p:cNvSpPr/>
          <p:nvPr/>
        </p:nvSpPr>
        <p:spPr>
          <a:xfrm>
            <a:off x="4656780" y="2004114"/>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Oral NSAIDs</a:t>
            </a:r>
          </a:p>
        </p:txBody>
      </p:sp>
      <p:sp>
        <p:nvSpPr>
          <p:cNvPr id="40" name="Rectangle 39">
            <a:extLst>
              <a:ext uri="{FF2B5EF4-FFF2-40B4-BE49-F238E27FC236}">
                <a16:creationId xmlns="" xmlns:a16="http://schemas.microsoft.com/office/drawing/2014/main" id="{5757C617-C108-4C3E-B924-ACFE7A4A44B3}"/>
              </a:ext>
            </a:extLst>
          </p:cNvPr>
          <p:cNvSpPr/>
          <p:nvPr/>
        </p:nvSpPr>
        <p:spPr>
          <a:xfrm>
            <a:off x="4655366" y="2797539"/>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Opioids</a:t>
            </a:r>
          </a:p>
        </p:txBody>
      </p:sp>
      <p:sp>
        <p:nvSpPr>
          <p:cNvPr id="41" name="Rectangle 40">
            <a:extLst>
              <a:ext uri="{FF2B5EF4-FFF2-40B4-BE49-F238E27FC236}">
                <a16:creationId xmlns="" xmlns:a16="http://schemas.microsoft.com/office/drawing/2014/main" id="{B6D28960-FB19-479A-87C8-6D0BAB6B80F0}"/>
              </a:ext>
            </a:extLst>
          </p:cNvPr>
          <p:cNvSpPr/>
          <p:nvPr/>
        </p:nvSpPr>
        <p:spPr>
          <a:xfrm>
            <a:off x="4655659" y="2388162"/>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COX-2 inhibitors</a:t>
            </a:r>
          </a:p>
        </p:txBody>
      </p:sp>
      <p:sp>
        <p:nvSpPr>
          <p:cNvPr id="42" name="Rectangle 41">
            <a:extLst>
              <a:ext uri="{FF2B5EF4-FFF2-40B4-BE49-F238E27FC236}">
                <a16:creationId xmlns="" xmlns:a16="http://schemas.microsoft.com/office/drawing/2014/main" id="{0AD18B4A-FB60-4A37-87A5-802C4E5C93E0}"/>
              </a:ext>
            </a:extLst>
          </p:cNvPr>
          <p:cNvSpPr/>
          <p:nvPr/>
        </p:nvSpPr>
        <p:spPr>
          <a:xfrm>
            <a:off x="2548119" y="5227272"/>
            <a:ext cx="4132531" cy="402623"/>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Intra-articular corticosteroid injections</a:t>
            </a:r>
          </a:p>
        </p:txBody>
      </p:sp>
      <p:sp>
        <p:nvSpPr>
          <p:cNvPr id="43" name="Rectangle 42">
            <a:extLst>
              <a:ext uri="{FF2B5EF4-FFF2-40B4-BE49-F238E27FC236}">
                <a16:creationId xmlns="" xmlns:a16="http://schemas.microsoft.com/office/drawing/2014/main" id="{370229DF-A06D-4923-B81A-35E66A7C8F98}"/>
              </a:ext>
            </a:extLst>
          </p:cNvPr>
          <p:cNvSpPr/>
          <p:nvPr/>
        </p:nvSpPr>
        <p:spPr>
          <a:xfrm>
            <a:off x="2548120" y="5729308"/>
            <a:ext cx="4132531" cy="380654"/>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Joint arthroplasty</a:t>
            </a:r>
          </a:p>
        </p:txBody>
      </p:sp>
      <p:sp>
        <p:nvSpPr>
          <p:cNvPr id="44" name="Rectangle 43">
            <a:extLst>
              <a:ext uri="{FF2B5EF4-FFF2-40B4-BE49-F238E27FC236}">
                <a16:creationId xmlns="" xmlns:a16="http://schemas.microsoft.com/office/drawing/2014/main" id="{60FE0A41-4BCB-4CB4-AA5B-F2A68A6E6679}"/>
              </a:ext>
            </a:extLst>
          </p:cNvPr>
          <p:cNvSpPr/>
          <p:nvPr/>
        </p:nvSpPr>
        <p:spPr>
          <a:xfrm>
            <a:off x="6765438" y="2004114"/>
            <a:ext cx="2304288" cy="60024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Glucosamine or chondroitin</a:t>
            </a:r>
          </a:p>
        </p:txBody>
      </p:sp>
      <p:sp>
        <p:nvSpPr>
          <p:cNvPr id="45" name="Rectangle 44">
            <a:extLst>
              <a:ext uri="{FF2B5EF4-FFF2-40B4-BE49-F238E27FC236}">
                <a16:creationId xmlns="" xmlns:a16="http://schemas.microsoft.com/office/drawing/2014/main" id="{286333E9-3459-41DE-9A78-C8761CBFDE26}"/>
              </a:ext>
            </a:extLst>
          </p:cNvPr>
          <p:cNvSpPr/>
          <p:nvPr/>
        </p:nvSpPr>
        <p:spPr>
          <a:xfrm>
            <a:off x="6765438" y="2693256"/>
            <a:ext cx="2304288" cy="28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Acupuncture</a:t>
            </a:r>
          </a:p>
        </p:txBody>
      </p:sp>
      <p:sp>
        <p:nvSpPr>
          <p:cNvPr id="46" name="Rectangle 45">
            <a:extLst>
              <a:ext uri="{FF2B5EF4-FFF2-40B4-BE49-F238E27FC236}">
                <a16:creationId xmlns="" xmlns:a16="http://schemas.microsoft.com/office/drawing/2014/main" id="{DF9B7FC7-19D9-4851-B593-44F5C512A319}"/>
              </a:ext>
            </a:extLst>
          </p:cNvPr>
          <p:cNvSpPr/>
          <p:nvPr/>
        </p:nvSpPr>
        <p:spPr>
          <a:xfrm>
            <a:off x="6765438" y="3070152"/>
            <a:ext cx="2304288" cy="28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Tricyclic agents</a:t>
            </a:r>
          </a:p>
        </p:txBody>
      </p:sp>
      <p:sp>
        <p:nvSpPr>
          <p:cNvPr id="47" name="Rectangle 46">
            <a:extLst>
              <a:ext uri="{FF2B5EF4-FFF2-40B4-BE49-F238E27FC236}">
                <a16:creationId xmlns="" xmlns:a16="http://schemas.microsoft.com/office/drawing/2014/main" id="{500675A6-694B-455B-990D-4DD64AEB2AC6}"/>
              </a:ext>
            </a:extLst>
          </p:cNvPr>
          <p:cNvSpPr/>
          <p:nvPr/>
        </p:nvSpPr>
        <p:spPr>
          <a:xfrm>
            <a:off x="6765438" y="3447048"/>
            <a:ext cx="2304288" cy="28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Rubefacients</a:t>
            </a:r>
          </a:p>
        </p:txBody>
      </p:sp>
      <p:sp>
        <p:nvSpPr>
          <p:cNvPr id="48" name="Rectangle 47">
            <a:extLst>
              <a:ext uri="{FF2B5EF4-FFF2-40B4-BE49-F238E27FC236}">
                <a16:creationId xmlns="" xmlns:a16="http://schemas.microsoft.com/office/drawing/2014/main" id="{E92D69A0-A982-44A0-B003-840B9EBCC2DD}"/>
              </a:ext>
            </a:extLst>
          </p:cNvPr>
          <p:cNvSpPr/>
          <p:nvPr/>
        </p:nvSpPr>
        <p:spPr>
          <a:xfrm>
            <a:off x="6765438" y="3823944"/>
            <a:ext cx="2304288" cy="28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IA hyaluronan inject</a:t>
            </a:r>
          </a:p>
        </p:txBody>
      </p:sp>
      <p:sp>
        <p:nvSpPr>
          <p:cNvPr id="49" name="Rectangle 48">
            <a:extLst>
              <a:ext uri="{FF2B5EF4-FFF2-40B4-BE49-F238E27FC236}">
                <a16:creationId xmlns="" xmlns:a16="http://schemas.microsoft.com/office/drawing/2014/main" id="{6B243C98-7A05-4898-8788-8EE191831419}"/>
              </a:ext>
            </a:extLst>
          </p:cNvPr>
          <p:cNvSpPr/>
          <p:nvPr/>
        </p:nvSpPr>
        <p:spPr>
          <a:xfrm>
            <a:off x="122208" y="6182381"/>
            <a:ext cx="6558451" cy="355243"/>
          </a:xfrm>
          <a:prstGeom prst="rect">
            <a:avLst/>
          </a:prstGeom>
          <a:solidFill>
            <a:srgbClr val="02AA22"/>
          </a:solidFill>
          <a:ln>
            <a:solidFill>
              <a:srgbClr val="02A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Follow-up for all patients with symptomatic OA</a:t>
            </a:r>
          </a:p>
        </p:txBody>
      </p:sp>
      <p:sp>
        <p:nvSpPr>
          <p:cNvPr id="50" name="Rectangle 49">
            <a:extLst>
              <a:ext uri="{FF2B5EF4-FFF2-40B4-BE49-F238E27FC236}">
                <a16:creationId xmlns="" xmlns:a16="http://schemas.microsoft.com/office/drawing/2014/main" id="{29EA7305-AA69-4D40-B2C6-C09B8FEA54C2}"/>
              </a:ext>
            </a:extLst>
          </p:cNvPr>
          <p:cNvSpPr/>
          <p:nvPr/>
        </p:nvSpPr>
        <p:spPr>
          <a:xfrm>
            <a:off x="2547563" y="4328598"/>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TENS</a:t>
            </a:r>
          </a:p>
        </p:txBody>
      </p:sp>
      <p:sp>
        <p:nvSpPr>
          <p:cNvPr id="51" name="Rectangle 50">
            <a:extLst>
              <a:ext uri="{FF2B5EF4-FFF2-40B4-BE49-F238E27FC236}">
                <a16:creationId xmlns="" xmlns:a16="http://schemas.microsoft.com/office/drawing/2014/main" id="{2F33CC24-CA05-4721-8AC1-DD9E26D6C62C}"/>
              </a:ext>
            </a:extLst>
          </p:cNvPr>
          <p:cNvSpPr/>
          <p:nvPr/>
        </p:nvSpPr>
        <p:spPr>
          <a:xfrm>
            <a:off x="2547563" y="3941184"/>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Supports/braces</a:t>
            </a:r>
          </a:p>
        </p:txBody>
      </p:sp>
      <p:sp>
        <p:nvSpPr>
          <p:cNvPr id="52" name="Rectangle 51">
            <a:extLst>
              <a:ext uri="{FF2B5EF4-FFF2-40B4-BE49-F238E27FC236}">
                <a16:creationId xmlns="" xmlns:a16="http://schemas.microsoft.com/office/drawing/2014/main" id="{151E8D19-4767-4C5B-AD00-C9FA234268E4}"/>
              </a:ext>
            </a:extLst>
          </p:cNvPr>
          <p:cNvSpPr/>
          <p:nvPr/>
        </p:nvSpPr>
        <p:spPr>
          <a:xfrm>
            <a:off x="2547563" y="4716012"/>
            <a:ext cx="2024436" cy="411846"/>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Manipulation/Stretching (hip)</a:t>
            </a:r>
          </a:p>
        </p:txBody>
      </p:sp>
      <p:sp>
        <p:nvSpPr>
          <p:cNvPr id="53" name="Rectangle 52">
            <a:extLst>
              <a:ext uri="{FF2B5EF4-FFF2-40B4-BE49-F238E27FC236}">
                <a16:creationId xmlns="" xmlns:a16="http://schemas.microsoft.com/office/drawing/2014/main" id="{B4EBC522-6A8B-48EB-98A6-D7DD83F32105}"/>
              </a:ext>
            </a:extLst>
          </p:cNvPr>
          <p:cNvSpPr/>
          <p:nvPr/>
        </p:nvSpPr>
        <p:spPr>
          <a:xfrm>
            <a:off x="122794" y="5177225"/>
            <a:ext cx="2340841" cy="931944"/>
          </a:xfrm>
          <a:prstGeom prst="rect">
            <a:avLst/>
          </a:prstGeom>
          <a:solidFill>
            <a:srgbClr val="FFFFFF"/>
          </a:solidFill>
          <a:ln>
            <a:solidFill>
              <a:srgbClr val="02A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Advice on appropriate footwear </a:t>
            </a:r>
          </a:p>
          <a:p>
            <a:pPr algn="ctr"/>
            <a:r>
              <a:rPr lang="en-GB" sz="1400" dirty="0">
                <a:solidFill>
                  <a:schemeClr val="tx1"/>
                </a:solidFill>
              </a:rPr>
              <a:t>(Lower limb OA -  </a:t>
            </a:r>
            <a:r>
              <a:rPr lang="en-GB" sz="1400" dirty="0" err="1">
                <a:solidFill>
                  <a:schemeClr val="tx1"/>
                </a:solidFill>
              </a:rPr>
              <a:t>inc</a:t>
            </a:r>
            <a:r>
              <a:rPr lang="en-GB" sz="1400" dirty="0">
                <a:solidFill>
                  <a:schemeClr val="tx1"/>
                </a:solidFill>
              </a:rPr>
              <a:t> shock-absorbing properties)</a:t>
            </a:r>
            <a:endParaRPr lang="en-GB" sz="1800" dirty="0">
              <a:solidFill>
                <a:schemeClr val="tx1"/>
              </a:solidFill>
            </a:endParaRPr>
          </a:p>
        </p:txBody>
      </p:sp>
      <p:sp>
        <p:nvSpPr>
          <p:cNvPr id="54" name="Rectangle 53">
            <a:extLst>
              <a:ext uri="{FF2B5EF4-FFF2-40B4-BE49-F238E27FC236}">
                <a16:creationId xmlns="" xmlns:a16="http://schemas.microsoft.com/office/drawing/2014/main" id="{5D086DCE-3C7A-44E3-9BF7-68A151646C5F}"/>
              </a:ext>
            </a:extLst>
          </p:cNvPr>
          <p:cNvSpPr/>
          <p:nvPr/>
        </p:nvSpPr>
        <p:spPr>
          <a:xfrm>
            <a:off x="6765438" y="4200841"/>
            <a:ext cx="2304288" cy="93194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Arthroscopic lavage/debridement </a:t>
            </a:r>
            <a:r>
              <a:rPr lang="en-GB" sz="1400" dirty="0">
                <a:solidFill>
                  <a:schemeClr val="tx1"/>
                </a:solidFill>
              </a:rPr>
              <a:t>(unless clear mechanical locking)</a:t>
            </a:r>
            <a:endParaRPr lang="en-GB" sz="1800" dirty="0">
              <a:solidFill>
                <a:schemeClr val="tx1"/>
              </a:solidFill>
            </a:endParaRPr>
          </a:p>
        </p:txBody>
      </p:sp>
      <p:sp>
        <p:nvSpPr>
          <p:cNvPr id="55" name="Rectangle 54">
            <a:extLst>
              <a:ext uri="{FF2B5EF4-FFF2-40B4-BE49-F238E27FC236}">
                <a16:creationId xmlns="" xmlns:a16="http://schemas.microsoft.com/office/drawing/2014/main" id="{4262B8A0-49D8-48B8-8116-C62CA3594606}"/>
              </a:ext>
            </a:extLst>
          </p:cNvPr>
          <p:cNvSpPr/>
          <p:nvPr/>
        </p:nvSpPr>
        <p:spPr>
          <a:xfrm>
            <a:off x="-562" y="6551942"/>
            <a:ext cx="9144562" cy="276999"/>
          </a:xfrm>
          <a:prstGeom prst="rect">
            <a:avLst/>
          </a:prstGeom>
        </p:spPr>
        <p:txBody>
          <a:bodyPr wrap="square">
            <a:spAutoFit/>
          </a:bodyPr>
          <a:lstStyle/>
          <a:p>
            <a:r>
              <a:rPr lang="en-GB" sz="1200" dirty="0"/>
              <a:t>NICE Clinical Guideline CG177 Osteoarthritis: Care and management (2014) </a:t>
            </a:r>
            <a:r>
              <a:rPr lang="en-GB" sz="1200" dirty="0">
                <a:hlinkClick r:id="rId3"/>
              </a:rPr>
              <a:t>https://www.nice.org.uk/guidance/cg177</a:t>
            </a:r>
            <a:r>
              <a:rPr lang="en-GB" sz="1200" dirty="0"/>
              <a:t> </a:t>
            </a:r>
          </a:p>
        </p:txBody>
      </p:sp>
      <p:sp>
        <p:nvSpPr>
          <p:cNvPr id="38" name="Title 1"/>
          <p:cNvSpPr>
            <a:spLocks noGrp="1"/>
          </p:cNvSpPr>
          <p:nvPr>
            <p:ph type="title"/>
          </p:nvPr>
        </p:nvSpPr>
        <p:spPr>
          <a:xfrm>
            <a:off x="239486" y="0"/>
            <a:ext cx="8229600" cy="1143000"/>
          </a:xfrm>
        </p:spPr>
        <p:txBody>
          <a:bodyPr/>
          <a:lstStyle/>
          <a:p>
            <a:pPr algn="l"/>
            <a:r>
              <a:rPr lang="en-GB" sz="3600" dirty="0">
                <a:solidFill>
                  <a:srgbClr val="C00000"/>
                </a:solidFill>
                <a:latin typeface="Palatino Linotype" panose="02040502050505030304" pitchFamily="18" charset="0"/>
              </a:rPr>
              <a:t>Managing OA</a:t>
            </a:r>
          </a:p>
        </p:txBody>
      </p:sp>
    </p:spTree>
    <p:extLst>
      <p:ext uri="{BB962C8B-B14F-4D97-AF65-F5344CB8AC3E}">
        <p14:creationId xmlns:p14="http://schemas.microsoft.com/office/powerpoint/2010/main" val="25032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P spid="3"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9122" y="2557849"/>
            <a:ext cx="4383315" cy="1435991"/>
          </a:xfrm>
        </p:spPr>
        <p:txBody>
          <a:bodyPr/>
          <a:lstStyle/>
          <a:p>
            <a:pPr marL="0" indent="0">
              <a:buNone/>
            </a:pPr>
            <a:r>
              <a:rPr lang="en-GB" sz="2400" dirty="0"/>
              <a:t>Offer advice on the following core treatments to </a:t>
            </a:r>
            <a:r>
              <a:rPr lang="en-GB" sz="2400" b="1" dirty="0">
                <a:solidFill>
                  <a:srgbClr val="FF0000"/>
                </a:solidFill>
              </a:rPr>
              <a:t>all </a:t>
            </a:r>
            <a:r>
              <a:rPr lang="en-GB" sz="2400" dirty="0"/>
              <a:t>people with clinical OA:</a:t>
            </a:r>
          </a:p>
        </p:txBody>
      </p:sp>
      <p:sp>
        <p:nvSpPr>
          <p:cNvPr id="5" name="Title 1">
            <a:extLst>
              <a:ext uri="{FF2B5EF4-FFF2-40B4-BE49-F238E27FC236}">
                <a16:creationId xmlns="" xmlns:a16="http://schemas.microsoft.com/office/drawing/2014/main" id="{5D0BCCDE-CC12-42D0-9058-821EBF84C492}"/>
              </a:ext>
            </a:extLst>
          </p:cNvPr>
          <p:cNvSpPr txBox="1">
            <a:spLocks/>
          </p:cNvSpPr>
          <p:nvPr/>
        </p:nvSpPr>
        <p:spPr bwMode="auto">
          <a:xfrm>
            <a:off x="217714" y="142860"/>
            <a:ext cx="8577943" cy="71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kern="1200">
                <a:solidFill>
                  <a:schemeClr val="tx1"/>
                </a:solidFill>
                <a:latin typeface="Palatino Linotype"/>
                <a:ea typeface="ＭＳ Ｐゴシック" charset="0"/>
                <a:cs typeface="Palatino Linotype"/>
              </a:defRPr>
            </a:lvl1pPr>
            <a:lvl2pPr algn="l" defTabSz="457200" rtl="0" eaLnBrk="1" fontAlgn="base" hangingPunct="1">
              <a:spcBef>
                <a:spcPct val="0"/>
              </a:spcBef>
              <a:spcAft>
                <a:spcPct val="0"/>
              </a:spcAft>
              <a:defRPr sz="3600">
                <a:solidFill>
                  <a:schemeClr val="tx1"/>
                </a:solidFill>
                <a:latin typeface="Palatino Linotype" charset="0"/>
                <a:ea typeface="ＭＳ Ｐゴシック" charset="0"/>
              </a:defRPr>
            </a:lvl2pPr>
            <a:lvl3pPr algn="l" defTabSz="457200" rtl="0" eaLnBrk="1" fontAlgn="base" hangingPunct="1">
              <a:spcBef>
                <a:spcPct val="0"/>
              </a:spcBef>
              <a:spcAft>
                <a:spcPct val="0"/>
              </a:spcAft>
              <a:defRPr sz="3600">
                <a:solidFill>
                  <a:schemeClr val="tx1"/>
                </a:solidFill>
                <a:latin typeface="Palatino Linotype" charset="0"/>
                <a:ea typeface="ＭＳ Ｐゴシック" charset="0"/>
              </a:defRPr>
            </a:lvl3pPr>
            <a:lvl4pPr algn="l" defTabSz="457200" rtl="0" eaLnBrk="1" fontAlgn="base" hangingPunct="1">
              <a:spcBef>
                <a:spcPct val="0"/>
              </a:spcBef>
              <a:spcAft>
                <a:spcPct val="0"/>
              </a:spcAft>
              <a:defRPr sz="3600">
                <a:solidFill>
                  <a:schemeClr val="tx1"/>
                </a:solidFill>
                <a:latin typeface="Palatino Linotype" charset="0"/>
                <a:ea typeface="ＭＳ Ｐゴシック" charset="0"/>
              </a:defRPr>
            </a:lvl4pPr>
            <a:lvl5pPr algn="l" defTabSz="457200" rtl="0" eaLnBrk="1" fontAlgn="base" hangingPunct="1">
              <a:spcBef>
                <a:spcPct val="0"/>
              </a:spcBef>
              <a:spcAft>
                <a:spcPct val="0"/>
              </a:spcAft>
              <a:defRPr sz="3600">
                <a:solidFill>
                  <a:schemeClr val="tx1"/>
                </a:solidFill>
                <a:latin typeface="Palatino Linotype" charset="0"/>
                <a:ea typeface="ＭＳ Ｐゴシック" charset="0"/>
              </a:defRPr>
            </a:lvl5pPr>
            <a:lvl6pPr marL="457200" algn="l" defTabSz="457200" rtl="0" eaLnBrk="1" fontAlgn="base" hangingPunct="1">
              <a:spcBef>
                <a:spcPct val="0"/>
              </a:spcBef>
              <a:spcAft>
                <a:spcPct val="0"/>
              </a:spcAft>
              <a:defRPr sz="3600">
                <a:solidFill>
                  <a:schemeClr val="tx1"/>
                </a:solidFill>
                <a:latin typeface="Palatino Linotype" charset="0"/>
                <a:ea typeface="ＭＳ Ｐゴシック" charset="0"/>
              </a:defRPr>
            </a:lvl6pPr>
            <a:lvl7pPr marL="914400" algn="l" defTabSz="457200" rtl="0" eaLnBrk="1" fontAlgn="base" hangingPunct="1">
              <a:spcBef>
                <a:spcPct val="0"/>
              </a:spcBef>
              <a:spcAft>
                <a:spcPct val="0"/>
              </a:spcAft>
              <a:defRPr sz="3600">
                <a:solidFill>
                  <a:schemeClr val="tx1"/>
                </a:solidFill>
                <a:latin typeface="Palatino Linotype" charset="0"/>
                <a:ea typeface="ＭＳ Ｐゴシック" charset="0"/>
              </a:defRPr>
            </a:lvl7pPr>
            <a:lvl8pPr marL="1371600" algn="l" defTabSz="457200" rtl="0" eaLnBrk="1" fontAlgn="base" hangingPunct="1">
              <a:spcBef>
                <a:spcPct val="0"/>
              </a:spcBef>
              <a:spcAft>
                <a:spcPct val="0"/>
              </a:spcAft>
              <a:defRPr sz="3600">
                <a:solidFill>
                  <a:schemeClr val="tx1"/>
                </a:solidFill>
                <a:latin typeface="Palatino Linotype" charset="0"/>
                <a:ea typeface="ＭＳ Ｐゴシック" charset="0"/>
              </a:defRPr>
            </a:lvl8pPr>
            <a:lvl9pPr marL="1828800" algn="l" defTabSz="457200" rtl="0" eaLnBrk="1" fontAlgn="base" hangingPunct="1">
              <a:spcBef>
                <a:spcPct val="0"/>
              </a:spcBef>
              <a:spcAft>
                <a:spcPct val="0"/>
              </a:spcAft>
              <a:defRPr sz="3600">
                <a:solidFill>
                  <a:schemeClr val="tx1"/>
                </a:solidFill>
                <a:latin typeface="Palatino Linotype" charset="0"/>
                <a:ea typeface="ＭＳ Ｐゴシック" charset="0"/>
              </a:defRPr>
            </a:lvl9pPr>
          </a:lstStyle>
          <a:p>
            <a:r>
              <a:rPr lang="en-GB" dirty="0">
                <a:solidFill>
                  <a:srgbClr val="C00000"/>
                </a:solidFill>
                <a:latin typeface="Palatino Linotype" panose="02040502050505030304" pitchFamily="18" charset="0"/>
              </a:rPr>
              <a:t>NICE </a:t>
            </a:r>
            <a:r>
              <a:rPr lang="en-GB" b="1" u="sng" dirty="0">
                <a:solidFill>
                  <a:srgbClr val="C00000"/>
                </a:solidFill>
                <a:latin typeface="Palatino Linotype" panose="02040502050505030304" pitchFamily="18" charset="0"/>
              </a:rPr>
              <a:t>Core</a:t>
            </a:r>
            <a:r>
              <a:rPr lang="en-GB" dirty="0">
                <a:solidFill>
                  <a:srgbClr val="C00000"/>
                </a:solidFill>
                <a:latin typeface="Palatino Linotype" panose="02040502050505030304" pitchFamily="18" charset="0"/>
              </a:rPr>
              <a:t> Treatments for OA</a:t>
            </a:r>
          </a:p>
        </p:txBody>
      </p:sp>
      <p:sp>
        <p:nvSpPr>
          <p:cNvPr id="6" name="Rectangle 5">
            <a:extLst>
              <a:ext uri="{FF2B5EF4-FFF2-40B4-BE49-F238E27FC236}">
                <a16:creationId xmlns="" xmlns:a16="http://schemas.microsoft.com/office/drawing/2014/main" id="{C037FD06-D5B8-43EE-B35E-3FBF61EEA1D9}"/>
              </a:ext>
            </a:extLst>
          </p:cNvPr>
          <p:cNvSpPr/>
          <p:nvPr/>
        </p:nvSpPr>
        <p:spPr>
          <a:xfrm>
            <a:off x="5522105" y="1219860"/>
            <a:ext cx="2341134" cy="768096"/>
          </a:xfrm>
          <a:prstGeom prst="rect">
            <a:avLst/>
          </a:prstGeom>
          <a:solidFill>
            <a:srgbClr val="02AA22"/>
          </a:solidFill>
          <a:ln>
            <a:solidFill>
              <a:srgbClr val="02A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Core management</a:t>
            </a:r>
          </a:p>
        </p:txBody>
      </p:sp>
      <p:sp>
        <p:nvSpPr>
          <p:cNvPr id="7" name="Rectangle 6">
            <a:extLst>
              <a:ext uri="{FF2B5EF4-FFF2-40B4-BE49-F238E27FC236}">
                <a16:creationId xmlns="" xmlns:a16="http://schemas.microsoft.com/office/drawing/2014/main" id="{C592F129-B4C5-4CC8-8D24-E97A8E42E4CB}"/>
              </a:ext>
            </a:extLst>
          </p:cNvPr>
          <p:cNvSpPr/>
          <p:nvPr/>
        </p:nvSpPr>
        <p:spPr>
          <a:xfrm>
            <a:off x="5522398" y="4141629"/>
            <a:ext cx="2341134" cy="932062"/>
          </a:xfrm>
          <a:prstGeom prst="rect">
            <a:avLst/>
          </a:prstGeom>
          <a:solidFill>
            <a:srgbClr val="D9FFE0"/>
          </a:solidFill>
          <a:ln>
            <a:solidFill>
              <a:srgbClr val="02A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rPr>
              <a:t>Weight loss</a:t>
            </a:r>
          </a:p>
          <a:p>
            <a:pPr algn="ctr"/>
            <a:r>
              <a:rPr lang="en-GB" sz="1400">
                <a:solidFill>
                  <a:schemeClr val="tx1"/>
                </a:solidFill>
              </a:rPr>
              <a:t>(if overweight/obese)</a:t>
            </a:r>
            <a:endParaRPr lang="en-GB" sz="1400" dirty="0">
              <a:solidFill>
                <a:schemeClr val="tx1"/>
              </a:solidFill>
            </a:endParaRPr>
          </a:p>
        </p:txBody>
      </p:sp>
      <p:sp>
        <p:nvSpPr>
          <p:cNvPr id="8" name="Rectangle 7">
            <a:extLst>
              <a:ext uri="{FF2B5EF4-FFF2-40B4-BE49-F238E27FC236}">
                <a16:creationId xmlns="" xmlns:a16="http://schemas.microsoft.com/office/drawing/2014/main" id="{8F5C6911-778F-4244-983C-CB419F9ECABD}"/>
              </a:ext>
            </a:extLst>
          </p:cNvPr>
          <p:cNvSpPr/>
          <p:nvPr/>
        </p:nvSpPr>
        <p:spPr>
          <a:xfrm>
            <a:off x="5522398" y="3111324"/>
            <a:ext cx="2341134" cy="931944"/>
          </a:xfrm>
          <a:prstGeom prst="rect">
            <a:avLst/>
          </a:prstGeom>
          <a:solidFill>
            <a:srgbClr val="D9FFE0"/>
          </a:solidFill>
          <a:ln>
            <a:solidFill>
              <a:srgbClr val="02A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Exercise</a:t>
            </a:r>
          </a:p>
          <a:p>
            <a:pPr algn="ctr"/>
            <a:r>
              <a:rPr lang="en-GB" sz="1400" dirty="0">
                <a:solidFill>
                  <a:schemeClr val="tx1"/>
                </a:solidFill>
              </a:rPr>
              <a:t>(aerobic </a:t>
            </a:r>
            <a:r>
              <a:rPr lang="en-GB" sz="1400" b="1" dirty="0">
                <a:solidFill>
                  <a:schemeClr val="tx1"/>
                </a:solidFill>
              </a:rPr>
              <a:t>and </a:t>
            </a:r>
            <a:r>
              <a:rPr lang="en-GB" sz="1400" dirty="0">
                <a:solidFill>
                  <a:schemeClr val="tx1"/>
                </a:solidFill>
              </a:rPr>
              <a:t>muscle strengthening)</a:t>
            </a:r>
          </a:p>
        </p:txBody>
      </p:sp>
      <p:sp>
        <p:nvSpPr>
          <p:cNvPr id="9" name="Rectangle 8">
            <a:extLst>
              <a:ext uri="{FF2B5EF4-FFF2-40B4-BE49-F238E27FC236}">
                <a16:creationId xmlns="" xmlns:a16="http://schemas.microsoft.com/office/drawing/2014/main" id="{5733A99E-0E8D-4853-BC8E-FFAF72C04D7A}"/>
              </a:ext>
            </a:extLst>
          </p:cNvPr>
          <p:cNvSpPr/>
          <p:nvPr/>
        </p:nvSpPr>
        <p:spPr>
          <a:xfrm>
            <a:off x="5522691" y="2083668"/>
            <a:ext cx="2340841" cy="931944"/>
          </a:xfrm>
          <a:prstGeom prst="rect">
            <a:avLst/>
          </a:prstGeom>
          <a:solidFill>
            <a:srgbClr val="D9FFE0"/>
          </a:solidFill>
          <a:ln>
            <a:solidFill>
              <a:srgbClr val="02A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Education to support self-management </a:t>
            </a:r>
            <a:r>
              <a:rPr lang="en-GB" sz="1400" dirty="0">
                <a:solidFill>
                  <a:schemeClr val="tx1"/>
                </a:solidFill>
              </a:rPr>
              <a:t>(written and verbal)</a:t>
            </a:r>
            <a:endParaRPr lang="en-GB" sz="1800" dirty="0">
              <a:solidFill>
                <a:schemeClr val="tx1"/>
              </a:solidFill>
            </a:endParaRPr>
          </a:p>
        </p:txBody>
      </p:sp>
      <p:sp>
        <p:nvSpPr>
          <p:cNvPr id="10" name="Rectangle 9">
            <a:extLst>
              <a:ext uri="{FF2B5EF4-FFF2-40B4-BE49-F238E27FC236}">
                <a16:creationId xmlns="" xmlns:a16="http://schemas.microsoft.com/office/drawing/2014/main" id="{4A77619C-9887-4488-8486-0017DBF934D9}"/>
              </a:ext>
            </a:extLst>
          </p:cNvPr>
          <p:cNvSpPr/>
          <p:nvPr/>
        </p:nvSpPr>
        <p:spPr>
          <a:xfrm>
            <a:off x="-562" y="6551942"/>
            <a:ext cx="9144562" cy="276999"/>
          </a:xfrm>
          <a:prstGeom prst="rect">
            <a:avLst/>
          </a:prstGeom>
        </p:spPr>
        <p:txBody>
          <a:bodyPr wrap="square">
            <a:spAutoFit/>
          </a:bodyPr>
          <a:lstStyle/>
          <a:p>
            <a:r>
              <a:rPr lang="en-GB" sz="1200" dirty="0"/>
              <a:t>NICE Clinical Guideline CG177 Osteoarthritis: Care and management (2014) </a:t>
            </a:r>
            <a:r>
              <a:rPr lang="en-GB" sz="1200" dirty="0">
                <a:hlinkClick r:id="rId2"/>
              </a:rPr>
              <a:t>https://www.nice.org.uk/guidance/cg177</a:t>
            </a:r>
            <a:r>
              <a:rPr lang="en-GB" sz="1200" dirty="0"/>
              <a:t> </a:t>
            </a:r>
          </a:p>
        </p:txBody>
      </p:sp>
    </p:spTree>
    <p:extLst>
      <p:ext uri="{BB962C8B-B14F-4D97-AF65-F5344CB8AC3E}">
        <p14:creationId xmlns:p14="http://schemas.microsoft.com/office/powerpoint/2010/main" val="28858856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170694"/>
            <a:ext cx="8229600" cy="1143000"/>
          </a:xfrm>
        </p:spPr>
        <p:txBody>
          <a:bodyPr/>
          <a:lstStyle/>
          <a:p>
            <a:r>
              <a:rPr lang="en-GB" dirty="0">
                <a:solidFill>
                  <a:srgbClr val="C00000"/>
                </a:solidFill>
              </a:rPr>
              <a:t>Providing quality information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2" y="5965825"/>
            <a:ext cx="25606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31693" y="1503697"/>
            <a:ext cx="2091109" cy="228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638800" y="1415520"/>
            <a:ext cx="3174144" cy="276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6475" y="4664075"/>
            <a:ext cx="2155827"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491" y="2705100"/>
            <a:ext cx="2235200" cy="261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7"/>
          <a:stretch>
            <a:fillRect/>
          </a:stretch>
        </p:blipFill>
        <p:spPr>
          <a:xfrm>
            <a:off x="4622802" y="3583724"/>
            <a:ext cx="2559601" cy="2160701"/>
          </a:xfrm>
          <a:prstGeom prst="rect">
            <a:avLst/>
          </a:prstGeom>
        </p:spPr>
      </p:pic>
    </p:spTree>
    <p:extLst>
      <p:ext uri="{BB962C8B-B14F-4D97-AF65-F5344CB8AC3E}">
        <p14:creationId xmlns:p14="http://schemas.microsoft.com/office/powerpoint/2010/main" val="2055506029"/>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243188"/>
            <a:ext cx="5029200" cy="1054101"/>
          </a:xfrm>
        </p:spPr>
        <p:txBody>
          <a:bodyPr/>
          <a:lstStyle/>
          <a:p>
            <a:pPr algn="l"/>
            <a:r>
              <a:rPr lang="en-GB" sz="3600" dirty="0">
                <a:solidFill>
                  <a:srgbClr val="C00000"/>
                </a:solidFill>
                <a:latin typeface="Palatino Linotype" panose="02040502050505030304" pitchFamily="18" charset="0"/>
              </a:rPr>
              <a:t>OA Guidebook</a:t>
            </a:r>
          </a:p>
        </p:txBody>
      </p:sp>
      <p:sp>
        <p:nvSpPr>
          <p:cNvPr id="5" name="Rectangle 4"/>
          <p:cNvSpPr/>
          <p:nvPr/>
        </p:nvSpPr>
        <p:spPr>
          <a:xfrm>
            <a:off x="272143" y="1691899"/>
            <a:ext cx="5638800" cy="4154984"/>
          </a:xfrm>
          <a:prstGeom prst="rect">
            <a:avLst/>
          </a:prstGeom>
          <a:solidFill>
            <a:schemeClr val="bg1"/>
          </a:solidFill>
          <a:ln>
            <a:solidFill>
              <a:schemeClr val="bg1"/>
            </a:solidFill>
          </a:ln>
        </p:spPr>
        <p:txBody>
          <a:bodyPr wrap="square">
            <a:spAutoFit/>
          </a:bodyPr>
          <a:lstStyle/>
          <a:p>
            <a:r>
              <a:rPr lang="en-GB" sz="2400" i="1" dirty="0">
                <a:solidFill>
                  <a:srgbClr val="002060"/>
                </a:solidFill>
                <a:latin typeface="+mn-lt"/>
              </a:rPr>
              <a:t>‘to actually give them that  [core treatment] backed up with written information I really think that makes a difference to the impact’ </a:t>
            </a:r>
          </a:p>
          <a:p>
            <a:r>
              <a:rPr lang="en-GB" sz="2400" i="1" dirty="0">
                <a:solidFill>
                  <a:srgbClr val="002060"/>
                </a:solidFill>
                <a:latin typeface="+mn-lt"/>
              </a:rPr>
              <a:t>(GP)</a:t>
            </a:r>
          </a:p>
          <a:p>
            <a:endParaRPr lang="en-GB" i="1" dirty="0">
              <a:solidFill>
                <a:srgbClr val="002060"/>
              </a:solidFill>
              <a:latin typeface="+mn-lt"/>
            </a:endParaRPr>
          </a:p>
          <a:p>
            <a:r>
              <a:rPr lang="en-GB" i="1" dirty="0">
                <a:solidFill>
                  <a:srgbClr val="002060"/>
                </a:solidFill>
                <a:latin typeface="+mn-lt"/>
              </a:rPr>
              <a:t>‘they’d read a little bit about what we were going to do prior to coming to see me so all I did was sort of reinforce the information so that was good’ </a:t>
            </a:r>
          </a:p>
          <a:p>
            <a:r>
              <a:rPr lang="en-GB" i="1" dirty="0">
                <a:solidFill>
                  <a:srgbClr val="002060"/>
                </a:solidFill>
                <a:latin typeface="+mn-lt"/>
              </a:rPr>
              <a:t>(Practice Nurse)</a:t>
            </a:r>
            <a:endParaRPr lang="en-GB" dirty="0">
              <a:solidFill>
                <a:srgbClr val="002060"/>
              </a:solidFill>
              <a:latin typeface="+mn-lt"/>
            </a:endParaRPr>
          </a:p>
          <a:p>
            <a:endParaRPr lang="en-GB" sz="2400" i="1" dirty="0">
              <a:solidFill>
                <a:srgbClr val="002060"/>
              </a:solidFill>
            </a:endParaRPr>
          </a:p>
        </p:txBody>
      </p:sp>
      <p:sp>
        <p:nvSpPr>
          <p:cNvPr id="3" name="Rectangle 2"/>
          <p:cNvSpPr/>
          <p:nvPr/>
        </p:nvSpPr>
        <p:spPr>
          <a:xfrm>
            <a:off x="272143" y="6359542"/>
            <a:ext cx="8335322" cy="276999"/>
          </a:xfrm>
          <a:prstGeom prst="rect">
            <a:avLst/>
          </a:prstGeom>
        </p:spPr>
        <p:txBody>
          <a:bodyPr wrap="square">
            <a:spAutoFit/>
          </a:bodyPr>
          <a:lstStyle/>
          <a:p>
            <a:r>
              <a:rPr lang="en-GB" sz="1200" dirty="0">
                <a:latin typeface="Arial" panose="020B0604020202020204" pitchFamily="34" charset="0"/>
                <a:ea typeface="Calibri" panose="020F0502020204030204" pitchFamily="34" charset="0"/>
                <a:cs typeface="Arial" panose="020B0604020202020204" pitchFamily="34" charset="0"/>
              </a:rPr>
              <a:t>Morden A, Jinks C, Ong BN, et al. BMC </a:t>
            </a:r>
            <a:r>
              <a:rPr lang="en-GB" sz="1200" dirty="0" err="1">
                <a:latin typeface="Arial" panose="020B0604020202020204" pitchFamily="34" charset="0"/>
                <a:ea typeface="Calibri" panose="020F0502020204030204" pitchFamily="34" charset="0"/>
                <a:cs typeface="Arial" panose="020B0604020202020204" pitchFamily="34" charset="0"/>
              </a:rPr>
              <a:t>Musculoskelet</a:t>
            </a:r>
            <a:r>
              <a:rPr lang="en-GB" sz="1200" dirty="0">
                <a:latin typeface="Arial" panose="020B0604020202020204" pitchFamily="34" charset="0"/>
                <a:ea typeface="Calibri" panose="020F0502020204030204" pitchFamily="34" charset="0"/>
                <a:cs typeface="Arial" panose="020B0604020202020204" pitchFamily="34" charset="0"/>
              </a:rPr>
              <a:t> </a:t>
            </a:r>
            <a:r>
              <a:rPr lang="en-GB" sz="1200" dirty="0" err="1">
                <a:latin typeface="Arial" panose="020B0604020202020204" pitchFamily="34" charset="0"/>
                <a:ea typeface="Calibri" panose="020F0502020204030204" pitchFamily="34" charset="0"/>
                <a:cs typeface="Arial" panose="020B0604020202020204" pitchFamily="34" charset="0"/>
              </a:rPr>
              <a:t>Disord</a:t>
            </a:r>
            <a:r>
              <a:rPr lang="en-GB" sz="1200" dirty="0">
                <a:latin typeface="Arial" panose="020B0604020202020204" pitchFamily="34" charset="0"/>
                <a:ea typeface="Calibri" panose="020F0502020204030204" pitchFamily="34" charset="0"/>
                <a:cs typeface="Arial" panose="020B0604020202020204" pitchFamily="34" charset="0"/>
              </a:rPr>
              <a:t>. 2014 Dec 13;15:427. </a:t>
            </a:r>
            <a:endParaRPr lang="en-GB" sz="1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183085" y="1691899"/>
            <a:ext cx="2601686" cy="3680725"/>
          </a:xfrm>
          <a:prstGeom prst="rect">
            <a:avLst/>
          </a:prstGeom>
        </p:spPr>
      </p:pic>
    </p:spTree>
    <p:extLst>
      <p:ext uri="{BB962C8B-B14F-4D97-AF65-F5344CB8AC3E}">
        <p14:creationId xmlns:p14="http://schemas.microsoft.com/office/powerpoint/2010/main" val="531581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981" y="33620"/>
            <a:ext cx="7137476" cy="1143000"/>
          </a:xfrm>
        </p:spPr>
        <p:txBody>
          <a:bodyPr>
            <a:normAutofit fontScale="90000"/>
          </a:bodyPr>
          <a:lstStyle/>
          <a:p>
            <a:pPr algn="l"/>
            <a:r>
              <a:rPr lang="en-US" sz="4000" dirty="0">
                <a:solidFill>
                  <a:srgbClr val="C00000"/>
                </a:solidFill>
                <a:latin typeface="Palatino Linotype" panose="02040502050505030304" pitchFamily="18" charset="0"/>
              </a:rPr>
              <a:t>OA treatments recommended by NICE</a:t>
            </a:r>
          </a:p>
        </p:txBody>
      </p:sp>
      <p:sp>
        <p:nvSpPr>
          <p:cNvPr id="41" name="Line Callout 2 40"/>
          <p:cNvSpPr/>
          <p:nvPr/>
        </p:nvSpPr>
        <p:spPr>
          <a:xfrm>
            <a:off x="257907" y="4460320"/>
            <a:ext cx="2205727" cy="1913712"/>
          </a:xfrm>
          <a:prstGeom prst="borderCallout2">
            <a:avLst>
              <a:gd name="adj1" fmla="val -1817"/>
              <a:gd name="adj2" fmla="val 431"/>
              <a:gd name="adj3" fmla="val -13319"/>
              <a:gd name="adj4" fmla="val 52017"/>
              <a:gd name="adj5" fmla="val -77059"/>
              <a:gd name="adj6" fmla="val 121461"/>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Effectiveness:</a:t>
            </a:r>
          </a:p>
          <a:p>
            <a:pPr algn="ctr"/>
            <a:r>
              <a:rPr lang="en-GB" dirty="0"/>
              <a:t>topical = oral </a:t>
            </a:r>
            <a:r>
              <a:rPr lang="en-GB" sz="1400" dirty="0"/>
              <a:t>(knee/hand)</a:t>
            </a:r>
          </a:p>
          <a:p>
            <a:pPr algn="ctr"/>
            <a:r>
              <a:rPr lang="en-GB" b="1" dirty="0"/>
              <a:t>Safety:</a:t>
            </a:r>
          </a:p>
          <a:p>
            <a:pPr algn="ctr"/>
            <a:r>
              <a:rPr lang="en-GB" dirty="0"/>
              <a:t>topical &gt; oral</a:t>
            </a:r>
          </a:p>
        </p:txBody>
      </p:sp>
      <p:sp>
        <p:nvSpPr>
          <p:cNvPr id="42" name="Line Callout 2 41"/>
          <p:cNvSpPr/>
          <p:nvPr/>
        </p:nvSpPr>
        <p:spPr>
          <a:xfrm>
            <a:off x="257907" y="1234240"/>
            <a:ext cx="2204314" cy="1583561"/>
          </a:xfrm>
          <a:prstGeom prst="borderCallout2">
            <a:avLst>
              <a:gd name="adj1" fmla="val 46512"/>
              <a:gd name="adj2" fmla="val 98313"/>
              <a:gd name="adj3" fmla="val 65713"/>
              <a:gd name="adj4" fmla="val 105043"/>
              <a:gd name="adj5" fmla="val 82744"/>
              <a:gd name="adj6" fmla="val 122313"/>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Effectiveness:</a:t>
            </a:r>
          </a:p>
          <a:p>
            <a:pPr algn="ctr"/>
            <a:r>
              <a:rPr lang="en-GB" dirty="0"/>
              <a:t>under review</a:t>
            </a:r>
            <a:endParaRPr lang="en-GB" sz="1400" dirty="0"/>
          </a:p>
          <a:p>
            <a:pPr algn="ctr"/>
            <a:r>
              <a:rPr lang="en-GB" b="1" dirty="0"/>
              <a:t>Safety:</a:t>
            </a:r>
          </a:p>
          <a:p>
            <a:pPr algn="ctr"/>
            <a:r>
              <a:rPr lang="en-GB" dirty="0"/>
              <a:t>under review</a:t>
            </a:r>
          </a:p>
        </p:txBody>
      </p:sp>
      <p:sp>
        <p:nvSpPr>
          <p:cNvPr id="64" name="Rectangle 63">
            <a:extLst>
              <a:ext uri="{FF2B5EF4-FFF2-40B4-BE49-F238E27FC236}">
                <a16:creationId xmlns="" xmlns:a16="http://schemas.microsoft.com/office/drawing/2014/main" id="{638B30FC-16CE-48B5-BD9F-ECC8940C127F}"/>
              </a:ext>
            </a:extLst>
          </p:cNvPr>
          <p:cNvSpPr/>
          <p:nvPr/>
        </p:nvSpPr>
        <p:spPr>
          <a:xfrm>
            <a:off x="2923260" y="1545568"/>
            <a:ext cx="4132535" cy="384048"/>
          </a:xfrm>
          <a:prstGeom prst="rect">
            <a:avLst/>
          </a:prstGeom>
          <a:solidFill>
            <a:srgbClr val="FB8605"/>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Adjunct to core management</a:t>
            </a:r>
          </a:p>
        </p:txBody>
      </p:sp>
      <p:sp>
        <p:nvSpPr>
          <p:cNvPr id="68" name="Rectangle 67">
            <a:extLst>
              <a:ext uri="{FF2B5EF4-FFF2-40B4-BE49-F238E27FC236}">
                <a16:creationId xmlns="" xmlns:a16="http://schemas.microsoft.com/office/drawing/2014/main" id="{2CFAF8B5-98E0-480A-8F8F-D3FFBD854522}"/>
              </a:ext>
            </a:extLst>
          </p:cNvPr>
          <p:cNvSpPr/>
          <p:nvPr/>
        </p:nvSpPr>
        <p:spPr>
          <a:xfrm>
            <a:off x="2923258" y="1929616"/>
            <a:ext cx="2023875" cy="384048"/>
          </a:xfrm>
          <a:prstGeom prst="rect">
            <a:avLst/>
          </a:prstGeom>
          <a:solidFill>
            <a:srgbClr val="FB8605"/>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a:t>
            </a:r>
            <a:r>
              <a:rPr lang="en-GB" sz="2000" b="1" baseline="30000" dirty="0"/>
              <a:t>st</a:t>
            </a:r>
            <a:r>
              <a:rPr lang="en-GB" sz="2000" b="1" dirty="0"/>
              <a:t> line</a:t>
            </a:r>
          </a:p>
        </p:txBody>
      </p:sp>
      <p:sp>
        <p:nvSpPr>
          <p:cNvPr id="70" name="Rectangle 69">
            <a:extLst>
              <a:ext uri="{FF2B5EF4-FFF2-40B4-BE49-F238E27FC236}">
                <a16:creationId xmlns="" xmlns:a16="http://schemas.microsoft.com/office/drawing/2014/main" id="{96E28098-743B-45B2-9D5E-95753AE1212B}"/>
              </a:ext>
            </a:extLst>
          </p:cNvPr>
          <p:cNvSpPr/>
          <p:nvPr/>
        </p:nvSpPr>
        <p:spPr>
          <a:xfrm>
            <a:off x="2922699" y="2379250"/>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Paracetamol</a:t>
            </a:r>
          </a:p>
        </p:txBody>
      </p:sp>
      <p:sp>
        <p:nvSpPr>
          <p:cNvPr id="71" name="Rectangle 70">
            <a:extLst>
              <a:ext uri="{FF2B5EF4-FFF2-40B4-BE49-F238E27FC236}">
                <a16:creationId xmlns="" xmlns:a16="http://schemas.microsoft.com/office/drawing/2014/main" id="{B54D6970-A375-442E-B8CA-FBA28EA10362}"/>
              </a:ext>
            </a:extLst>
          </p:cNvPr>
          <p:cNvSpPr/>
          <p:nvPr/>
        </p:nvSpPr>
        <p:spPr>
          <a:xfrm>
            <a:off x="2922699" y="2766664"/>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Topical NSAID</a:t>
            </a:r>
          </a:p>
        </p:txBody>
      </p:sp>
      <p:sp>
        <p:nvSpPr>
          <p:cNvPr id="72" name="Rectangle 71">
            <a:extLst>
              <a:ext uri="{FF2B5EF4-FFF2-40B4-BE49-F238E27FC236}">
                <a16:creationId xmlns="" xmlns:a16="http://schemas.microsoft.com/office/drawing/2014/main" id="{46314CED-65F1-4F8A-A7CD-4FD6965DC38D}"/>
              </a:ext>
            </a:extLst>
          </p:cNvPr>
          <p:cNvSpPr/>
          <p:nvPr/>
        </p:nvSpPr>
        <p:spPr>
          <a:xfrm>
            <a:off x="2922699" y="3154078"/>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Local heat or cold</a:t>
            </a:r>
          </a:p>
        </p:txBody>
      </p:sp>
      <p:sp>
        <p:nvSpPr>
          <p:cNvPr id="73" name="Rectangle 72">
            <a:extLst>
              <a:ext uri="{FF2B5EF4-FFF2-40B4-BE49-F238E27FC236}">
                <a16:creationId xmlns="" xmlns:a16="http://schemas.microsoft.com/office/drawing/2014/main" id="{13BD7F18-435A-44E0-97C2-4A5E0E724B53}"/>
              </a:ext>
            </a:extLst>
          </p:cNvPr>
          <p:cNvSpPr/>
          <p:nvPr/>
        </p:nvSpPr>
        <p:spPr>
          <a:xfrm>
            <a:off x="2922699" y="3541492"/>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Topical capsaicin</a:t>
            </a:r>
          </a:p>
        </p:txBody>
      </p:sp>
      <p:sp>
        <p:nvSpPr>
          <p:cNvPr id="74" name="Rectangle 73">
            <a:extLst>
              <a:ext uri="{FF2B5EF4-FFF2-40B4-BE49-F238E27FC236}">
                <a16:creationId xmlns="" xmlns:a16="http://schemas.microsoft.com/office/drawing/2014/main" id="{C7B9B364-BC4F-405E-86E2-6B62C03BDDB1}"/>
              </a:ext>
            </a:extLst>
          </p:cNvPr>
          <p:cNvSpPr/>
          <p:nvPr/>
        </p:nvSpPr>
        <p:spPr>
          <a:xfrm>
            <a:off x="2922699" y="3928906"/>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Assistive devices</a:t>
            </a:r>
          </a:p>
        </p:txBody>
      </p:sp>
      <p:sp>
        <p:nvSpPr>
          <p:cNvPr id="78" name="Rectangle 77">
            <a:extLst>
              <a:ext uri="{FF2B5EF4-FFF2-40B4-BE49-F238E27FC236}">
                <a16:creationId xmlns="" xmlns:a16="http://schemas.microsoft.com/office/drawing/2014/main" id="{E92D717E-1C5B-4432-97B0-34A2BF94B56B}"/>
              </a:ext>
            </a:extLst>
          </p:cNvPr>
          <p:cNvSpPr/>
          <p:nvPr/>
        </p:nvSpPr>
        <p:spPr>
          <a:xfrm>
            <a:off x="2923255" y="5602408"/>
            <a:ext cx="4132531" cy="402623"/>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Intra-articular corticosteroid injections</a:t>
            </a:r>
          </a:p>
        </p:txBody>
      </p:sp>
      <p:sp>
        <p:nvSpPr>
          <p:cNvPr id="79" name="Rectangle 78">
            <a:extLst>
              <a:ext uri="{FF2B5EF4-FFF2-40B4-BE49-F238E27FC236}">
                <a16:creationId xmlns="" xmlns:a16="http://schemas.microsoft.com/office/drawing/2014/main" id="{B6E902C0-5BDB-4250-B865-5DA68BEC3238}"/>
              </a:ext>
            </a:extLst>
          </p:cNvPr>
          <p:cNvSpPr/>
          <p:nvPr/>
        </p:nvSpPr>
        <p:spPr>
          <a:xfrm>
            <a:off x="2923256" y="6104444"/>
            <a:ext cx="4132531" cy="380654"/>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Joint arthroplasty</a:t>
            </a:r>
          </a:p>
        </p:txBody>
      </p:sp>
      <p:sp>
        <p:nvSpPr>
          <p:cNvPr id="81" name="Rectangle 80">
            <a:extLst>
              <a:ext uri="{FF2B5EF4-FFF2-40B4-BE49-F238E27FC236}">
                <a16:creationId xmlns="" xmlns:a16="http://schemas.microsoft.com/office/drawing/2014/main" id="{58638946-D970-41A5-BD0A-4623851E58ED}"/>
              </a:ext>
            </a:extLst>
          </p:cNvPr>
          <p:cNvSpPr/>
          <p:nvPr/>
        </p:nvSpPr>
        <p:spPr>
          <a:xfrm>
            <a:off x="2922699" y="4703734"/>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TENS</a:t>
            </a:r>
          </a:p>
        </p:txBody>
      </p:sp>
      <p:sp>
        <p:nvSpPr>
          <p:cNvPr id="82" name="Rectangle 81">
            <a:extLst>
              <a:ext uri="{FF2B5EF4-FFF2-40B4-BE49-F238E27FC236}">
                <a16:creationId xmlns="" xmlns:a16="http://schemas.microsoft.com/office/drawing/2014/main" id="{92050C15-A18B-4322-859C-64F2FB1AFCCB}"/>
              </a:ext>
            </a:extLst>
          </p:cNvPr>
          <p:cNvSpPr/>
          <p:nvPr/>
        </p:nvSpPr>
        <p:spPr>
          <a:xfrm>
            <a:off x="2922699" y="4316320"/>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Supports/braces</a:t>
            </a:r>
          </a:p>
        </p:txBody>
      </p:sp>
      <p:sp>
        <p:nvSpPr>
          <p:cNvPr id="83" name="Rectangle 82">
            <a:extLst>
              <a:ext uri="{FF2B5EF4-FFF2-40B4-BE49-F238E27FC236}">
                <a16:creationId xmlns="" xmlns:a16="http://schemas.microsoft.com/office/drawing/2014/main" id="{D99690F1-37C0-4478-B40D-212B0D12B0E3}"/>
              </a:ext>
            </a:extLst>
          </p:cNvPr>
          <p:cNvSpPr/>
          <p:nvPr/>
        </p:nvSpPr>
        <p:spPr>
          <a:xfrm>
            <a:off x="2922699" y="5091148"/>
            <a:ext cx="2024436" cy="411846"/>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Manipulation/Stretching (hip)</a:t>
            </a:r>
          </a:p>
        </p:txBody>
      </p:sp>
      <p:grpSp>
        <p:nvGrpSpPr>
          <p:cNvPr id="39" name="Group 38"/>
          <p:cNvGrpSpPr/>
          <p:nvPr/>
        </p:nvGrpSpPr>
        <p:grpSpPr>
          <a:xfrm>
            <a:off x="3145767" y="2334019"/>
            <a:ext cx="1689092" cy="754213"/>
            <a:chOff x="3762143" y="2645723"/>
            <a:chExt cx="1689092" cy="754213"/>
          </a:xfrm>
        </p:grpSpPr>
        <p:sp>
          <p:nvSpPr>
            <p:cNvPr id="2" name="Donut 1"/>
            <p:cNvSpPr/>
            <p:nvPr/>
          </p:nvSpPr>
          <p:spPr>
            <a:xfrm>
              <a:off x="3846364" y="2645723"/>
              <a:ext cx="1375285" cy="383980"/>
            </a:xfrm>
            <a:prstGeom prst="donut">
              <a:avLst>
                <a:gd name="adj" fmla="val 10080"/>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28" name="Donut 27"/>
            <p:cNvSpPr/>
            <p:nvPr/>
          </p:nvSpPr>
          <p:spPr>
            <a:xfrm>
              <a:off x="3762143" y="3003768"/>
              <a:ext cx="1689092" cy="396168"/>
            </a:xfrm>
            <a:prstGeom prst="donut">
              <a:avLst>
                <a:gd name="adj" fmla="val 10080"/>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grpSp>
      <p:grpSp>
        <p:nvGrpSpPr>
          <p:cNvPr id="38" name="Group 37"/>
          <p:cNvGrpSpPr/>
          <p:nvPr/>
        </p:nvGrpSpPr>
        <p:grpSpPr>
          <a:xfrm>
            <a:off x="2922699" y="3067364"/>
            <a:ext cx="2109218" cy="1947495"/>
            <a:chOff x="1006516" y="3871328"/>
            <a:chExt cx="2109218" cy="1947495"/>
          </a:xfrm>
        </p:grpSpPr>
        <p:sp>
          <p:nvSpPr>
            <p:cNvPr id="34" name="Donut 33"/>
            <p:cNvSpPr/>
            <p:nvPr/>
          </p:nvSpPr>
          <p:spPr>
            <a:xfrm>
              <a:off x="1229584" y="5482290"/>
              <a:ext cx="1604854" cy="336533"/>
            </a:xfrm>
            <a:prstGeom prst="donut">
              <a:avLst>
                <a:gd name="adj" fmla="val 1008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36" name="Donut 35"/>
            <p:cNvSpPr/>
            <p:nvPr/>
          </p:nvSpPr>
          <p:spPr>
            <a:xfrm>
              <a:off x="1006516" y="3871328"/>
              <a:ext cx="2109218" cy="476887"/>
            </a:xfrm>
            <a:prstGeom prst="donut">
              <a:avLst>
                <a:gd name="adj" fmla="val 1008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grpSp>
      <p:sp>
        <p:nvSpPr>
          <p:cNvPr id="85" name="Line Callout 2 41">
            <a:extLst>
              <a:ext uri="{FF2B5EF4-FFF2-40B4-BE49-F238E27FC236}">
                <a16:creationId xmlns="" xmlns:a16="http://schemas.microsoft.com/office/drawing/2014/main" id="{8D0310E3-4E45-4AD4-A6E7-86E57F0F83A9}"/>
              </a:ext>
            </a:extLst>
          </p:cNvPr>
          <p:cNvSpPr/>
          <p:nvPr/>
        </p:nvSpPr>
        <p:spPr>
          <a:xfrm>
            <a:off x="6112641" y="2842531"/>
            <a:ext cx="2451128" cy="797378"/>
          </a:xfrm>
          <a:prstGeom prst="borderCallout2">
            <a:avLst>
              <a:gd name="adj1" fmla="val 46512"/>
              <a:gd name="adj2" fmla="val 1702"/>
              <a:gd name="adj3" fmla="val 95883"/>
              <a:gd name="adj4" fmla="val -18650"/>
              <a:gd name="adj5" fmla="val 110614"/>
              <a:gd name="adj6" fmla="val -48531"/>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Knee and hand</a:t>
            </a:r>
          </a:p>
          <a:p>
            <a:pPr algn="ctr"/>
            <a:r>
              <a:rPr lang="en-GB" sz="2000" dirty="0"/>
              <a:t>Caution: irritant</a:t>
            </a:r>
          </a:p>
        </p:txBody>
      </p:sp>
      <p:sp>
        <p:nvSpPr>
          <p:cNvPr id="86" name="Rectangle 85">
            <a:extLst>
              <a:ext uri="{FF2B5EF4-FFF2-40B4-BE49-F238E27FC236}">
                <a16:creationId xmlns="" xmlns:a16="http://schemas.microsoft.com/office/drawing/2014/main" id="{C060F55D-72E8-41AA-A9A0-4884DFF91352}"/>
              </a:ext>
            </a:extLst>
          </p:cNvPr>
          <p:cNvSpPr/>
          <p:nvPr/>
        </p:nvSpPr>
        <p:spPr>
          <a:xfrm>
            <a:off x="-562" y="6551942"/>
            <a:ext cx="9144562" cy="276999"/>
          </a:xfrm>
          <a:prstGeom prst="rect">
            <a:avLst/>
          </a:prstGeom>
        </p:spPr>
        <p:txBody>
          <a:bodyPr wrap="square">
            <a:spAutoFit/>
          </a:bodyPr>
          <a:lstStyle/>
          <a:p>
            <a:r>
              <a:rPr lang="en-GB" sz="1200" dirty="0"/>
              <a:t>NICE Clinical Guideline CG177 Osteoarthritis: Care and management (2014) </a:t>
            </a:r>
            <a:r>
              <a:rPr lang="en-GB" sz="1200" dirty="0">
                <a:hlinkClick r:id="rId3"/>
              </a:rPr>
              <a:t>https://www.nice.org.uk/guidance/cg177</a:t>
            </a:r>
            <a:r>
              <a:rPr lang="en-GB" sz="1200" dirty="0"/>
              <a:t> </a:t>
            </a:r>
          </a:p>
        </p:txBody>
      </p:sp>
      <p:sp>
        <p:nvSpPr>
          <p:cNvPr id="26" name="Donut 25"/>
          <p:cNvSpPr/>
          <p:nvPr/>
        </p:nvSpPr>
        <p:spPr>
          <a:xfrm>
            <a:off x="2916181" y="3487408"/>
            <a:ext cx="2115736" cy="396168"/>
          </a:xfrm>
          <a:prstGeom prst="donut">
            <a:avLst>
              <a:gd name="adj" fmla="val 10080"/>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8345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85"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Line Callout 2 42"/>
          <p:cNvSpPr/>
          <p:nvPr/>
        </p:nvSpPr>
        <p:spPr>
          <a:xfrm>
            <a:off x="6024285" y="4903955"/>
            <a:ext cx="2689718" cy="766046"/>
          </a:xfrm>
          <a:prstGeom prst="borderCallout2">
            <a:avLst>
              <a:gd name="adj1" fmla="val 42"/>
              <a:gd name="adj2" fmla="val 359"/>
              <a:gd name="adj3" fmla="val -63654"/>
              <a:gd name="adj4" fmla="val -4569"/>
              <a:gd name="adj5" fmla="val -159639"/>
              <a:gd name="adj6" fmla="val -9225"/>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Safety: risks with short and long term use</a:t>
            </a:r>
          </a:p>
        </p:txBody>
      </p:sp>
      <p:sp>
        <p:nvSpPr>
          <p:cNvPr id="33" name="Rectangle 32">
            <a:extLst>
              <a:ext uri="{FF2B5EF4-FFF2-40B4-BE49-F238E27FC236}">
                <a16:creationId xmlns="" xmlns:a16="http://schemas.microsoft.com/office/drawing/2014/main" id="{6089CFC3-F0C2-400C-B2BF-76369D9F0339}"/>
              </a:ext>
            </a:extLst>
          </p:cNvPr>
          <p:cNvSpPr/>
          <p:nvPr/>
        </p:nvSpPr>
        <p:spPr>
          <a:xfrm>
            <a:off x="2181691" y="1758134"/>
            <a:ext cx="4132535" cy="384048"/>
          </a:xfrm>
          <a:prstGeom prst="rect">
            <a:avLst/>
          </a:prstGeom>
          <a:solidFill>
            <a:srgbClr val="FB8605"/>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Adjunct to core management</a:t>
            </a:r>
          </a:p>
        </p:txBody>
      </p:sp>
      <p:sp>
        <p:nvSpPr>
          <p:cNvPr id="34" name="Rectangle 33">
            <a:extLst>
              <a:ext uri="{FF2B5EF4-FFF2-40B4-BE49-F238E27FC236}">
                <a16:creationId xmlns="" xmlns:a16="http://schemas.microsoft.com/office/drawing/2014/main" id="{6B53C66E-B284-43F9-8B93-35FC11076564}"/>
              </a:ext>
            </a:extLst>
          </p:cNvPr>
          <p:cNvSpPr/>
          <p:nvPr/>
        </p:nvSpPr>
        <p:spPr>
          <a:xfrm>
            <a:off x="4290348" y="2142182"/>
            <a:ext cx="2023875" cy="384048"/>
          </a:xfrm>
          <a:prstGeom prst="rect">
            <a:avLst/>
          </a:prstGeom>
          <a:solidFill>
            <a:srgbClr val="FB8605"/>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2</a:t>
            </a:r>
            <a:r>
              <a:rPr lang="en-GB" sz="2000" b="1" baseline="30000" dirty="0"/>
              <a:t>nd</a:t>
            </a:r>
            <a:r>
              <a:rPr lang="en-GB" sz="2000" b="1" dirty="0"/>
              <a:t> line</a:t>
            </a:r>
          </a:p>
        </p:txBody>
      </p:sp>
      <p:sp>
        <p:nvSpPr>
          <p:cNvPr id="35" name="Rectangle 34">
            <a:extLst>
              <a:ext uri="{FF2B5EF4-FFF2-40B4-BE49-F238E27FC236}">
                <a16:creationId xmlns="" xmlns:a16="http://schemas.microsoft.com/office/drawing/2014/main" id="{CFAB7BA0-A509-4FA5-B1E8-3E65104DA9E3}"/>
              </a:ext>
            </a:extLst>
          </p:cNvPr>
          <p:cNvSpPr/>
          <p:nvPr/>
        </p:nvSpPr>
        <p:spPr>
          <a:xfrm>
            <a:off x="4290347" y="2591816"/>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Oral NSAIDs</a:t>
            </a:r>
          </a:p>
        </p:txBody>
      </p:sp>
      <p:sp>
        <p:nvSpPr>
          <p:cNvPr id="36" name="Rectangle 35">
            <a:extLst>
              <a:ext uri="{FF2B5EF4-FFF2-40B4-BE49-F238E27FC236}">
                <a16:creationId xmlns="" xmlns:a16="http://schemas.microsoft.com/office/drawing/2014/main" id="{F0DBF774-2741-426F-AAA0-2BB82264D2CA}"/>
              </a:ext>
            </a:extLst>
          </p:cNvPr>
          <p:cNvSpPr/>
          <p:nvPr/>
        </p:nvSpPr>
        <p:spPr>
          <a:xfrm>
            <a:off x="4288933" y="3385241"/>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Opioids</a:t>
            </a:r>
          </a:p>
        </p:txBody>
      </p:sp>
      <p:sp>
        <p:nvSpPr>
          <p:cNvPr id="37" name="Rectangle 36">
            <a:extLst>
              <a:ext uri="{FF2B5EF4-FFF2-40B4-BE49-F238E27FC236}">
                <a16:creationId xmlns="" xmlns:a16="http://schemas.microsoft.com/office/drawing/2014/main" id="{1057727C-B8D4-4B49-A117-A4159EAEE4CD}"/>
              </a:ext>
            </a:extLst>
          </p:cNvPr>
          <p:cNvSpPr/>
          <p:nvPr/>
        </p:nvSpPr>
        <p:spPr>
          <a:xfrm>
            <a:off x="4289226" y="2975864"/>
            <a:ext cx="2023875" cy="288000"/>
          </a:xfrm>
          <a:prstGeom prst="rect">
            <a:avLst/>
          </a:prstGeom>
          <a:solidFill>
            <a:srgbClr val="FDC383"/>
          </a:solidFill>
          <a:ln>
            <a:solidFill>
              <a:srgbClr val="FB8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COX-2 inhibitors</a:t>
            </a:r>
          </a:p>
        </p:txBody>
      </p:sp>
      <p:sp>
        <p:nvSpPr>
          <p:cNvPr id="31" name="Explosion 2 30"/>
          <p:cNvSpPr/>
          <p:nvPr/>
        </p:nvSpPr>
        <p:spPr>
          <a:xfrm>
            <a:off x="5898088" y="2378809"/>
            <a:ext cx="1390619" cy="758819"/>
          </a:xfrm>
          <a:prstGeom prst="irregularSeal2">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PPI</a:t>
            </a:r>
          </a:p>
        </p:txBody>
      </p:sp>
      <p:grpSp>
        <p:nvGrpSpPr>
          <p:cNvPr id="45" name="Group 44">
            <a:extLst>
              <a:ext uri="{FF2B5EF4-FFF2-40B4-BE49-F238E27FC236}">
                <a16:creationId xmlns="" xmlns:a16="http://schemas.microsoft.com/office/drawing/2014/main" id="{C876EE6E-7791-480E-A13B-5C10315EA0EA}"/>
              </a:ext>
            </a:extLst>
          </p:cNvPr>
          <p:cNvGrpSpPr/>
          <p:nvPr/>
        </p:nvGrpSpPr>
        <p:grpSpPr>
          <a:xfrm>
            <a:off x="1114622" y="2735816"/>
            <a:ext cx="3175725" cy="941618"/>
            <a:chOff x="1114622" y="2735816"/>
            <a:chExt cx="3175725" cy="941618"/>
          </a:xfrm>
        </p:grpSpPr>
        <p:sp>
          <p:nvSpPr>
            <p:cNvPr id="41" name="Line Callout 2 40"/>
            <p:cNvSpPr/>
            <p:nvPr/>
          </p:nvSpPr>
          <p:spPr>
            <a:xfrm>
              <a:off x="1114622" y="2814076"/>
              <a:ext cx="2134137" cy="863358"/>
            </a:xfrm>
            <a:prstGeom prst="borderCallout2">
              <a:avLst>
                <a:gd name="adj1" fmla="val 43493"/>
                <a:gd name="adj2" fmla="val 95558"/>
                <a:gd name="adj3" fmla="val 32694"/>
                <a:gd name="adj4" fmla="val 140257"/>
                <a:gd name="adj5" fmla="val 33770"/>
                <a:gd name="adj6" fmla="val 152236"/>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Safety: consider risk factors</a:t>
              </a:r>
            </a:p>
          </p:txBody>
        </p:sp>
        <p:cxnSp>
          <p:nvCxnSpPr>
            <p:cNvPr id="28" name="Straight Connector 27">
              <a:extLst>
                <a:ext uri="{FF2B5EF4-FFF2-40B4-BE49-F238E27FC236}">
                  <a16:creationId xmlns="" xmlns:a16="http://schemas.microsoft.com/office/drawing/2014/main" id="{8C47FD15-06DE-4803-B609-4DB595D5B6C7}"/>
                </a:ext>
              </a:extLst>
            </p:cNvPr>
            <p:cNvCxnSpPr>
              <a:cxnSpLocks/>
              <a:endCxn id="35" idx="1"/>
            </p:cNvCxnSpPr>
            <p:nvPr/>
          </p:nvCxnSpPr>
          <p:spPr>
            <a:xfrm flipV="1">
              <a:off x="4119880" y="2735816"/>
              <a:ext cx="170467" cy="36057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 xmlns:a16="http://schemas.microsoft.com/office/drawing/2014/main" id="{C3FD81E8-86E6-483B-B5CE-4D3631DCC590}"/>
              </a:ext>
            </a:extLst>
          </p:cNvPr>
          <p:cNvSpPr/>
          <p:nvPr/>
        </p:nvSpPr>
        <p:spPr>
          <a:xfrm>
            <a:off x="-562" y="6551942"/>
            <a:ext cx="9144562" cy="276999"/>
          </a:xfrm>
          <a:prstGeom prst="rect">
            <a:avLst/>
          </a:prstGeom>
        </p:spPr>
        <p:txBody>
          <a:bodyPr wrap="square">
            <a:spAutoFit/>
          </a:bodyPr>
          <a:lstStyle/>
          <a:p>
            <a:r>
              <a:rPr lang="en-GB" sz="1200" dirty="0"/>
              <a:t>NICE Clinical Guideline CG177 Osteoarthritis: Care and management (2014) </a:t>
            </a:r>
            <a:r>
              <a:rPr lang="en-GB" sz="1200" dirty="0">
                <a:hlinkClick r:id="rId3"/>
              </a:rPr>
              <a:t>https://www.nice.org.uk/guidance/cg177</a:t>
            </a:r>
            <a:r>
              <a:rPr lang="en-GB" sz="1200" dirty="0"/>
              <a:t> </a:t>
            </a:r>
          </a:p>
        </p:txBody>
      </p:sp>
      <p:sp>
        <p:nvSpPr>
          <p:cNvPr id="15" name="Title 2"/>
          <p:cNvSpPr>
            <a:spLocks noGrp="1"/>
          </p:cNvSpPr>
          <p:nvPr>
            <p:ph type="title"/>
          </p:nvPr>
        </p:nvSpPr>
        <p:spPr>
          <a:xfrm>
            <a:off x="57981" y="33620"/>
            <a:ext cx="7137476" cy="1143000"/>
          </a:xfrm>
        </p:spPr>
        <p:txBody>
          <a:bodyPr>
            <a:normAutofit fontScale="90000"/>
          </a:bodyPr>
          <a:lstStyle/>
          <a:p>
            <a:pPr algn="l"/>
            <a:r>
              <a:rPr lang="en-US" sz="4000" dirty="0">
                <a:solidFill>
                  <a:srgbClr val="C00000"/>
                </a:solidFill>
                <a:latin typeface="Palatino Linotype" panose="02040502050505030304" pitchFamily="18" charset="0"/>
              </a:rPr>
              <a:t>OA treatments recommended by NICE</a:t>
            </a:r>
          </a:p>
        </p:txBody>
      </p:sp>
    </p:spTree>
    <p:extLst>
      <p:ext uri="{BB962C8B-B14F-4D97-AF65-F5344CB8AC3E}">
        <p14:creationId xmlns:p14="http://schemas.microsoft.com/office/powerpoint/2010/main" val="162834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32" presetClass="emph" presetSubtype="0" fill="hold" grpId="1" nodeType="withEffect">
                                  <p:stCondLst>
                                    <p:cond delay="0"/>
                                  </p:stCondLst>
                                  <p:childTnLst>
                                    <p:animRot by="120000">
                                      <p:cBhvr>
                                        <p:cTn id="12" dur="100" fill="hold">
                                          <p:stCondLst>
                                            <p:cond delay="0"/>
                                          </p:stCondLst>
                                        </p:cTn>
                                        <p:tgtEl>
                                          <p:spTgt spid="31"/>
                                        </p:tgtEl>
                                        <p:attrNameLst>
                                          <p:attrName>r</p:attrName>
                                        </p:attrNameLst>
                                      </p:cBhvr>
                                    </p:animRot>
                                    <p:animRot by="-240000">
                                      <p:cBhvr>
                                        <p:cTn id="13" dur="200" fill="hold">
                                          <p:stCondLst>
                                            <p:cond delay="200"/>
                                          </p:stCondLst>
                                        </p:cTn>
                                        <p:tgtEl>
                                          <p:spTgt spid="31"/>
                                        </p:tgtEl>
                                        <p:attrNameLst>
                                          <p:attrName>r</p:attrName>
                                        </p:attrNameLst>
                                      </p:cBhvr>
                                    </p:animRot>
                                    <p:animRot by="240000">
                                      <p:cBhvr>
                                        <p:cTn id="14" dur="200" fill="hold">
                                          <p:stCondLst>
                                            <p:cond delay="400"/>
                                          </p:stCondLst>
                                        </p:cTn>
                                        <p:tgtEl>
                                          <p:spTgt spid="31"/>
                                        </p:tgtEl>
                                        <p:attrNameLst>
                                          <p:attrName>r</p:attrName>
                                        </p:attrNameLst>
                                      </p:cBhvr>
                                    </p:animRot>
                                    <p:animRot by="-240000">
                                      <p:cBhvr>
                                        <p:cTn id="15" dur="200" fill="hold">
                                          <p:stCondLst>
                                            <p:cond delay="600"/>
                                          </p:stCondLst>
                                        </p:cTn>
                                        <p:tgtEl>
                                          <p:spTgt spid="31"/>
                                        </p:tgtEl>
                                        <p:attrNameLst>
                                          <p:attrName>r</p:attrName>
                                        </p:attrNameLst>
                                      </p:cBhvr>
                                    </p:animRot>
                                    <p:animRot by="120000">
                                      <p:cBhvr>
                                        <p:cTn id="16" dur="200" fill="hold">
                                          <p:stCondLst>
                                            <p:cond delay="800"/>
                                          </p:stCondLst>
                                        </p:cTn>
                                        <p:tgtEl>
                                          <p:spTgt spid="3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5"/>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1" grpId="0" animBg="1"/>
      <p:bldP spid="31" grpId="1" animBg="1"/>
      <p:bldP spid="31"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7962"/>
            <a:ext cx="7772400" cy="1362075"/>
          </a:xfrm>
        </p:spPr>
        <p:txBody>
          <a:bodyPr/>
          <a:lstStyle/>
          <a:p>
            <a:pPr algn="ctr"/>
            <a:r>
              <a:rPr lang="en-GB" dirty="0" smtClean="0">
                <a:solidFill>
                  <a:srgbClr val="00B050"/>
                </a:solidFill>
              </a:rPr>
              <a:t>Explaining Oa</a:t>
            </a:r>
            <a:br>
              <a:rPr lang="en-GB" dirty="0" smtClean="0">
                <a:solidFill>
                  <a:srgbClr val="00B050"/>
                </a:solidFill>
              </a:rPr>
            </a:br>
            <a:r>
              <a:rPr lang="en-GB" dirty="0" smtClean="0">
                <a:solidFill>
                  <a:srgbClr val="00B050"/>
                </a:solidFill>
              </a:rPr>
              <a:t/>
            </a:r>
            <a:br>
              <a:rPr lang="en-GB" dirty="0" smtClean="0">
                <a:solidFill>
                  <a:srgbClr val="00B050"/>
                </a:solidFill>
              </a:rPr>
            </a:br>
            <a:r>
              <a:rPr lang="en-GB" sz="1600" dirty="0" smtClean="0">
                <a:solidFill>
                  <a:srgbClr val="00B050"/>
                </a:solidFill>
              </a:rPr>
              <a:t>Lizzie Cottrell</a:t>
            </a:r>
            <a:endParaRPr lang="en-GB" sz="1600" dirty="0">
              <a:solidFill>
                <a:srgbClr val="00B050"/>
              </a:solidFill>
            </a:endParaRPr>
          </a:p>
        </p:txBody>
      </p:sp>
    </p:spTree>
    <p:extLst>
      <p:ext uri="{BB962C8B-B14F-4D97-AF65-F5344CB8AC3E}">
        <p14:creationId xmlns:p14="http://schemas.microsoft.com/office/powerpoint/2010/main" val="2259795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52" y="629816"/>
            <a:ext cx="8229600" cy="782960"/>
          </a:xfrm>
        </p:spPr>
        <p:txBody>
          <a:bodyPr/>
          <a:lstStyle/>
          <a:p>
            <a:r>
              <a:rPr lang="en-GB" sz="4000" dirty="0" smtClean="0">
                <a:solidFill>
                  <a:srgbClr val="C00000"/>
                </a:solidFill>
              </a:rPr>
              <a:t>The importance of an explanation</a:t>
            </a:r>
            <a:endParaRPr lang="en-GB" sz="4000" dirty="0">
              <a:solidFill>
                <a:srgbClr val="C00000"/>
              </a:solidFill>
            </a:endParaRPr>
          </a:p>
        </p:txBody>
      </p:sp>
      <p:graphicFrame>
        <p:nvGraphicFramePr>
          <p:cNvPr id="4" name="Diagram 3"/>
          <p:cNvGraphicFramePr/>
          <p:nvPr>
            <p:extLst>
              <p:ext uri="{D42A27DB-BD31-4B8C-83A1-F6EECF244321}">
                <p14:modId xmlns:p14="http://schemas.microsoft.com/office/powerpoint/2010/main" val="214816610"/>
              </p:ext>
            </p:extLst>
          </p:nvPr>
        </p:nvGraphicFramePr>
        <p:xfrm>
          <a:off x="323528" y="1052736"/>
          <a:ext cx="845992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003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2B4D317-C648-4B71-9F69-AF903447883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107C9D0-9B36-48D1-9F54-941C8F36639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FDD58B41-E694-4241-9FF8-C935E3D8202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7CFCA0D-230E-4403-894D-67F97D088213}"/>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D5E14C08-32A3-4ADD-A8E9-003074D2B664}"/>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BAE8F81C-385E-46A8-B379-0F4E11A39D8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81B6D96E-0C79-4E53-A60A-66679902EFD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716" y="519146"/>
            <a:ext cx="8229600" cy="1143000"/>
          </a:xfrm>
        </p:spPr>
        <p:txBody>
          <a:bodyPr/>
          <a:lstStyle/>
          <a:p>
            <a:r>
              <a:rPr lang="en-GB" sz="4000" dirty="0" smtClean="0">
                <a:solidFill>
                  <a:srgbClr val="C00000"/>
                </a:solidFill>
              </a:rPr>
              <a:t>What is the target of an explanation?</a:t>
            </a:r>
            <a:endParaRPr lang="en-GB" sz="4000" dirty="0">
              <a:solidFill>
                <a:srgbClr val="C00000"/>
              </a:solidFill>
            </a:endParaRPr>
          </a:p>
        </p:txBody>
      </p:sp>
      <p:sp>
        <p:nvSpPr>
          <p:cNvPr id="7" name="Rounded Rectangle 6"/>
          <p:cNvSpPr/>
          <p:nvPr/>
        </p:nvSpPr>
        <p:spPr>
          <a:xfrm>
            <a:off x="494716" y="2093379"/>
            <a:ext cx="2361964" cy="18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Understand their condition and their future with it</a:t>
            </a:r>
            <a:endParaRPr lang="en-GB" sz="2400" dirty="0"/>
          </a:p>
        </p:txBody>
      </p:sp>
      <p:sp>
        <p:nvSpPr>
          <p:cNvPr id="8" name="Rounded Rectangle 7"/>
          <p:cNvSpPr/>
          <p:nvPr/>
        </p:nvSpPr>
        <p:spPr>
          <a:xfrm>
            <a:off x="3487670" y="4832040"/>
            <a:ext cx="2361964" cy="18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Believe recommended management will work</a:t>
            </a:r>
            <a:endParaRPr lang="en-GB" sz="2400" dirty="0"/>
          </a:p>
        </p:txBody>
      </p:sp>
      <p:sp>
        <p:nvSpPr>
          <p:cNvPr id="9" name="Rounded Rectangle 8"/>
          <p:cNvSpPr/>
          <p:nvPr/>
        </p:nvSpPr>
        <p:spPr>
          <a:xfrm>
            <a:off x="6501724" y="2023728"/>
            <a:ext cx="2361964" cy="18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Know it is possible to, and how they can, self-manage their OA</a:t>
            </a:r>
            <a:endParaRPr lang="en-GB" sz="2400" dirty="0"/>
          </a:p>
        </p:txBody>
      </p:sp>
      <p:sp>
        <p:nvSpPr>
          <p:cNvPr id="10" name="Oval 9"/>
          <p:cNvSpPr/>
          <p:nvPr/>
        </p:nvSpPr>
        <p:spPr>
          <a:xfrm>
            <a:off x="3261957" y="1484784"/>
            <a:ext cx="2796952" cy="27969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439319" y="1662146"/>
            <a:ext cx="2442229" cy="2442229"/>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2" name="Oval 11"/>
          <p:cNvSpPr/>
          <p:nvPr/>
        </p:nvSpPr>
        <p:spPr>
          <a:xfrm>
            <a:off x="3668041" y="1890868"/>
            <a:ext cx="1984784" cy="1984784"/>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3959534" y="2182361"/>
            <a:ext cx="1401799" cy="1401799"/>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4" name="Oval 13"/>
          <p:cNvSpPr/>
          <p:nvPr/>
        </p:nvSpPr>
        <p:spPr>
          <a:xfrm>
            <a:off x="4307478" y="2530305"/>
            <a:ext cx="705910" cy="705910"/>
          </a:xfrm>
          <a:prstGeom prst="ellipse">
            <a:avLst/>
          </a:prstGeom>
          <a:solidFill>
            <a:srgbClr val="FFFF00"/>
          </a:solidFill>
          <a:ln>
            <a:solidFill>
              <a:srgbClr val="FF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grpSp>
        <p:nvGrpSpPr>
          <p:cNvPr id="20" name="Group 19"/>
          <p:cNvGrpSpPr/>
          <p:nvPr/>
        </p:nvGrpSpPr>
        <p:grpSpPr>
          <a:xfrm>
            <a:off x="4477272" y="2852936"/>
            <a:ext cx="382760" cy="1934146"/>
            <a:chOff x="4477272" y="3337178"/>
            <a:chExt cx="382760" cy="1934146"/>
          </a:xfrm>
        </p:grpSpPr>
        <p:cxnSp>
          <p:nvCxnSpPr>
            <p:cNvPr id="5" name="Straight Arrow Connector 4"/>
            <p:cNvCxnSpPr/>
            <p:nvPr/>
          </p:nvCxnSpPr>
          <p:spPr>
            <a:xfrm flipH="1" flipV="1">
              <a:off x="4660433" y="3337178"/>
              <a:ext cx="8219" cy="1908000"/>
            </a:xfrm>
            <a:prstGeom prst="straightConnector1">
              <a:avLst/>
            </a:prstGeom>
            <a:ln w="57150">
              <a:solidFill>
                <a:srgbClr val="6633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68652" y="472102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477272" y="472102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68652" y="490716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477272" y="490716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5400000">
            <a:off x="3526603" y="2064679"/>
            <a:ext cx="382760" cy="1709957"/>
            <a:chOff x="4477272" y="3561367"/>
            <a:chExt cx="382760" cy="1709957"/>
          </a:xfrm>
        </p:grpSpPr>
        <p:cxnSp>
          <p:nvCxnSpPr>
            <p:cNvPr id="22" name="Straight Arrow Connector 21"/>
            <p:cNvCxnSpPr/>
            <p:nvPr/>
          </p:nvCxnSpPr>
          <p:spPr>
            <a:xfrm flipH="1" flipV="1">
              <a:off x="4660433" y="3561367"/>
              <a:ext cx="8219" cy="1595825"/>
            </a:xfrm>
            <a:prstGeom prst="straightConnector1">
              <a:avLst/>
            </a:prstGeom>
            <a:ln w="57150">
              <a:solidFill>
                <a:srgbClr val="6633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68652" y="472102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477272" y="472102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668652" y="490716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477272" y="490716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rot="16200000" flipH="1">
            <a:off x="5422701" y="2056461"/>
            <a:ext cx="382760" cy="1709957"/>
            <a:chOff x="4477272" y="3561367"/>
            <a:chExt cx="382760" cy="1709957"/>
          </a:xfrm>
        </p:grpSpPr>
        <p:cxnSp>
          <p:nvCxnSpPr>
            <p:cNvPr id="28" name="Straight Arrow Connector 27"/>
            <p:cNvCxnSpPr/>
            <p:nvPr/>
          </p:nvCxnSpPr>
          <p:spPr>
            <a:xfrm flipH="1" flipV="1">
              <a:off x="4660433" y="3561367"/>
              <a:ext cx="8219" cy="1595825"/>
            </a:xfrm>
            <a:prstGeom prst="straightConnector1">
              <a:avLst/>
            </a:prstGeom>
            <a:ln w="57150">
              <a:solidFill>
                <a:srgbClr val="6633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668652" y="472102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477272" y="472102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68652" y="490716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477272" y="490716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886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 presetClass="entr" presetSubtype="0" fill="hold" grpId="0" nodeType="afterEffect">
                                  <p:stCondLst>
                                    <p:cond delay="50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 presetClass="entr" presetSubtype="0" fill="hold" grpId="0" nodeType="afterEffect">
                                  <p:stCondLst>
                                    <p:cond delay="50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7962"/>
            <a:ext cx="7772400" cy="1362075"/>
          </a:xfrm>
        </p:spPr>
        <p:txBody>
          <a:bodyPr/>
          <a:lstStyle/>
          <a:p>
            <a:pPr algn="ctr"/>
            <a:r>
              <a:rPr lang="en-GB" dirty="0">
                <a:solidFill>
                  <a:srgbClr val="00B050"/>
                </a:solidFill>
              </a:rPr>
              <a:t>What does </a:t>
            </a:r>
            <a:r>
              <a:rPr lang="en-GB" dirty="0" smtClean="0">
                <a:solidFill>
                  <a:srgbClr val="00B050"/>
                </a:solidFill>
              </a:rPr>
              <a:t>Joint pain </a:t>
            </a:r>
            <a:r>
              <a:rPr lang="en-GB" dirty="0">
                <a:solidFill>
                  <a:srgbClr val="00B050"/>
                </a:solidFill>
              </a:rPr>
              <a:t>mean for someone you </a:t>
            </a:r>
            <a:r>
              <a:rPr lang="en-GB" dirty="0" smtClean="0">
                <a:solidFill>
                  <a:srgbClr val="00B050"/>
                </a:solidFill>
              </a:rPr>
              <a:t>know?</a:t>
            </a:r>
            <a:br>
              <a:rPr lang="en-GB" dirty="0" smtClean="0">
                <a:solidFill>
                  <a:srgbClr val="00B050"/>
                </a:solidFill>
              </a:rPr>
            </a:br>
            <a:r>
              <a:rPr lang="en-GB" dirty="0" smtClean="0">
                <a:solidFill>
                  <a:srgbClr val="00B050"/>
                </a:solidFill>
              </a:rPr>
              <a:t/>
            </a:r>
            <a:br>
              <a:rPr lang="en-GB" dirty="0" smtClean="0">
                <a:solidFill>
                  <a:srgbClr val="00B050"/>
                </a:solidFill>
              </a:rPr>
            </a:br>
            <a:r>
              <a:rPr lang="en-GB" sz="1600" dirty="0" smtClean="0">
                <a:solidFill>
                  <a:srgbClr val="00B050"/>
                </a:solidFill>
              </a:rPr>
              <a:t>Andrew Finney</a:t>
            </a:r>
            <a:endParaRPr lang="en-GB" sz="1600" dirty="0">
              <a:solidFill>
                <a:srgbClr val="00B050"/>
              </a:solidFill>
            </a:endParaRPr>
          </a:p>
        </p:txBody>
      </p:sp>
    </p:spTree>
    <p:extLst>
      <p:ext uri="{BB962C8B-B14F-4D97-AF65-F5344CB8AC3E}">
        <p14:creationId xmlns:p14="http://schemas.microsoft.com/office/powerpoint/2010/main" val="2569924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6032847" y="1457964"/>
            <a:ext cx="3023797" cy="2230116"/>
          </a:xfrm>
          <a:prstGeom prst="wedgeEllipseCallout">
            <a:avLst>
              <a:gd name="adj1" fmla="val -58486"/>
              <a:gd name="adj2" fmla="val 31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If I exercise my joints will wear out even quicker</a:t>
            </a:r>
          </a:p>
        </p:txBody>
      </p:sp>
      <p:sp>
        <p:nvSpPr>
          <p:cNvPr id="8" name="Oval Callout 7"/>
          <p:cNvSpPr/>
          <p:nvPr/>
        </p:nvSpPr>
        <p:spPr>
          <a:xfrm>
            <a:off x="166906" y="4166068"/>
            <a:ext cx="2481958" cy="2467930"/>
          </a:xfrm>
          <a:prstGeom prst="wedgeEllipseCallout">
            <a:avLst>
              <a:gd name="adj1" fmla="val 55798"/>
              <a:gd name="adj2" fmla="val -41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It’s not safe for  someone like me to exercise</a:t>
            </a:r>
          </a:p>
        </p:txBody>
      </p:sp>
      <p:sp>
        <p:nvSpPr>
          <p:cNvPr id="11" name="Oval Callout 10"/>
          <p:cNvSpPr/>
          <p:nvPr/>
        </p:nvSpPr>
        <p:spPr>
          <a:xfrm>
            <a:off x="6071479" y="4578476"/>
            <a:ext cx="2664296" cy="1368152"/>
          </a:xfrm>
          <a:prstGeom prst="wedgeEllipseCallout">
            <a:avLst>
              <a:gd name="adj1" fmla="val -62105"/>
              <a:gd name="adj2" fmla="val -449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Rest is best</a:t>
            </a:r>
          </a:p>
        </p:txBody>
      </p:sp>
      <p:sp>
        <p:nvSpPr>
          <p:cNvPr id="9" name="Oval Callout 8"/>
          <p:cNvSpPr/>
          <p:nvPr/>
        </p:nvSpPr>
        <p:spPr>
          <a:xfrm>
            <a:off x="225468" y="1457967"/>
            <a:ext cx="2379310" cy="2046012"/>
          </a:xfrm>
          <a:prstGeom prst="wedgeEllipseCallout">
            <a:avLst>
              <a:gd name="adj1" fmla="val 63500"/>
              <a:gd name="adj2" fmla="val 3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Nothing much can be done to help</a:t>
            </a:r>
          </a:p>
        </p:txBody>
      </p:sp>
      <p:sp>
        <p:nvSpPr>
          <p:cNvPr id="12" name="Title 1"/>
          <p:cNvSpPr txBox="1">
            <a:spLocks/>
          </p:cNvSpPr>
          <p:nvPr/>
        </p:nvSpPr>
        <p:spPr>
          <a:xfrm>
            <a:off x="196775" y="434757"/>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rgbClr val="C00000"/>
                </a:solidFill>
                <a:latin typeface="Palatino Linotype" panose="02040502050505030304" pitchFamily="18" charset="0"/>
              </a:rPr>
              <a:t>The result of getting it wrong…</a:t>
            </a:r>
          </a:p>
        </p:txBody>
      </p:sp>
      <p:pic>
        <p:nvPicPr>
          <p:cNvPr id="3" name="Picture 2">
            <a:extLst>
              <a:ext uri="{FF2B5EF4-FFF2-40B4-BE49-F238E27FC236}">
                <a16:creationId xmlns="" xmlns:a16="http://schemas.microsoft.com/office/drawing/2014/main" id="{ACDD94E5-5D3D-4745-8816-C4304BF43102}"/>
              </a:ext>
            </a:extLst>
          </p:cNvPr>
          <p:cNvPicPr>
            <a:picLocks noChangeAspect="1"/>
          </p:cNvPicPr>
          <p:nvPr/>
        </p:nvPicPr>
        <p:blipFill rotWithShape="1">
          <a:blip r:embed="rId3"/>
          <a:srcRect l="6243" t="7749" r="257" b="26135"/>
          <a:stretch/>
        </p:blipFill>
        <p:spPr>
          <a:xfrm>
            <a:off x="2590302" y="2284892"/>
            <a:ext cx="3442546" cy="3253323"/>
          </a:xfrm>
          <a:prstGeom prst="ellipse">
            <a:avLst/>
          </a:prstGeom>
          <a:ln>
            <a:noFill/>
          </a:ln>
          <a:effectLst>
            <a:softEdge rad="112500"/>
          </a:effectLst>
        </p:spPr>
      </p:pic>
    </p:spTree>
    <p:extLst>
      <p:ext uri="{BB962C8B-B14F-4D97-AF65-F5344CB8AC3E}">
        <p14:creationId xmlns:p14="http://schemas.microsoft.com/office/powerpoint/2010/main" val="400002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4" y="692696"/>
            <a:ext cx="8229600" cy="1143000"/>
          </a:xfrm>
        </p:spPr>
        <p:txBody>
          <a:bodyPr/>
          <a:lstStyle/>
          <a:p>
            <a:r>
              <a:rPr lang="en-GB" sz="4000" dirty="0" smtClean="0">
                <a:solidFill>
                  <a:srgbClr val="C00000"/>
                </a:solidFill>
              </a:rPr>
              <a:t>Giving an explanation</a:t>
            </a:r>
            <a:endParaRPr lang="en-GB" sz="4000" dirty="0">
              <a:solidFill>
                <a:srgbClr val="C00000"/>
              </a:solidFill>
            </a:endParaRPr>
          </a:p>
        </p:txBody>
      </p:sp>
      <p:graphicFrame>
        <p:nvGraphicFramePr>
          <p:cNvPr id="4" name="Diagram 3"/>
          <p:cNvGraphicFramePr/>
          <p:nvPr>
            <p:extLst>
              <p:ext uri="{D42A27DB-BD31-4B8C-83A1-F6EECF244321}">
                <p14:modId xmlns:p14="http://schemas.microsoft.com/office/powerpoint/2010/main" val="3861066750"/>
              </p:ext>
            </p:extLst>
          </p:nvPr>
        </p:nvGraphicFramePr>
        <p:xfrm>
          <a:off x="457194" y="1835696"/>
          <a:ext cx="8184532" cy="4473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Callout 5"/>
          <p:cNvSpPr/>
          <p:nvPr/>
        </p:nvSpPr>
        <p:spPr>
          <a:xfrm>
            <a:off x="323528" y="2420888"/>
            <a:ext cx="3384376" cy="1440160"/>
          </a:xfrm>
          <a:prstGeom prst="wedgeEllipseCallout">
            <a:avLst>
              <a:gd name="adj1" fmla="val 25241"/>
              <a:gd name="adj2" fmla="val -596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Kristen ITC" panose="03050502040202030202" pitchFamily="66" charset="0"/>
              </a:rPr>
              <a:t>Patients want a clear and meaningful diagnosis </a:t>
            </a:r>
          </a:p>
          <a:p>
            <a:pPr algn="ctr"/>
            <a:r>
              <a:rPr lang="en-GB" sz="1200" dirty="0" smtClean="0">
                <a:solidFill>
                  <a:schemeClr val="tx1"/>
                </a:solidFill>
                <a:latin typeface="Kristen ITC" panose="03050502040202030202" pitchFamily="66" charset="0"/>
              </a:rPr>
              <a:t>Paskins et al 2015</a:t>
            </a:r>
            <a:endParaRPr lang="en-GB" dirty="0">
              <a:solidFill>
                <a:schemeClr val="tx1"/>
              </a:solidFill>
              <a:latin typeface="Kristen ITC" panose="03050502040202030202" pitchFamily="66" charset="0"/>
            </a:endParaRPr>
          </a:p>
        </p:txBody>
      </p:sp>
    </p:spTree>
    <p:extLst>
      <p:ext uri="{BB962C8B-B14F-4D97-AF65-F5344CB8AC3E}">
        <p14:creationId xmlns:p14="http://schemas.microsoft.com/office/powerpoint/2010/main" val="34580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2536473-5210-423E-B091-2E3609E178A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98E3595F-E0E6-4A86-813A-16FAA1D2917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F5CB0A5C-A4EA-460A-AB34-2642F1C1BC3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81A92417-F832-4F0B-B713-0919FDF38F68}"/>
                                            </p:graphic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48AB1A9D-E64F-4B75-934E-8BF6D4288B9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2641D34D-E0A7-4ECA-9F2A-9C14F903327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P spid="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170694"/>
            <a:ext cx="8229600" cy="1143000"/>
          </a:xfrm>
        </p:spPr>
        <p:txBody>
          <a:bodyPr/>
          <a:lstStyle/>
          <a:p>
            <a:r>
              <a:rPr lang="en-GB" dirty="0" smtClean="0">
                <a:solidFill>
                  <a:srgbClr val="C00000"/>
                </a:solidFill>
              </a:rPr>
              <a:t>Quality written information</a:t>
            </a:r>
            <a:endParaRPr lang="en-GB"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2" y="5965825"/>
            <a:ext cx="25606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31693" y="1503697"/>
            <a:ext cx="2091109" cy="228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638800" y="1415520"/>
            <a:ext cx="3174144" cy="276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6475" y="4664075"/>
            <a:ext cx="2155827"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491" y="2705100"/>
            <a:ext cx="2235200" cy="261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7"/>
          <a:stretch>
            <a:fillRect/>
          </a:stretch>
        </p:blipFill>
        <p:spPr>
          <a:xfrm>
            <a:off x="4622802" y="3583724"/>
            <a:ext cx="2559601" cy="2160701"/>
          </a:xfrm>
          <a:prstGeom prst="rect">
            <a:avLst/>
          </a:prstGeom>
        </p:spPr>
      </p:pic>
    </p:spTree>
    <p:extLst>
      <p:ext uri="{BB962C8B-B14F-4D97-AF65-F5344CB8AC3E}">
        <p14:creationId xmlns:p14="http://schemas.microsoft.com/office/powerpoint/2010/main" val="1006612317"/>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07" y="404664"/>
            <a:ext cx="8229600" cy="1143000"/>
          </a:xfrm>
        </p:spPr>
        <p:txBody>
          <a:bodyPr/>
          <a:lstStyle/>
          <a:p>
            <a:r>
              <a:rPr lang="en-GB" dirty="0" smtClean="0">
                <a:solidFill>
                  <a:srgbClr val="C00000"/>
                </a:solidFill>
              </a:rPr>
              <a:t>Essential component:</a:t>
            </a:r>
            <a:endParaRPr lang="en-GB" dirty="0">
              <a:solidFill>
                <a:srgbClr val="C00000"/>
              </a:solidFill>
            </a:endParaRPr>
          </a:p>
        </p:txBody>
      </p:sp>
      <p:sp>
        <p:nvSpPr>
          <p:cNvPr id="3" name="Content Placeholder 2"/>
          <p:cNvSpPr>
            <a:spLocks noGrp="1"/>
          </p:cNvSpPr>
          <p:nvPr>
            <p:ph idx="1"/>
          </p:nvPr>
        </p:nvSpPr>
        <p:spPr/>
        <p:txBody>
          <a:bodyPr/>
          <a:lstStyle/>
          <a:p>
            <a:pPr marL="0" indent="0" algn="ctr">
              <a:buNone/>
            </a:pPr>
            <a:endParaRPr lang="en-GB" sz="4400" dirty="0" smtClean="0"/>
          </a:p>
          <a:p>
            <a:pPr marL="0" indent="0">
              <a:buNone/>
            </a:pPr>
            <a:endParaRPr lang="en-GB" dirty="0"/>
          </a:p>
        </p:txBody>
      </p:sp>
      <p:sp>
        <p:nvSpPr>
          <p:cNvPr id="13" name="Rounded Rectangle 12"/>
          <p:cNvSpPr/>
          <p:nvPr/>
        </p:nvSpPr>
        <p:spPr>
          <a:xfrm>
            <a:off x="611560" y="1417638"/>
            <a:ext cx="7931224" cy="158417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dirty="0"/>
              <a:t>Osteoarthritis</a:t>
            </a:r>
            <a:r>
              <a:rPr lang="en-GB" sz="6000" dirty="0"/>
              <a:t> </a:t>
            </a:r>
          </a:p>
        </p:txBody>
      </p:sp>
      <p:grpSp>
        <p:nvGrpSpPr>
          <p:cNvPr id="20" name="Group 19"/>
          <p:cNvGrpSpPr/>
          <p:nvPr/>
        </p:nvGrpSpPr>
        <p:grpSpPr>
          <a:xfrm>
            <a:off x="2416932" y="3001814"/>
            <a:ext cx="2160240" cy="1291282"/>
            <a:chOff x="2416932" y="3001814"/>
            <a:chExt cx="2160240" cy="1291282"/>
          </a:xfrm>
        </p:grpSpPr>
        <p:cxnSp>
          <p:nvCxnSpPr>
            <p:cNvPr id="7" name="Straight Arrow Connector 6"/>
            <p:cNvCxnSpPr>
              <a:stCxn id="13" idx="2"/>
              <a:endCxn id="4" idx="0"/>
            </p:cNvCxnSpPr>
            <p:nvPr/>
          </p:nvCxnSpPr>
          <p:spPr>
            <a:xfrm flipH="1">
              <a:off x="2416932" y="3001814"/>
              <a:ext cx="2160240" cy="1291282"/>
            </a:xfrm>
            <a:prstGeom prst="straightConnector1">
              <a:avLst/>
            </a:prstGeom>
            <a:ln w="5715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6" name="Rounded Rectangle 15"/>
            <p:cNvSpPr/>
            <p:nvPr/>
          </p:nvSpPr>
          <p:spPr>
            <a:xfrm>
              <a:off x="2915816" y="3429000"/>
              <a:ext cx="1306488" cy="36004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Why?</a:t>
              </a:r>
              <a:endParaRPr lang="en-GB" dirty="0"/>
            </a:p>
          </p:txBody>
        </p:sp>
      </p:grpSp>
      <p:grpSp>
        <p:nvGrpSpPr>
          <p:cNvPr id="21" name="Group 20"/>
          <p:cNvGrpSpPr/>
          <p:nvPr/>
        </p:nvGrpSpPr>
        <p:grpSpPr>
          <a:xfrm>
            <a:off x="4577172" y="3001814"/>
            <a:ext cx="2160240" cy="1291282"/>
            <a:chOff x="4577172" y="3001814"/>
            <a:chExt cx="2160240" cy="1291282"/>
          </a:xfrm>
        </p:grpSpPr>
        <p:cxnSp>
          <p:nvCxnSpPr>
            <p:cNvPr id="8" name="Straight Arrow Connector 7"/>
            <p:cNvCxnSpPr>
              <a:stCxn id="13" idx="2"/>
              <a:endCxn id="5" idx="0"/>
            </p:cNvCxnSpPr>
            <p:nvPr/>
          </p:nvCxnSpPr>
          <p:spPr>
            <a:xfrm>
              <a:off x="4577172" y="3001814"/>
              <a:ext cx="2160240" cy="1291282"/>
            </a:xfrm>
            <a:prstGeom prst="straightConnector1">
              <a:avLst/>
            </a:prstGeom>
            <a:ln w="5715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7" name="Rounded Rectangle 16"/>
            <p:cNvSpPr/>
            <p:nvPr/>
          </p:nvSpPr>
          <p:spPr>
            <a:xfrm>
              <a:off x="4946285" y="3429000"/>
              <a:ext cx="1306488" cy="3600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Caution!</a:t>
              </a:r>
              <a:endParaRPr lang="en-GB" dirty="0"/>
            </a:p>
          </p:txBody>
        </p:sp>
      </p:grpSp>
      <p:sp>
        <p:nvSpPr>
          <p:cNvPr id="4" name="Rounded Rectangle 3"/>
          <p:cNvSpPr/>
          <p:nvPr/>
        </p:nvSpPr>
        <p:spPr>
          <a:xfrm>
            <a:off x="611560" y="4293096"/>
            <a:ext cx="3610744" cy="15841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Matches:</a:t>
            </a:r>
          </a:p>
          <a:p>
            <a:pPr algn="ctr"/>
            <a:r>
              <a:rPr lang="en-GB" sz="2800" dirty="0" smtClean="0"/>
              <a:t> NICE OA Guideline Patient information</a:t>
            </a:r>
            <a:endParaRPr lang="en-GB" sz="2800" dirty="0"/>
          </a:p>
        </p:txBody>
      </p:sp>
      <p:grpSp>
        <p:nvGrpSpPr>
          <p:cNvPr id="23" name="Group 22"/>
          <p:cNvGrpSpPr/>
          <p:nvPr/>
        </p:nvGrpSpPr>
        <p:grpSpPr>
          <a:xfrm>
            <a:off x="4932040" y="3184377"/>
            <a:ext cx="3965612" cy="2692895"/>
            <a:chOff x="4932040" y="3184377"/>
            <a:chExt cx="3965612" cy="2692895"/>
          </a:xfrm>
        </p:grpSpPr>
        <p:sp>
          <p:nvSpPr>
            <p:cNvPr id="5" name="Rounded Rectangle 4"/>
            <p:cNvSpPr/>
            <p:nvPr/>
          </p:nvSpPr>
          <p:spPr>
            <a:xfrm>
              <a:off x="4932040" y="4293096"/>
              <a:ext cx="3610744" cy="158417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Still needs </a:t>
              </a:r>
              <a:r>
                <a:rPr lang="en-GB" sz="2800" dirty="0"/>
                <a:t>an </a:t>
              </a:r>
              <a:r>
                <a:rPr lang="en-GB" sz="2800" dirty="0" smtClean="0"/>
                <a:t>explanation….</a:t>
              </a:r>
              <a:endParaRPr lang="en-GB" sz="2800" dirty="0"/>
            </a:p>
          </p:txBody>
        </p:sp>
        <p:sp>
          <p:nvSpPr>
            <p:cNvPr id="19" name="Cloud Callout 18"/>
            <p:cNvSpPr/>
            <p:nvPr/>
          </p:nvSpPr>
          <p:spPr>
            <a:xfrm>
              <a:off x="7284708" y="3184377"/>
              <a:ext cx="1612944" cy="960437"/>
            </a:xfrm>
            <a:prstGeom prst="cloudCallout">
              <a:avLst>
                <a:gd name="adj1" fmla="val -30153"/>
                <a:gd name="adj2" fmla="val 9998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smtClean="0">
                  <a:solidFill>
                    <a:schemeClr val="tx1"/>
                  </a:solidFill>
                </a:rPr>
                <a:t>?</a:t>
              </a:r>
              <a:endParaRPr lang="en-GB" sz="4000" b="1" dirty="0">
                <a:solidFill>
                  <a:schemeClr val="tx1"/>
                </a:solidFill>
              </a:endParaRPr>
            </a:p>
          </p:txBody>
        </p:sp>
      </p:grpSp>
    </p:spTree>
    <p:extLst>
      <p:ext uri="{BB962C8B-B14F-4D97-AF65-F5344CB8AC3E}">
        <p14:creationId xmlns:p14="http://schemas.microsoft.com/office/powerpoint/2010/main" val="8163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C00000"/>
                </a:solidFill>
              </a:rPr>
              <a:t>In pairs or trios…..</a:t>
            </a:r>
            <a:endParaRPr lang="en-GB" sz="2000" dirty="0">
              <a:solidFill>
                <a:srgbClr val="C00000"/>
              </a:solidFill>
            </a:endParaRPr>
          </a:p>
        </p:txBody>
      </p:sp>
      <p:sp>
        <p:nvSpPr>
          <p:cNvPr id="3" name="Content Placeholder 2"/>
          <p:cNvSpPr>
            <a:spLocks noGrp="1"/>
          </p:cNvSpPr>
          <p:nvPr>
            <p:ph idx="1"/>
          </p:nvPr>
        </p:nvSpPr>
        <p:spPr>
          <a:xfrm>
            <a:off x="457200" y="2060848"/>
            <a:ext cx="8229600" cy="4536505"/>
          </a:xfrm>
        </p:spPr>
        <p:txBody>
          <a:bodyPr>
            <a:normAutofit/>
          </a:bodyPr>
          <a:lstStyle/>
          <a:p>
            <a:r>
              <a:rPr lang="en-GB" dirty="0" smtClean="0"/>
              <a:t>Find your own words to explain osteoarthritis confidently to patients</a:t>
            </a:r>
          </a:p>
          <a:p>
            <a:r>
              <a:rPr lang="en-GB" dirty="0" smtClean="0"/>
              <a:t>Give the explanation of knee OA to your colleague as if he/she were a patient</a:t>
            </a:r>
          </a:p>
          <a:p>
            <a:r>
              <a:rPr lang="en-GB" dirty="0" smtClean="0"/>
              <a:t>Remember:</a:t>
            </a:r>
            <a:endParaRPr lang="en-GB" dirty="0"/>
          </a:p>
        </p:txBody>
      </p:sp>
      <p:sp>
        <p:nvSpPr>
          <p:cNvPr id="4" name="Explosion 2 3"/>
          <p:cNvSpPr/>
          <p:nvPr/>
        </p:nvSpPr>
        <p:spPr>
          <a:xfrm>
            <a:off x="539552" y="4534826"/>
            <a:ext cx="3888432" cy="2160240"/>
          </a:xfrm>
          <a:prstGeom prst="irregularSeal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Plain English</a:t>
            </a:r>
            <a:endParaRPr lang="en-GB" sz="3600" dirty="0"/>
          </a:p>
        </p:txBody>
      </p:sp>
      <p:sp>
        <p:nvSpPr>
          <p:cNvPr id="5" name="Explosion 2 4"/>
          <p:cNvSpPr/>
          <p:nvPr/>
        </p:nvSpPr>
        <p:spPr>
          <a:xfrm flipH="1">
            <a:off x="4577227" y="4509120"/>
            <a:ext cx="3888432" cy="216024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No Jargon</a:t>
            </a:r>
            <a:endParaRPr lang="en-GB" sz="3600" dirty="0"/>
          </a:p>
        </p:txBody>
      </p:sp>
    </p:spTree>
    <p:extLst>
      <p:ext uri="{BB962C8B-B14F-4D97-AF65-F5344CB8AC3E}">
        <p14:creationId xmlns:p14="http://schemas.microsoft.com/office/powerpoint/2010/main" val="235663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71" y="635957"/>
            <a:ext cx="8229600" cy="1143000"/>
          </a:xfrm>
        </p:spPr>
        <p:txBody>
          <a:bodyPr/>
          <a:lstStyle/>
          <a:p>
            <a:r>
              <a:rPr lang="en-GB" dirty="0" smtClean="0">
                <a:solidFill>
                  <a:srgbClr val="C00000"/>
                </a:solidFill>
              </a:rPr>
              <a:t>How did you get on?</a:t>
            </a:r>
            <a:endParaRPr lang="en-GB" dirty="0">
              <a:solidFill>
                <a:srgbClr val="C00000"/>
              </a:solidFill>
            </a:endParaRPr>
          </a:p>
        </p:txBody>
      </p:sp>
      <p:sp>
        <p:nvSpPr>
          <p:cNvPr id="3" name="Content Placeholder 2"/>
          <p:cNvSpPr>
            <a:spLocks noGrp="1"/>
          </p:cNvSpPr>
          <p:nvPr>
            <p:ph idx="1"/>
          </p:nvPr>
        </p:nvSpPr>
        <p:spPr>
          <a:xfrm>
            <a:off x="457200" y="1600201"/>
            <a:ext cx="8229600" cy="676672"/>
          </a:xfrm>
        </p:spPr>
        <p:txBody>
          <a:bodyPr/>
          <a:lstStyle/>
          <a:p>
            <a:r>
              <a:rPr lang="en-GB" dirty="0" smtClean="0"/>
              <a:t>What language did you use?</a:t>
            </a:r>
          </a:p>
        </p:txBody>
      </p:sp>
      <p:sp>
        <p:nvSpPr>
          <p:cNvPr id="5" name="Content Placeholder 2"/>
          <p:cNvSpPr txBox="1">
            <a:spLocks/>
          </p:cNvSpPr>
          <p:nvPr/>
        </p:nvSpPr>
        <p:spPr>
          <a:xfrm>
            <a:off x="457200" y="5266544"/>
            <a:ext cx="8229600"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What message did you convey?</a:t>
            </a:r>
          </a:p>
        </p:txBody>
      </p:sp>
      <p:grpSp>
        <p:nvGrpSpPr>
          <p:cNvPr id="96" name="Group 95"/>
          <p:cNvGrpSpPr/>
          <p:nvPr/>
        </p:nvGrpSpPr>
        <p:grpSpPr>
          <a:xfrm>
            <a:off x="486473" y="1767052"/>
            <a:ext cx="8276598" cy="3257127"/>
            <a:chOff x="486473" y="1767052"/>
            <a:chExt cx="8276598" cy="3257127"/>
          </a:xfrm>
        </p:grpSpPr>
        <p:grpSp>
          <p:nvGrpSpPr>
            <p:cNvPr id="23" name="Group 22"/>
            <p:cNvGrpSpPr/>
            <p:nvPr/>
          </p:nvGrpSpPr>
          <p:grpSpPr>
            <a:xfrm>
              <a:off x="6065003" y="2504427"/>
              <a:ext cx="720080" cy="1545629"/>
              <a:chOff x="6156176" y="2708920"/>
              <a:chExt cx="720080" cy="1545629"/>
            </a:xfrm>
          </p:grpSpPr>
          <p:sp>
            <p:nvSpPr>
              <p:cNvPr id="6" name="Oval 5"/>
              <p:cNvSpPr/>
              <p:nvPr/>
            </p:nvSpPr>
            <p:spPr>
              <a:xfrm>
                <a:off x="6372200" y="2708920"/>
                <a:ext cx="360040" cy="3600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cxnSp>
            <p:nvCxnSpPr>
              <p:cNvPr id="8" name="Straight Connector 7"/>
              <p:cNvCxnSpPr>
                <a:stCxn id="6" idx="4"/>
              </p:cNvCxnSpPr>
              <p:nvPr/>
            </p:nvCxnSpPr>
            <p:spPr>
              <a:xfrm>
                <a:off x="6552220" y="3068960"/>
                <a:ext cx="0" cy="940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52220" y="3977820"/>
                <a:ext cx="180020" cy="2767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96256" y="4253051"/>
                <a:ext cx="180000" cy="14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flipH="1">
                <a:off x="6223932" y="3977820"/>
                <a:ext cx="324036" cy="276729"/>
                <a:chOff x="6704620" y="4130220"/>
                <a:chExt cx="324036" cy="276729"/>
              </a:xfrm>
            </p:grpSpPr>
            <p:cxnSp>
              <p:nvCxnSpPr>
                <p:cNvPr id="17" name="Straight Connector 16"/>
                <p:cNvCxnSpPr/>
                <p:nvPr/>
              </p:nvCxnSpPr>
              <p:spPr>
                <a:xfrm>
                  <a:off x="6704620" y="4130220"/>
                  <a:ext cx="180020" cy="2767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48656" y="4405451"/>
                  <a:ext cx="180000" cy="14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6156176" y="3356992"/>
                <a:ext cx="7200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578866" y="2166843"/>
              <a:ext cx="720080" cy="1545629"/>
              <a:chOff x="6156176" y="2708920"/>
              <a:chExt cx="720080" cy="1545629"/>
            </a:xfrm>
            <a:solidFill>
              <a:srgbClr val="FF0000"/>
            </a:solidFill>
          </p:grpSpPr>
          <p:sp>
            <p:nvSpPr>
              <p:cNvPr id="25" name="Oval 24"/>
              <p:cNvSpPr/>
              <p:nvPr/>
            </p:nvSpPr>
            <p:spPr>
              <a:xfrm>
                <a:off x="6372200" y="2708920"/>
                <a:ext cx="360040" cy="360040"/>
              </a:xfrm>
              <a:prstGeom prst="ellipse">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cxnSp>
            <p:nvCxnSpPr>
              <p:cNvPr id="26" name="Straight Connector 25"/>
              <p:cNvCxnSpPr>
                <a:stCxn id="25" idx="4"/>
              </p:cNvCxnSpPr>
              <p:nvPr/>
            </p:nvCxnSpPr>
            <p:spPr>
              <a:xfrm>
                <a:off x="6552220" y="3068960"/>
                <a:ext cx="0" cy="940965"/>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552220" y="3977820"/>
                <a:ext cx="180020" cy="27672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696256" y="4253051"/>
                <a:ext cx="180000" cy="149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flipH="1">
                <a:off x="6223932" y="3977820"/>
                <a:ext cx="324036" cy="276729"/>
                <a:chOff x="6704620" y="4130220"/>
                <a:chExt cx="324036" cy="276729"/>
              </a:xfrm>
              <a:grpFill/>
            </p:grpSpPr>
            <p:cxnSp>
              <p:nvCxnSpPr>
                <p:cNvPr id="31" name="Straight Connector 30"/>
                <p:cNvCxnSpPr/>
                <p:nvPr/>
              </p:nvCxnSpPr>
              <p:spPr>
                <a:xfrm>
                  <a:off x="6704620" y="4130220"/>
                  <a:ext cx="180020" cy="27672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848656" y="4405451"/>
                  <a:ext cx="180000" cy="149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flipH="1">
                <a:off x="6156176" y="3356992"/>
                <a:ext cx="720080" cy="0"/>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6704125" y="2513851"/>
              <a:ext cx="720080" cy="1545629"/>
              <a:chOff x="6156176" y="2708920"/>
              <a:chExt cx="720080" cy="1545629"/>
            </a:xfrm>
            <a:solidFill>
              <a:srgbClr val="FF0000"/>
            </a:solidFill>
          </p:grpSpPr>
          <p:sp>
            <p:nvSpPr>
              <p:cNvPr id="34" name="Oval 33"/>
              <p:cNvSpPr/>
              <p:nvPr/>
            </p:nvSpPr>
            <p:spPr>
              <a:xfrm>
                <a:off x="6372200" y="2708920"/>
                <a:ext cx="360040" cy="360040"/>
              </a:xfrm>
              <a:prstGeom prst="ellipse">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cxnSp>
            <p:nvCxnSpPr>
              <p:cNvPr id="35" name="Straight Connector 34"/>
              <p:cNvCxnSpPr>
                <a:stCxn id="34" idx="4"/>
              </p:cNvCxnSpPr>
              <p:nvPr/>
            </p:nvCxnSpPr>
            <p:spPr>
              <a:xfrm>
                <a:off x="6552220" y="3068960"/>
                <a:ext cx="0" cy="940965"/>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552220" y="3977820"/>
                <a:ext cx="180020" cy="27672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696256" y="4253051"/>
                <a:ext cx="180000" cy="149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a:off x="6223932" y="3977820"/>
                <a:ext cx="324036" cy="276729"/>
                <a:chOff x="6704620" y="4130220"/>
                <a:chExt cx="324036" cy="276729"/>
              </a:xfrm>
              <a:grpFill/>
            </p:grpSpPr>
            <p:cxnSp>
              <p:nvCxnSpPr>
                <p:cNvPr id="40" name="Straight Connector 39"/>
                <p:cNvCxnSpPr/>
                <p:nvPr/>
              </p:nvCxnSpPr>
              <p:spPr>
                <a:xfrm>
                  <a:off x="6704620" y="4130220"/>
                  <a:ext cx="180020" cy="27672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48656" y="4405451"/>
                  <a:ext cx="180000" cy="149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flipH="1">
                <a:off x="6156176" y="3356992"/>
                <a:ext cx="720080" cy="0"/>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7204302" y="1767052"/>
              <a:ext cx="720080" cy="1545629"/>
              <a:chOff x="6156176" y="2708920"/>
              <a:chExt cx="720080" cy="1545629"/>
            </a:xfrm>
            <a:solidFill>
              <a:srgbClr val="FF0000"/>
            </a:solidFill>
          </p:grpSpPr>
          <p:sp>
            <p:nvSpPr>
              <p:cNvPr id="52" name="Oval 51"/>
              <p:cNvSpPr/>
              <p:nvPr/>
            </p:nvSpPr>
            <p:spPr>
              <a:xfrm>
                <a:off x="6372200" y="2708920"/>
                <a:ext cx="360040" cy="360040"/>
              </a:xfrm>
              <a:prstGeom prst="ellipse">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cxnSp>
            <p:nvCxnSpPr>
              <p:cNvPr id="53" name="Straight Connector 52"/>
              <p:cNvCxnSpPr>
                <a:stCxn id="52" idx="4"/>
              </p:cNvCxnSpPr>
              <p:nvPr/>
            </p:nvCxnSpPr>
            <p:spPr>
              <a:xfrm>
                <a:off x="6552220" y="3068960"/>
                <a:ext cx="0" cy="940965"/>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552220" y="3977820"/>
                <a:ext cx="180020" cy="27672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696256" y="4253051"/>
                <a:ext cx="180000" cy="149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flipH="1">
                <a:off x="6223932" y="3977820"/>
                <a:ext cx="324036" cy="276729"/>
                <a:chOff x="6704620" y="4130220"/>
                <a:chExt cx="324036" cy="276729"/>
              </a:xfrm>
              <a:grpFill/>
            </p:grpSpPr>
            <p:cxnSp>
              <p:nvCxnSpPr>
                <p:cNvPr id="58" name="Straight Connector 57"/>
                <p:cNvCxnSpPr/>
                <p:nvPr/>
              </p:nvCxnSpPr>
              <p:spPr>
                <a:xfrm>
                  <a:off x="6704620" y="4130220"/>
                  <a:ext cx="180020" cy="27672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848656" y="4405451"/>
                  <a:ext cx="180000" cy="149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flipH="1">
                <a:off x="6156176" y="3356992"/>
                <a:ext cx="720080" cy="0"/>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8042991" y="2296145"/>
              <a:ext cx="720080" cy="1545629"/>
              <a:chOff x="6156176" y="2708920"/>
              <a:chExt cx="720080" cy="1545629"/>
            </a:xfrm>
          </p:grpSpPr>
          <p:sp>
            <p:nvSpPr>
              <p:cNvPr id="88" name="Oval 87"/>
              <p:cNvSpPr/>
              <p:nvPr/>
            </p:nvSpPr>
            <p:spPr>
              <a:xfrm>
                <a:off x="6372200" y="2708920"/>
                <a:ext cx="360040" cy="3600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cxnSp>
            <p:nvCxnSpPr>
              <p:cNvPr id="89" name="Straight Connector 88"/>
              <p:cNvCxnSpPr>
                <a:stCxn id="88" idx="4"/>
              </p:cNvCxnSpPr>
              <p:nvPr/>
            </p:nvCxnSpPr>
            <p:spPr>
              <a:xfrm>
                <a:off x="6552220" y="3068960"/>
                <a:ext cx="0" cy="940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552220" y="3977820"/>
                <a:ext cx="180020" cy="2767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696256" y="4253051"/>
                <a:ext cx="180000" cy="14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flipH="1">
                <a:off x="6223932" y="3977820"/>
                <a:ext cx="324036" cy="276729"/>
                <a:chOff x="6704620" y="4130220"/>
                <a:chExt cx="324036" cy="276729"/>
              </a:xfrm>
            </p:grpSpPr>
            <p:cxnSp>
              <p:nvCxnSpPr>
                <p:cNvPr id="94" name="Straight Connector 93"/>
                <p:cNvCxnSpPr/>
                <p:nvPr/>
              </p:nvCxnSpPr>
              <p:spPr>
                <a:xfrm>
                  <a:off x="6704620" y="4130220"/>
                  <a:ext cx="180020" cy="2767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848656" y="4405451"/>
                  <a:ext cx="180000" cy="14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3" name="Straight Connector 92"/>
              <p:cNvCxnSpPr/>
              <p:nvPr/>
            </p:nvCxnSpPr>
            <p:spPr>
              <a:xfrm flipH="1">
                <a:off x="6156176" y="3356992"/>
                <a:ext cx="7200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6450678" y="3478550"/>
              <a:ext cx="720080" cy="1545629"/>
              <a:chOff x="6156176" y="2708920"/>
              <a:chExt cx="720080" cy="1545629"/>
            </a:xfrm>
            <a:solidFill>
              <a:srgbClr val="FF0000"/>
            </a:solidFill>
          </p:grpSpPr>
          <p:sp>
            <p:nvSpPr>
              <p:cNvPr id="43" name="Oval 42"/>
              <p:cNvSpPr/>
              <p:nvPr/>
            </p:nvSpPr>
            <p:spPr>
              <a:xfrm>
                <a:off x="6372200" y="2708920"/>
                <a:ext cx="360040" cy="360040"/>
              </a:xfrm>
              <a:prstGeom prst="ellipse">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cxnSp>
            <p:nvCxnSpPr>
              <p:cNvPr id="44" name="Straight Connector 43"/>
              <p:cNvCxnSpPr>
                <a:stCxn id="43" idx="4"/>
              </p:cNvCxnSpPr>
              <p:nvPr/>
            </p:nvCxnSpPr>
            <p:spPr>
              <a:xfrm>
                <a:off x="6552220" y="3068960"/>
                <a:ext cx="0" cy="940965"/>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552220" y="3977820"/>
                <a:ext cx="180020" cy="27672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696256" y="4253051"/>
                <a:ext cx="180000" cy="149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flipH="1">
                <a:off x="6223932" y="3977820"/>
                <a:ext cx="324036" cy="276729"/>
                <a:chOff x="6704620" y="4130220"/>
                <a:chExt cx="324036" cy="276729"/>
              </a:xfrm>
              <a:grpFill/>
            </p:grpSpPr>
            <p:cxnSp>
              <p:nvCxnSpPr>
                <p:cNvPr id="49" name="Straight Connector 48"/>
                <p:cNvCxnSpPr/>
                <p:nvPr/>
              </p:nvCxnSpPr>
              <p:spPr>
                <a:xfrm>
                  <a:off x="6704620" y="4130220"/>
                  <a:ext cx="180020" cy="27672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848656" y="4405451"/>
                  <a:ext cx="180000" cy="149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flipH="1">
                <a:off x="6156176" y="3356992"/>
                <a:ext cx="720080" cy="0"/>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7219596" y="3398761"/>
              <a:ext cx="720080" cy="1545629"/>
              <a:chOff x="6156176" y="2708920"/>
              <a:chExt cx="720080" cy="1545629"/>
            </a:xfrm>
            <a:solidFill>
              <a:srgbClr val="FF0000"/>
            </a:solidFill>
          </p:grpSpPr>
          <p:sp>
            <p:nvSpPr>
              <p:cNvPr id="61" name="Oval 60"/>
              <p:cNvSpPr/>
              <p:nvPr/>
            </p:nvSpPr>
            <p:spPr>
              <a:xfrm>
                <a:off x="6372200" y="2708920"/>
                <a:ext cx="360040" cy="360040"/>
              </a:xfrm>
              <a:prstGeom prst="ellipse">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cxnSp>
            <p:nvCxnSpPr>
              <p:cNvPr id="62" name="Straight Connector 61"/>
              <p:cNvCxnSpPr>
                <a:stCxn id="61" idx="4"/>
              </p:cNvCxnSpPr>
              <p:nvPr/>
            </p:nvCxnSpPr>
            <p:spPr>
              <a:xfrm>
                <a:off x="6552220" y="3068960"/>
                <a:ext cx="0" cy="940965"/>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552220" y="3977820"/>
                <a:ext cx="180020" cy="27672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696256" y="4253051"/>
                <a:ext cx="180000" cy="149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flipH="1">
                <a:off x="6223932" y="3977820"/>
                <a:ext cx="324036" cy="276729"/>
                <a:chOff x="6704620" y="4130220"/>
                <a:chExt cx="324036" cy="276729"/>
              </a:xfrm>
              <a:grpFill/>
            </p:grpSpPr>
            <p:cxnSp>
              <p:nvCxnSpPr>
                <p:cNvPr id="67" name="Straight Connector 66"/>
                <p:cNvCxnSpPr/>
                <p:nvPr/>
              </p:nvCxnSpPr>
              <p:spPr>
                <a:xfrm>
                  <a:off x="6704620" y="4130220"/>
                  <a:ext cx="180020" cy="27672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848656" y="4405451"/>
                  <a:ext cx="180000" cy="149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6" name="Straight Connector 65"/>
              <p:cNvCxnSpPr/>
              <p:nvPr/>
            </p:nvCxnSpPr>
            <p:spPr>
              <a:xfrm flipH="1">
                <a:off x="6156176" y="3356992"/>
                <a:ext cx="720080" cy="0"/>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7912641" y="3218741"/>
              <a:ext cx="720080" cy="1545629"/>
              <a:chOff x="6156176" y="2708920"/>
              <a:chExt cx="720080" cy="1545629"/>
            </a:xfrm>
            <a:solidFill>
              <a:srgbClr val="FF0000"/>
            </a:solidFill>
          </p:grpSpPr>
          <p:sp>
            <p:nvSpPr>
              <p:cNvPr id="70" name="Oval 69"/>
              <p:cNvSpPr/>
              <p:nvPr/>
            </p:nvSpPr>
            <p:spPr>
              <a:xfrm>
                <a:off x="6372200" y="2708920"/>
                <a:ext cx="360040" cy="360040"/>
              </a:xfrm>
              <a:prstGeom prst="ellipse">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cxnSp>
            <p:nvCxnSpPr>
              <p:cNvPr id="71" name="Straight Connector 70"/>
              <p:cNvCxnSpPr>
                <a:stCxn id="70" idx="4"/>
              </p:cNvCxnSpPr>
              <p:nvPr/>
            </p:nvCxnSpPr>
            <p:spPr>
              <a:xfrm>
                <a:off x="6552220" y="3068960"/>
                <a:ext cx="0" cy="940965"/>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552220" y="3977820"/>
                <a:ext cx="180020" cy="27672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696256" y="4253051"/>
                <a:ext cx="180000" cy="149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flipH="1">
                <a:off x="6223932" y="3977820"/>
                <a:ext cx="324036" cy="276729"/>
                <a:chOff x="6704620" y="4130220"/>
                <a:chExt cx="324036" cy="276729"/>
              </a:xfrm>
              <a:grpFill/>
            </p:grpSpPr>
            <p:cxnSp>
              <p:nvCxnSpPr>
                <p:cNvPr id="76" name="Straight Connector 75"/>
                <p:cNvCxnSpPr/>
                <p:nvPr/>
              </p:nvCxnSpPr>
              <p:spPr>
                <a:xfrm>
                  <a:off x="6704620" y="4130220"/>
                  <a:ext cx="180020" cy="27672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848656" y="4405451"/>
                  <a:ext cx="180000" cy="149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5" name="Straight Connector 74"/>
              <p:cNvCxnSpPr/>
              <p:nvPr/>
            </p:nvCxnSpPr>
            <p:spPr>
              <a:xfrm flipH="1">
                <a:off x="6156176" y="3356992"/>
                <a:ext cx="720080" cy="0"/>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5717335" y="3390680"/>
              <a:ext cx="720080" cy="1545629"/>
              <a:chOff x="6156176" y="2708920"/>
              <a:chExt cx="720080" cy="1545629"/>
            </a:xfrm>
            <a:solidFill>
              <a:srgbClr val="FF0000"/>
            </a:solidFill>
          </p:grpSpPr>
          <p:sp>
            <p:nvSpPr>
              <p:cNvPr id="79" name="Oval 78"/>
              <p:cNvSpPr/>
              <p:nvPr/>
            </p:nvSpPr>
            <p:spPr>
              <a:xfrm>
                <a:off x="6372200" y="2708920"/>
                <a:ext cx="360040" cy="360040"/>
              </a:xfrm>
              <a:prstGeom prst="ellipse">
                <a:avLst/>
              </a:prstGeom>
              <a:grp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cxnSp>
            <p:nvCxnSpPr>
              <p:cNvPr id="80" name="Straight Connector 79"/>
              <p:cNvCxnSpPr>
                <a:stCxn id="79" idx="4"/>
              </p:cNvCxnSpPr>
              <p:nvPr/>
            </p:nvCxnSpPr>
            <p:spPr>
              <a:xfrm>
                <a:off x="6552220" y="3068960"/>
                <a:ext cx="0" cy="940965"/>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552220" y="3977820"/>
                <a:ext cx="180020" cy="27672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696256" y="4253051"/>
                <a:ext cx="180000" cy="149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flipH="1">
                <a:off x="6223932" y="3977820"/>
                <a:ext cx="324036" cy="276729"/>
                <a:chOff x="6704620" y="4130220"/>
                <a:chExt cx="324036" cy="276729"/>
              </a:xfrm>
              <a:grpFill/>
            </p:grpSpPr>
            <p:cxnSp>
              <p:nvCxnSpPr>
                <p:cNvPr id="85" name="Straight Connector 84"/>
                <p:cNvCxnSpPr/>
                <p:nvPr/>
              </p:nvCxnSpPr>
              <p:spPr>
                <a:xfrm>
                  <a:off x="6704620" y="4130220"/>
                  <a:ext cx="180020" cy="27672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48656" y="4405451"/>
                  <a:ext cx="180000" cy="1498"/>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flipH="1">
                <a:off x="6156176" y="3356992"/>
                <a:ext cx="720080" cy="0"/>
              </a:xfrm>
              <a:prstGeom prst="line">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Oval Callout 3"/>
            <p:cNvSpPr/>
            <p:nvPr/>
          </p:nvSpPr>
          <p:spPr>
            <a:xfrm>
              <a:off x="486473" y="2459436"/>
              <a:ext cx="5112568" cy="1224136"/>
            </a:xfrm>
            <a:prstGeom prst="wedgeEllipseCallout">
              <a:avLst>
                <a:gd name="adj1" fmla="val 59312"/>
                <a:gd name="adj2" fmla="val 49262"/>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It’s a bit of “</a:t>
              </a:r>
              <a:r>
                <a:rPr lang="en-GB" sz="3600" dirty="0"/>
                <a:t>w</a:t>
              </a:r>
              <a:r>
                <a:rPr lang="en-GB" sz="3600" dirty="0" smtClean="0"/>
                <a:t>ear </a:t>
              </a:r>
              <a:r>
                <a:rPr lang="en-GB" sz="3600" dirty="0"/>
                <a:t>and tear</a:t>
              </a:r>
              <a:r>
                <a:rPr lang="en-GB" sz="3600" dirty="0" smtClean="0"/>
                <a:t>”…</a:t>
              </a:r>
              <a:endParaRPr lang="en-GB" sz="3600" dirty="0"/>
            </a:p>
          </p:txBody>
        </p:sp>
      </p:grpSp>
      <p:sp>
        <p:nvSpPr>
          <p:cNvPr id="97" name="Oval 96">
            <a:extLst>
              <a:ext uri="{FF2B5EF4-FFF2-40B4-BE49-F238E27FC236}">
                <a16:creationId xmlns="" xmlns:a16="http://schemas.microsoft.com/office/drawing/2014/main" id="{6709E153-92D5-423F-A5D0-C27EAAF55789}"/>
              </a:ext>
            </a:extLst>
          </p:cNvPr>
          <p:cNvSpPr/>
          <p:nvPr/>
        </p:nvSpPr>
        <p:spPr>
          <a:xfrm>
            <a:off x="5203581" y="3678711"/>
            <a:ext cx="360040" cy="36004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cxnSp>
        <p:nvCxnSpPr>
          <p:cNvPr id="98" name="Straight Connector 97">
            <a:extLst>
              <a:ext uri="{FF2B5EF4-FFF2-40B4-BE49-F238E27FC236}">
                <a16:creationId xmlns="" xmlns:a16="http://schemas.microsoft.com/office/drawing/2014/main" id="{E616726C-65AD-4A86-AEE8-C022FDC51A13}"/>
              </a:ext>
            </a:extLst>
          </p:cNvPr>
          <p:cNvCxnSpPr>
            <a:stCxn id="97" idx="4"/>
          </p:cNvCxnSpPr>
          <p:nvPr/>
        </p:nvCxnSpPr>
        <p:spPr>
          <a:xfrm>
            <a:off x="5383601" y="4038752"/>
            <a:ext cx="0" cy="940965"/>
          </a:xfrm>
          <a:prstGeom prst="line">
            <a:avLst/>
          </a:prstGeom>
          <a:solidFill>
            <a:srgbClr val="FF0000"/>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 xmlns:a16="http://schemas.microsoft.com/office/drawing/2014/main" id="{815538E0-56B4-4DF2-8628-756563F2B9FF}"/>
              </a:ext>
            </a:extLst>
          </p:cNvPr>
          <p:cNvCxnSpPr/>
          <p:nvPr/>
        </p:nvCxnSpPr>
        <p:spPr>
          <a:xfrm>
            <a:off x="5383601" y="4947611"/>
            <a:ext cx="180020" cy="276728"/>
          </a:xfrm>
          <a:prstGeom prst="line">
            <a:avLst/>
          </a:prstGeom>
          <a:solidFill>
            <a:srgbClr val="FF0000"/>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 xmlns:a16="http://schemas.microsoft.com/office/drawing/2014/main" id="{6D98253F-ACDE-49D7-8F33-B5B53C211624}"/>
              </a:ext>
            </a:extLst>
          </p:cNvPr>
          <p:cNvCxnSpPr/>
          <p:nvPr/>
        </p:nvCxnSpPr>
        <p:spPr>
          <a:xfrm>
            <a:off x="5527637" y="5222842"/>
            <a:ext cx="180000" cy="1498"/>
          </a:xfrm>
          <a:prstGeom prst="line">
            <a:avLst/>
          </a:prstGeom>
          <a:solidFill>
            <a:srgbClr val="FF0000"/>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 xmlns:a16="http://schemas.microsoft.com/office/drawing/2014/main" id="{97597248-8DE8-48CA-84DC-83BA03737072}"/>
              </a:ext>
            </a:extLst>
          </p:cNvPr>
          <p:cNvCxnSpPr/>
          <p:nvPr/>
        </p:nvCxnSpPr>
        <p:spPr>
          <a:xfrm flipH="1">
            <a:off x="5199329" y="4947611"/>
            <a:ext cx="180020" cy="276728"/>
          </a:xfrm>
          <a:prstGeom prst="line">
            <a:avLst/>
          </a:prstGeom>
          <a:solidFill>
            <a:srgbClr val="FF0000"/>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 xmlns:a16="http://schemas.microsoft.com/office/drawing/2014/main" id="{40B73953-04C2-4595-85C1-8ED7E0B46D35}"/>
              </a:ext>
            </a:extLst>
          </p:cNvPr>
          <p:cNvCxnSpPr/>
          <p:nvPr/>
        </p:nvCxnSpPr>
        <p:spPr>
          <a:xfrm flipH="1">
            <a:off x="5055313" y="5222842"/>
            <a:ext cx="180000" cy="1498"/>
          </a:xfrm>
          <a:prstGeom prst="line">
            <a:avLst/>
          </a:prstGeom>
          <a:solidFill>
            <a:srgbClr val="FF0000"/>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 xmlns:a16="http://schemas.microsoft.com/office/drawing/2014/main" id="{25463A7B-E37D-4220-97ED-09A5BDF9D8FE}"/>
              </a:ext>
            </a:extLst>
          </p:cNvPr>
          <p:cNvCxnSpPr/>
          <p:nvPr/>
        </p:nvCxnSpPr>
        <p:spPr>
          <a:xfrm flipH="1">
            <a:off x="4977690" y="4351793"/>
            <a:ext cx="720080" cy="0"/>
          </a:xfrm>
          <a:prstGeom prst="line">
            <a:avLst/>
          </a:prstGeom>
          <a:solidFill>
            <a:srgbClr val="FF0000"/>
          </a:solidFill>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78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828" y="692696"/>
            <a:ext cx="8229600" cy="1143000"/>
          </a:xfrm>
        </p:spPr>
        <p:txBody>
          <a:bodyPr>
            <a:normAutofit fontScale="90000"/>
          </a:bodyPr>
          <a:lstStyle/>
          <a:p>
            <a:r>
              <a:rPr lang="en-GB" dirty="0" smtClean="0">
                <a:solidFill>
                  <a:srgbClr val="C00000"/>
                </a:solidFill>
              </a:rPr>
              <a:t>What you say and what patients hear…</a:t>
            </a:r>
            <a:endParaRPr lang="en-GB" dirty="0">
              <a:solidFill>
                <a:srgbClr val="C00000"/>
              </a:solidFill>
            </a:endParaRPr>
          </a:p>
        </p:txBody>
      </p:sp>
      <p:pic>
        <p:nvPicPr>
          <p:cNvPr id="9" name="Picture 8"/>
          <p:cNvPicPr>
            <a:picLocks noChangeAspect="1"/>
          </p:cNvPicPr>
          <p:nvPr/>
        </p:nvPicPr>
        <p:blipFill>
          <a:blip r:embed="rId3"/>
          <a:stretch>
            <a:fillRect/>
          </a:stretch>
        </p:blipFill>
        <p:spPr>
          <a:xfrm>
            <a:off x="1403648" y="1700808"/>
            <a:ext cx="6201960" cy="4536504"/>
          </a:xfrm>
          <a:prstGeom prst="rect">
            <a:avLst/>
          </a:prstGeom>
        </p:spPr>
      </p:pic>
    </p:spTree>
    <p:extLst>
      <p:ext uri="{BB962C8B-B14F-4D97-AF65-F5344CB8AC3E}">
        <p14:creationId xmlns:p14="http://schemas.microsoft.com/office/powerpoint/2010/main" val="764253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6150892"/>
            <a:ext cx="6984776" cy="738664"/>
          </a:xfrm>
          <a:prstGeom prst="rect">
            <a:avLst/>
          </a:prstGeom>
          <a:noFill/>
        </p:spPr>
        <p:txBody>
          <a:bodyPr wrap="square" rtlCol="0">
            <a:spAutoFit/>
          </a:bodyPr>
          <a:lstStyle/>
          <a:p>
            <a:pPr algn="r"/>
            <a:r>
              <a:rPr lang="en-GB" sz="1400" dirty="0" smtClean="0"/>
              <a:t>Drew Moore, Keele Univ. personal communication from MOSAICS study</a:t>
            </a:r>
          </a:p>
          <a:p>
            <a:pPr algn="r"/>
            <a:r>
              <a:rPr lang="en-GB" sz="1400" dirty="0" smtClean="0"/>
              <a:t>Paskins et al. Ann Fam Med. 2015; 13(6): 537-44.</a:t>
            </a:r>
          </a:p>
          <a:p>
            <a:pPr algn="r"/>
            <a:r>
              <a:rPr lang="en-GB" sz="1400" dirty="0"/>
              <a:t>Barker et al. Disabil Rhabil. 2013; DOI: </a:t>
            </a:r>
            <a:r>
              <a:rPr lang="en-GB" sz="1400" dirty="0" smtClean="0"/>
              <a:t>10.3109/09638288.2013.793409</a:t>
            </a:r>
            <a:endParaRPr lang="en-GB" sz="1400" dirty="0"/>
          </a:p>
        </p:txBody>
      </p:sp>
      <p:sp>
        <p:nvSpPr>
          <p:cNvPr id="8" name="Oval Callout 7"/>
          <p:cNvSpPr/>
          <p:nvPr/>
        </p:nvSpPr>
        <p:spPr>
          <a:xfrm>
            <a:off x="280092" y="3774627"/>
            <a:ext cx="3870712" cy="2334559"/>
          </a:xfrm>
          <a:prstGeom prst="wedgeEllipseCallout">
            <a:avLst>
              <a:gd name="adj1" fmla="val -52573"/>
              <a:gd name="adj2" fmla="val 7863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400" dirty="0" smtClean="0">
                <a:latin typeface="Kristen ITC" panose="03050502040202030202" pitchFamily="66" charset="0"/>
              </a:rPr>
              <a:t>“Wear and tear”</a:t>
            </a:r>
            <a:endParaRPr lang="en-GB" sz="4400" dirty="0">
              <a:latin typeface="Kristen ITC" panose="03050502040202030202" pitchFamily="66" charset="0"/>
            </a:endParaRPr>
          </a:p>
        </p:txBody>
      </p:sp>
      <p:sp>
        <p:nvSpPr>
          <p:cNvPr id="9" name="Title 1"/>
          <p:cNvSpPr>
            <a:spLocks noGrp="1"/>
          </p:cNvSpPr>
          <p:nvPr>
            <p:ph type="title"/>
          </p:nvPr>
        </p:nvSpPr>
        <p:spPr>
          <a:xfrm>
            <a:off x="3862611" y="427037"/>
            <a:ext cx="3445693" cy="709786"/>
          </a:xfrm>
        </p:spPr>
        <p:txBody>
          <a:bodyPr>
            <a:normAutofit fontScale="90000"/>
          </a:bodyPr>
          <a:lstStyle/>
          <a:p>
            <a:r>
              <a:rPr lang="en-GB" dirty="0" smtClean="0">
                <a:solidFill>
                  <a:srgbClr val="C00000"/>
                </a:solidFill>
              </a:rPr>
              <a:t>What patients hear…</a:t>
            </a:r>
            <a:endParaRPr lang="en-GB" dirty="0">
              <a:solidFill>
                <a:srgbClr val="C00000"/>
              </a:solidFill>
            </a:endParaRPr>
          </a:p>
        </p:txBody>
      </p:sp>
      <p:sp>
        <p:nvSpPr>
          <p:cNvPr id="10" name="Title 1"/>
          <p:cNvSpPr txBox="1">
            <a:spLocks/>
          </p:cNvSpPr>
          <p:nvPr/>
        </p:nvSpPr>
        <p:spPr>
          <a:xfrm>
            <a:off x="0" y="-76345"/>
            <a:ext cx="4150804" cy="10067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C00000"/>
                </a:solidFill>
              </a:rPr>
              <a:t>What you say …</a:t>
            </a:r>
            <a:endParaRPr lang="en-GB" dirty="0">
              <a:solidFill>
                <a:srgbClr val="C00000"/>
              </a:solidFill>
            </a:endParaRPr>
          </a:p>
        </p:txBody>
      </p:sp>
      <p:sp>
        <p:nvSpPr>
          <p:cNvPr id="11" name="Cloud Callout 10"/>
          <p:cNvSpPr/>
          <p:nvPr/>
        </p:nvSpPr>
        <p:spPr>
          <a:xfrm>
            <a:off x="462458" y="804930"/>
            <a:ext cx="3101430" cy="1198322"/>
          </a:xfrm>
          <a:prstGeom prst="cloudCallout">
            <a:avLst>
              <a:gd name="adj1" fmla="val -59997"/>
              <a:gd name="adj2" fmla="val 7352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I don’t want to worry them</a:t>
            </a:r>
            <a:endParaRPr lang="en-GB" sz="2400" b="1" dirty="0">
              <a:solidFill>
                <a:schemeClr val="tx1"/>
              </a:solidFill>
            </a:endParaRPr>
          </a:p>
        </p:txBody>
      </p:sp>
      <p:sp>
        <p:nvSpPr>
          <p:cNvPr id="13" name="Cloud Callout 12"/>
          <p:cNvSpPr/>
          <p:nvPr/>
        </p:nvSpPr>
        <p:spPr>
          <a:xfrm>
            <a:off x="524687" y="2227033"/>
            <a:ext cx="3337924" cy="1417989"/>
          </a:xfrm>
          <a:prstGeom prst="cloudCallout">
            <a:avLst>
              <a:gd name="adj1" fmla="val -64752"/>
              <a:gd name="adj2" fmla="val 6614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It’s familiar and understandable</a:t>
            </a:r>
            <a:endParaRPr lang="en-GB" sz="2400" b="1" dirty="0">
              <a:solidFill>
                <a:schemeClr val="tx1"/>
              </a:solidFill>
            </a:endParaRPr>
          </a:p>
        </p:txBody>
      </p:sp>
      <p:sp>
        <p:nvSpPr>
          <p:cNvPr id="15" name="Cloud Callout 14"/>
          <p:cNvSpPr/>
          <p:nvPr/>
        </p:nvSpPr>
        <p:spPr>
          <a:xfrm>
            <a:off x="3980375" y="1260971"/>
            <a:ext cx="3970219" cy="1484561"/>
          </a:xfrm>
          <a:prstGeom prst="cloudCallout">
            <a:avLst>
              <a:gd name="adj1" fmla="val 73469"/>
              <a:gd name="adj2" fmla="val 7363"/>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You are getting old and have worn your bones out</a:t>
            </a:r>
            <a:endParaRPr lang="en-GB" sz="2400" b="1" dirty="0">
              <a:solidFill>
                <a:schemeClr val="tx1"/>
              </a:solidFill>
            </a:endParaRPr>
          </a:p>
        </p:txBody>
      </p:sp>
      <p:sp>
        <p:nvSpPr>
          <p:cNvPr id="16" name="Cloud Callout 15"/>
          <p:cNvSpPr/>
          <p:nvPr/>
        </p:nvSpPr>
        <p:spPr>
          <a:xfrm>
            <a:off x="5544108" y="2473089"/>
            <a:ext cx="2922958" cy="1301538"/>
          </a:xfrm>
          <a:prstGeom prst="cloudCallout">
            <a:avLst>
              <a:gd name="adj1" fmla="val 64919"/>
              <a:gd name="adj2" fmla="val -4765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It’s only going to get worse</a:t>
            </a:r>
            <a:endParaRPr lang="en-GB" sz="2400" b="1" dirty="0">
              <a:solidFill>
                <a:schemeClr val="tx1"/>
              </a:solidFill>
            </a:endParaRPr>
          </a:p>
        </p:txBody>
      </p:sp>
      <p:sp>
        <p:nvSpPr>
          <p:cNvPr id="17" name="Cloud Callout 16"/>
          <p:cNvSpPr/>
          <p:nvPr/>
        </p:nvSpPr>
        <p:spPr>
          <a:xfrm>
            <a:off x="4002968" y="3742072"/>
            <a:ext cx="3641691" cy="1199834"/>
          </a:xfrm>
          <a:prstGeom prst="cloudCallout">
            <a:avLst>
              <a:gd name="adj1" fmla="val 89081"/>
              <a:gd name="adj2" fmla="val -68614"/>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There is nothing that can be done</a:t>
            </a:r>
            <a:endParaRPr lang="en-GB" sz="2400" b="1" dirty="0">
              <a:solidFill>
                <a:schemeClr val="tx1"/>
              </a:solidFill>
            </a:endParaRPr>
          </a:p>
        </p:txBody>
      </p:sp>
      <p:sp>
        <p:nvSpPr>
          <p:cNvPr id="18" name="Cloud Callout 17"/>
          <p:cNvSpPr/>
          <p:nvPr/>
        </p:nvSpPr>
        <p:spPr>
          <a:xfrm>
            <a:off x="6128257" y="4607504"/>
            <a:ext cx="2752088" cy="1342868"/>
          </a:xfrm>
          <a:prstGeom prst="cloudCallout">
            <a:avLst>
              <a:gd name="adj1" fmla="val 47830"/>
              <a:gd name="adj2" fmla="val -9313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Exercise will wear my joints more</a:t>
            </a:r>
            <a:endParaRPr lang="en-GB" sz="2400" b="1" dirty="0">
              <a:solidFill>
                <a:schemeClr val="tx1"/>
              </a:solidFill>
            </a:endParaRPr>
          </a:p>
        </p:txBody>
      </p:sp>
      <p:sp>
        <p:nvSpPr>
          <p:cNvPr id="19" name="Cloud Callout 18"/>
          <p:cNvSpPr/>
          <p:nvPr/>
        </p:nvSpPr>
        <p:spPr>
          <a:xfrm>
            <a:off x="4150805" y="5487986"/>
            <a:ext cx="2293404" cy="570777"/>
          </a:xfrm>
          <a:prstGeom prst="cloudCallout">
            <a:avLst>
              <a:gd name="adj1" fmla="val 143853"/>
              <a:gd name="adj2" fmla="val 24909"/>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Its norma</a:t>
            </a:r>
            <a:r>
              <a:rPr lang="en-GB" sz="2400" b="1" dirty="0">
                <a:solidFill>
                  <a:schemeClr val="tx1"/>
                </a:solidFill>
              </a:rPr>
              <a:t>l</a:t>
            </a:r>
          </a:p>
        </p:txBody>
      </p:sp>
    </p:spTree>
    <p:extLst>
      <p:ext uri="{BB962C8B-B14F-4D97-AF65-F5344CB8AC3E}">
        <p14:creationId xmlns:p14="http://schemas.microsoft.com/office/powerpoint/2010/main" val="404703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P spid="13" grpId="0" animBg="1"/>
      <p:bldP spid="13" grpId="1"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6912768" cy="1143000"/>
          </a:xfrm>
        </p:spPr>
        <p:txBody>
          <a:bodyPr>
            <a:normAutofit fontScale="90000"/>
          </a:bodyPr>
          <a:lstStyle/>
          <a:p>
            <a:r>
              <a:rPr lang="en-GB" dirty="0" smtClean="0">
                <a:solidFill>
                  <a:srgbClr val="C00000"/>
                </a:solidFill>
              </a:rPr>
              <a:t>Further problems with “wear and tear”</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38221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40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BC27464C-BB81-4BB0-9F7E-33B4725AA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4A22C8E-5BAD-41A5-9A17-FFF124FC79B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2ED345D-F0D2-43BB-98C6-BD23A8D43C2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DE28CB8A-83E5-4CB9-B0BF-6468DCFD91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323528" y="1369969"/>
            <a:ext cx="4507932" cy="1240026"/>
          </a:xfrm>
          <a:prstGeom prst="wedgeEllipseCallout">
            <a:avLst>
              <a:gd name="adj1" fmla="val -56499"/>
              <a:gd name="adj2" fmla="val 7387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400" dirty="0" smtClean="0">
                <a:latin typeface="Kristen ITC" panose="03050502040202030202" pitchFamily="66" charset="0"/>
              </a:rPr>
              <a:t>“Arthritis”</a:t>
            </a:r>
            <a:endParaRPr lang="en-GB" sz="4400" dirty="0">
              <a:latin typeface="Kristen ITC" panose="03050502040202030202" pitchFamily="66" charset="0"/>
            </a:endParaRPr>
          </a:p>
        </p:txBody>
      </p:sp>
      <p:sp>
        <p:nvSpPr>
          <p:cNvPr id="9" name="Title 1"/>
          <p:cNvSpPr>
            <a:spLocks noGrp="1"/>
          </p:cNvSpPr>
          <p:nvPr>
            <p:ph type="title"/>
          </p:nvPr>
        </p:nvSpPr>
        <p:spPr>
          <a:xfrm>
            <a:off x="4150804" y="427037"/>
            <a:ext cx="3126822" cy="709786"/>
          </a:xfrm>
        </p:spPr>
        <p:txBody>
          <a:bodyPr>
            <a:normAutofit fontScale="90000"/>
          </a:bodyPr>
          <a:lstStyle/>
          <a:p>
            <a:r>
              <a:rPr lang="en-GB" dirty="0" smtClean="0">
                <a:solidFill>
                  <a:srgbClr val="C00000"/>
                </a:solidFill>
              </a:rPr>
              <a:t>What patients hear…</a:t>
            </a:r>
            <a:endParaRPr lang="en-GB" dirty="0">
              <a:solidFill>
                <a:srgbClr val="C00000"/>
              </a:solidFill>
            </a:endParaRPr>
          </a:p>
        </p:txBody>
      </p:sp>
      <p:sp>
        <p:nvSpPr>
          <p:cNvPr id="10" name="Title 1"/>
          <p:cNvSpPr txBox="1">
            <a:spLocks/>
          </p:cNvSpPr>
          <p:nvPr/>
        </p:nvSpPr>
        <p:spPr>
          <a:xfrm>
            <a:off x="0" y="-76345"/>
            <a:ext cx="4150804" cy="10067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C00000"/>
                </a:solidFill>
              </a:rPr>
              <a:t>What you say …</a:t>
            </a:r>
            <a:endParaRPr lang="en-GB" dirty="0">
              <a:solidFill>
                <a:srgbClr val="C00000"/>
              </a:solidFill>
            </a:endParaRPr>
          </a:p>
        </p:txBody>
      </p:sp>
      <p:sp>
        <p:nvSpPr>
          <p:cNvPr id="16" name="Cloud Callout 15"/>
          <p:cNvSpPr/>
          <p:nvPr/>
        </p:nvSpPr>
        <p:spPr>
          <a:xfrm>
            <a:off x="5436096" y="1282672"/>
            <a:ext cx="2922958" cy="1217099"/>
          </a:xfrm>
          <a:prstGeom prst="cloudCallout">
            <a:avLst>
              <a:gd name="adj1" fmla="val 64919"/>
              <a:gd name="adj2" fmla="val -47650"/>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I have heard of this</a:t>
            </a:r>
            <a:endParaRPr lang="en-GB" sz="2400" b="1" dirty="0">
              <a:solidFill>
                <a:schemeClr val="tx1"/>
              </a:solidFill>
            </a:endParaRPr>
          </a:p>
        </p:txBody>
      </p:sp>
      <p:sp>
        <p:nvSpPr>
          <p:cNvPr id="17" name="Cloud Callout 16"/>
          <p:cNvSpPr/>
          <p:nvPr/>
        </p:nvSpPr>
        <p:spPr>
          <a:xfrm>
            <a:off x="4717363" y="2719545"/>
            <a:ext cx="3641691" cy="1393878"/>
          </a:xfrm>
          <a:prstGeom prst="cloudCallout">
            <a:avLst>
              <a:gd name="adj1" fmla="val 69203"/>
              <a:gd name="adj2" fmla="val -5130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I am not quite sure what this means</a:t>
            </a:r>
            <a:endParaRPr lang="en-GB" sz="2400" b="1" dirty="0">
              <a:solidFill>
                <a:schemeClr val="tx1"/>
              </a:solidFill>
            </a:endParaRPr>
          </a:p>
        </p:txBody>
      </p:sp>
      <p:sp>
        <p:nvSpPr>
          <p:cNvPr id="18" name="Cloud Callout 17"/>
          <p:cNvSpPr/>
          <p:nvPr/>
        </p:nvSpPr>
        <p:spPr>
          <a:xfrm>
            <a:off x="5436096" y="4333198"/>
            <a:ext cx="3600400" cy="1775988"/>
          </a:xfrm>
          <a:prstGeom prst="cloudCallout">
            <a:avLst>
              <a:gd name="adj1" fmla="val 47830"/>
              <a:gd name="adj2" fmla="val -93135"/>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That means I have damage to cartilage</a:t>
            </a:r>
            <a:endParaRPr lang="en-GB" sz="2400" b="1" dirty="0">
              <a:solidFill>
                <a:schemeClr val="tx1"/>
              </a:solidFill>
            </a:endParaRPr>
          </a:p>
        </p:txBody>
      </p:sp>
      <p:sp>
        <p:nvSpPr>
          <p:cNvPr id="21" name="TextBox 20"/>
          <p:cNvSpPr txBox="1"/>
          <p:nvPr/>
        </p:nvSpPr>
        <p:spPr>
          <a:xfrm>
            <a:off x="2191067" y="6424311"/>
            <a:ext cx="6984776" cy="369332"/>
          </a:xfrm>
          <a:prstGeom prst="rect">
            <a:avLst/>
          </a:prstGeom>
          <a:noFill/>
        </p:spPr>
        <p:txBody>
          <a:bodyPr wrap="square" rtlCol="0">
            <a:spAutoFit/>
          </a:bodyPr>
          <a:lstStyle/>
          <a:p>
            <a:pPr algn="r"/>
            <a:r>
              <a:rPr lang="en-GB" sz="1800" dirty="0" smtClean="0"/>
              <a:t>Barker et al. Disabil Rhabil. 2013; DOI: 10.3109/09638288.2013.793409</a:t>
            </a:r>
            <a:endParaRPr lang="en-GB" sz="1800" dirty="0"/>
          </a:p>
        </p:txBody>
      </p:sp>
    </p:spTree>
    <p:extLst>
      <p:ext uri="{BB962C8B-B14F-4D97-AF65-F5344CB8AC3E}">
        <p14:creationId xmlns:p14="http://schemas.microsoft.com/office/powerpoint/2010/main" val="267919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7962"/>
            <a:ext cx="7772400" cy="1362075"/>
          </a:xfrm>
        </p:spPr>
        <p:txBody>
          <a:bodyPr/>
          <a:lstStyle/>
          <a:p>
            <a:pPr algn="ctr"/>
            <a:r>
              <a:rPr lang="en-GB" dirty="0" smtClean="0">
                <a:solidFill>
                  <a:srgbClr val="00B050"/>
                </a:solidFill>
              </a:rPr>
              <a:t>How does OA present?</a:t>
            </a:r>
            <a:br>
              <a:rPr lang="en-GB" dirty="0" smtClean="0">
                <a:solidFill>
                  <a:srgbClr val="00B050"/>
                </a:solidFill>
              </a:rPr>
            </a:br>
            <a:r>
              <a:rPr lang="en-GB" dirty="0" smtClean="0">
                <a:solidFill>
                  <a:srgbClr val="00B050"/>
                </a:solidFill>
              </a:rPr>
              <a:t/>
            </a:r>
            <a:br>
              <a:rPr lang="en-GB" dirty="0" smtClean="0">
                <a:solidFill>
                  <a:srgbClr val="00B050"/>
                </a:solidFill>
              </a:rPr>
            </a:br>
            <a:r>
              <a:rPr lang="en-GB" sz="1600" dirty="0" smtClean="0">
                <a:solidFill>
                  <a:srgbClr val="00B050"/>
                </a:solidFill>
              </a:rPr>
              <a:t>Andrew Finney</a:t>
            </a:r>
            <a:endParaRPr lang="en-GB" sz="1600" dirty="0">
              <a:solidFill>
                <a:srgbClr val="00B050"/>
              </a:solidFill>
            </a:endParaRPr>
          </a:p>
        </p:txBody>
      </p:sp>
    </p:spTree>
    <p:extLst>
      <p:ext uri="{BB962C8B-B14F-4D97-AF65-F5344CB8AC3E}">
        <p14:creationId xmlns:p14="http://schemas.microsoft.com/office/powerpoint/2010/main" val="2557006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219879" y="1491806"/>
            <a:ext cx="5444036" cy="1096010"/>
          </a:xfrm>
          <a:prstGeom prst="wedgeEllipseCallout">
            <a:avLst>
              <a:gd name="adj1" fmla="val -52573"/>
              <a:gd name="adj2" fmla="val 7863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smtClean="0">
                <a:latin typeface="Kristen ITC" panose="03050502040202030202" pitchFamily="66" charset="0"/>
              </a:rPr>
              <a:t>“Osteoarthritis”</a:t>
            </a:r>
            <a:endParaRPr lang="en-GB" sz="3600" dirty="0">
              <a:latin typeface="Kristen ITC" panose="03050502040202030202" pitchFamily="66" charset="0"/>
            </a:endParaRPr>
          </a:p>
        </p:txBody>
      </p:sp>
      <p:sp>
        <p:nvSpPr>
          <p:cNvPr id="9" name="Title 1"/>
          <p:cNvSpPr>
            <a:spLocks noGrp="1"/>
          </p:cNvSpPr>
          <p:nvPr>
            <p:ph type="title"/>
          </p:nvPr>
        </p:nvSpPr>
        <p:spPr>
          <a:xfrm>
            <a:off x="4109474" y="260648"/>
            <a:ext cx="3596424" cy="864095"/>
          </a:xfrm>
        </p:spPr>
        <p:txBody>
          <a:bodyPr>
            <a:normAutofit fontScale="90000"/>
          </a:bodyPr>
          <a:lstStyle/>
          <a:p>
            <a:r>
              <a:rPr lang="en-GB" dirty="0" smtClean="0">
                <a:solidFill>
                  <a:srgbClr val="C00000"/>
                </a:solidFill>
              </a:rPr>
              <a:t>What patients hear…</a:t>
            </a:r>
            <a:endParaRPr lang="en-GB" dirty="0">
              <a:solidFill>
                <a:srgbClr val="C00000"/>
              </a:solidFill>
            </a:endParaRPr>
          </a:p>
        </p:txBody>
      </p:sp>
      <p:sp>
        <p:nvSpPr>
          <p:cNvPr id="10" name="Title 1"/>
          <p:cNvSpPr txBox="1">
            <a:spLocks/>
          </p:cNvSpPr>
          <p:nvPr/>
        </p:nvSpPr>
        <p:spPr>
          <a:xfrm>
            <a:off x="0" y="-76345"/>
            <a:ext cx="4150804" cy="10067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C00000"/>
                </a:solidFill>
              </a:rPr>
              <a:t>What you say …</a:t>
            </a:r>
            <a:endParaRPr lang="en-GB" dirty="0">
              <a:solidFill>
                <a:srgbClr val="C00000"/>
              </a:solidFill>
            </a:endParaRPr>
          </a:p>
        </p:txBody>
      </p:sp>
      <p:sp>
        <p:nvSpPr>
          <p:cNvPr id="16" name="Cloud Callout 15"/>
          <p:cNvSpPr/>
          <p:nvPr/>
        </p:nvSpPr>
        <p:spPr>
          <a:xfrm>
            <a:off x="5745564" y="1383355"/>
            <a:ext cx="2590087" cy="946376"/>
          </a:xfrm>
          <a:prstGeom prst="cloudCallout">
            <a:avLst>
              <a:gd name="adj1" fmla="val 80056"/>
              <a:gd name="adj2" fmla="val -23415"/>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What does that mean?</a:t>
            </a:r>
            <a:endParaRPr lang="en-GB" sz="2400" b="1" dirty="0">
              <a:solidFill>
                <a:schemeClr val="tx1"/>
              </a:solidFill>
            </a:endParaRPr>
          </a:p>
        </p:txBody>
      </p:sp>
      <p:sp>
        <p:nvSpPr>
          <p:cNvPr id="17" name="Cloud Callout 16"/>
          <p:cNvSpPr/>
          <p:nvPr/>
        </p:nvSpPr>
        <p:spPr>
          <a:xfrm>
            <a:off x="5888891" y="2348880"/>
            <a:ext cx="2827464" cy="847633"/>
          </a:xfrm>
          <a:prstGeom prst="cloudCallout">
            <a:avLst>
              <a:gd name="adj1" fmla="val 57241"/>
              <a:gd name="adj2" fmla="val -7647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Osteoporosis</a:t>
            </a:r>
            <a:endParaRPr lang="en-GB" sz="2400" b="1" dirty="0">
              <a:solidFill>
                <a:schemeClr val="tx1"/>
              </a:solidFill>
            </a:endParaRPr>
          </a:p>
        </p:txBody>
      </p:sp>
      <p:sp>
        <p:nvSpPr>
          <p:cNvPr id="18" name="Cloud Callout 17"/>
          <p:cNvSpPr/>
          <p:nvPr/>
        </p:nvSpPr>
        <p:spPr>
          <a:xfrm>
            <a:off x="4471127" y="3867959"/>
            <a:ext cx="4335128" cy="1073546"/>
          </a:xfrm>
          <a:prstGeom prst="cloudCallout">
            <a:avLst>
              <a:gd name="adj1" fmla="val 56842"/>
              <a:gd name="adj2" fmla="val -6324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Less serious than rheumatoid arthritis</a:t>
            </a:r>
            <a:endParaRPr lang="en-GB" sz="2400" b="1" dirty="0">
              <a:solidFill>
                <a:schemeClr val="tx1"/>
              </a:solidFill>
            </a:endParaRPr>
          </a:p>
        </p:txBody>
      </p:sp>
      <p:sp>
        <p:nvSpPr>
          <p:cNvPr id="21" name="TextBox 20"/>
          <p:cNvSpPr txBox="1"/>
          <p:nvPr/>
        </p:nvSpPr>
        <p:spPr>
          <a:xfrm>
            <a:off x="2191067" y="6424311"/>
            <a:ext cx="6984776" cy="369332"/>
          </a:xfrm>
          <a:prstGeom prst="rect">
            <a:avLst/>
          </a:prstGeom>
          <a:noFill/>
        </p:spPr>
        <p:txBody>
          <a:bodyPr wrap="square" rtlCol="0">
            <a:spAutoFit/>
          </a:bodyPr>
          <a:lstStyle/>
          <a:p>
            <a:pPr algn="r"/>
            <a:r>
              <a:rPr lang="en-GB" sz="1800" dirty="0" smtClean="0"/>
              <a:t>Barker et al. Disabil Rhabil. 2013; DOI: 10.3109/09638288.2013.793409</a:t>
            </a:r>
            <a:endParaRPr lang="en-GB" sz="1800" dirty="0"/>
          </a:p>
        </p:txBody>
      </p:sp>
      <p:sp>
        <p:nvSpPr>
          <p:cNvPr id="11" name="Cloud Callout 10"/>
          <p:cNvSpPr/>
          <p:nvPr/>
        </p:nvSpPr>
        <p:spPr>
          <a:xfrm>
            <a:off x="3369422" y="4954893"/>
            <a:ext cx="3302941" cy="1133601"/>
          </a:xfrm>
          <a:prstGeom prst="cloudCallout">
            <a:avLst>
              <a:gd name="adj1" fmla="val 111285"/>
              <a:gd name="adj2" fmla="val -66464"/>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Worse than arthritis</a:t>
            </a:r>
            <a:endParaRPr lang="en-GB" sz="2400" b="1" dirty="0">
              <a:solidFill>
                <a:schemeClr val="tx1"/>
              </a:solidFill>
            </a:endParaRPr>
          </a:p>
        </p:txBody>
      </p:sp>
      <p:sp>
        <p:nvSpPr>
          <p:cNvPr id="12" name="Cloud Callout 11"/>
          <p:cNvSpPr/>
          <p:nvPr/>
        </p:nvSpPr>
        <p:spPr>
          <a:xfrm>
            <a:off x="6605541" y="5233052"/>
            <a:ext cx="2200714" cy="1133601"/>
          </a:xfrm>
          <a:prstGeom prst="cloudCallout">
            <a:avLst>
              <a:gd name="adj1" fmla="val 59893"/>
              <a:gd name="adj2" fmla="val -7231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Wear and tear</a:t>
            </a:r>
            <a:endParaRPr lang="en-GB" sz="2400" b="1" dirty="0">
              <a:solidFill>
                <a:schemeClr val="tx1"/>
              </a:solidFill>
            </a:endParaRPr>
          </a:p>
        </p:txBody>
      </p:sp>
      <p:sp>
        <p:nvSpPr>
          <p:cNvPr id="13" name="Cloud Callout 12"/>
          <p:cNvSpPr/>
          <p:nvPr/>
        </p:nvSpPr>
        <p:spPr>
          <a:xfrm>
            <a:off x="4211960" y="3139756"/>
            <a:ext cx="2549987" cy="784772"/>
          </a:xfrm>
          <a:prstGeom prst="cloudCallout">
            <a:avLst>
              <a:gd name="adj1" fmla="val 134486"/>
              <a:gd name="adj2" fmla="val -18917"/>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Thinning of the joints</a:t>
            </a:r>
            <a:endParaRPr lang="en-GB" sz="2400" b="1" dirty="0">
              <a:solidFill>
                <a:schemeClr val="tx1"/>
              </a:solidFill>
            </a:endParaRPr>
          </a:p>
        </p:txBody>
      </p:sp>
    </p:spTree>
    <p:extLst>
      <p:ext uri="{BB962C8B-B14F-4D97-AF65-F5344CB8AC3E}">
        <p14:creationId xmlns:p14="http://schemas.microsoft.com/office/powerpoint/2010/main" val="294706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251520" y="2728863"/>
            <a:ext cx="4856177" cy="1897005"/>
          </a:xfrm>
          <a:prstGeom prst="wedgeEllipseCallout">
            <a:avLst>
              <a:gd name="adj1" fmla="val -52573"/>
              <a:gd name="adj2" fmla="val 7863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smtClean="0">
                <a:latin typeface="Kristen ITC" panose="03050502040202030202" pitchFamily="66" charset="0"/>
              </a:rPr>
              <a:t>“It is not rheumatoid arthritis”</a:t>
            </a:r>
            <a:endParaRPr lang="en-GB" sz="3600" dirty="0">
              <a:latin typeface="Kristen ITC" panose="03050502040202030202" pitchFamily="66" charset="0"/>
            </a:endParaRPr>
          </a:p>
        </p:txBody>
      </p:sp>
      <p:sp>
        <p:nvSpPr>
          <p:cNvPr id="9" name="Title 1"/>
          <p:cNvSpPr>
            <a:spLocks noGrp="1"/>
          </p:cNvSpPr>
          <p:nvPr>
            <p:ph type="title"/>
          </p:nvPr>
        </p:nvSpPr>
        <p:spPr>
          <a:xfrm>
            <a:off x="4109474" y="260648"/>
            <a:ext cx="3342846" cy="936103"/>
          </a:xfrm>
        </p:spPr>
        <p:txBody>
          <a:bodyPr>
            <a:normAutofit fontScale="90000"/>
          </a:bodyPr>
          <a:lstStyle/>
          <a:p>
            <a:r>
              <a:rPr lang="en-GB" dirty="0" smtClean="0">
                <a:solidFill>
                  <a:srgbClr val="C00000"/>
                </a:solidFill>
              </a:rPr>
              <a:t>What patients hear…</a:t>
            </a:r>
            <a:endParaRPr lang="en-GB" dirty="0">
              <a:solidFill>
                <a:srgbClr val="C00000"/>
              </a:solidFill>
            </a:endParaRPr>
          </a:p>
        </p:txBody>
      </p:sp>
      <p:sp>
        <p:nvSpPr>
          <p:cNvPr id="10" name="Title 1"/>
          <p:cNvSpPr txBox="1">
            <a:spLocks/>
          </p:cNvSpPr>
          <p:nvPr/>
        </p:nvSpPr>
        <p:spPr>
          <a:xfrm>
            <a:off x="0" y="-76345"/>
            <a:ext cx="4150804" cy="10067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C00000"/>
                </a:solidFill>
              </a:rPr>
              <a:t>What you say …</a:t>
            </a:r>
            <a:endParaRPr lang="en-GB" dirty="0">
              <a:solidFill>
                <a:srgbClr val="C00000"/>
              </a:solidFill>
            </a:endParaRPr>
          </a:p>
        </p:txBody>
      </p:sp>
      <p:sp>
        <p:nvSpPr>
          <p:cNvPr id="16" name="Cloud Callout 15"/>
          <p:cNvSpPr/>
          <p:nvPr/>
        </p:nvSpPr>
        <p:spPr>
          <a:xfrm>
            <a:off x="5073002" y="3596302"/>
            <a:ext cx="3034721" cy="1284823"/>
          </a:xfrm>
          <a:prstGeom prst="cloudCallout">
            <a:avLst>
              <a:gd name="adj1" fmla="val 80056"/>
              <a:gd name="adj2" fmla="val -2341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What does </a:t>
            </a:r>
            <a:r>
              <a:rPr lang="en-GB" sz="2400" b="1" i="1" dirty="0" smtClean="0">
                <a:solidFill>
                  <a:schemeClr val="tx1"/>
                </a:solidFill>
              </a:rPr>
              <a:t>that</a:t>
            </a:r>
            <a:r>
              <a:rPr lang="en-GB" sz="2400" b="1" dirty="0" smtClean="0">
                <a:solidFill>
                  <a:schemeClr val="tx1"/>
                </a:solidFill>
              </a:rPr>
              <a:t> mean?</a:t>
            </a:r>
            <a:endParaRPr lang="en-GB" sz="2400" b="1" dirty="0">
              <a:solidFill>
                <a:schemeClr val="tx1"/>
              </a:solidFill>
            </a:endParaRPr>
          </a:p>
        </p:txBody>
      </p:sp>
      <p:sp>
        <p:nvSpPr>
          <p:cNvPr id="13" name="Cloud Callout 12"/>
          <p:cNvSpPr/>
          <p:nvPr/>
        </p:nvSpPr>
        <p:spPr>
          <a:xfrm>
            <a:off x="5508104" y="1681152"/>
            <a:ext cx="2806111" cy="1288724"/>
          </a:xfrm>
          <a:prstGeom prst="cloudCallout">
            <a:avLst>
              <a:gd name="adj1" fmla="val 76640"/>
              <a:gd name="adj2" fmla="val 23337"/>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Good news</a:t>
            </a:r>
            <a:endParaRPr lang="en-GB" sz="2400" b="1" dirty="0">
              <a:solidFill>
                <a:schemeClr val="tx1"/>
              </a:solidFill>
            </a:endParaRPr>
          </a:p>
        </p:txBody>
      </p:sp>
      <p:sp>
        <p:nvSpPr>
          <p:cNvPr id="23" name="Cloud Callout 22"/>
          <p:cNvSpPr/>
          <p:nvPr/>
        </p:nvSpPr>
        <p:spPr>
          <a:xfrm>
            <a:off x="771550" y="972158"/>
            <a:ext cx="3337924" cy="1417989"/>
          </a:xfrm>
          <a:prstGeom prst="cloudCallout">
            <a:avLst>
              <a:gd name="adj1" fmla="val -64752"/>
              <a:gd name="adj2" fmla="val 6614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I will reassure the patient</a:t>
            </a:r>
            <a:endParaRPr lang="en-GB" sz="2400" b="1" dirty="0">
              <a:solidFill>
                <a:schemeClr val="tx1"/>
              </a:solidFill>
            </a:endParaRPr>
          </a:p>
        </p:txBody>
      </p:sp>
      <p:sp>
        <p:nvSpPr>
          <p:cNvPr id="25" name="TextBox 24"/>
          <p:cNvSpPr txBox="1"/>
          <p:nvPr/>
        </p:nvSpPr>
        <p:spPr>
          <a:xfrm>
            <a:off x="2147106" y="6311190"/>
            <a:ext cx="6984776" cy="523220"/>
          </a:xfrm>
          <a:prstGeom prst="rect">
            <a:avLst/>
          </a:prstGeom>
          <a:noFill/>
        </p:spPr>
        <p:txBody>
          <a:bodyPr wrap="square" rtlCol="0">
            <a:spAutoFit/>
          </a:bodyPr>
          <a:lstStyle/>
          <a:p>
            <a:pPr algn="r"/>
            <a:r>
              <a:rPr lang="en-GB" sz="1400" dirty="0" smtClean="0"/>
              <a:t>Paskins et al. Ann Fam Med. 2015; 13(6): 537-44.</a:t>
            </a:r>
          </a:p>
          <a:p>
            <a:pPr algn="r"/>
            <a:r>
              <a:rPr lang="en-GB" sz="1400" dirty="0"/>
              <a:t>Barker et al. Disabil Rhabil. 2013; DOI: </a:t>
            </a:r>
            <a:r>
              <a:rPr lang="en-GB" sz="1400" dirty="0" smtClean="0"/>
              <a:t>10.3109/09638288.2013.793409</a:t>
            </a:r>
            <a:endParaRPr lang="en-GB" sz="1400" dirty="0"/>
          </a:p>
        </p:txBody>
      </p:sp>
      <p:pic>
        <p:nvPicPr>
          <p:cNvPr id="26" name="Picture 25"/>
          <p:cNvPicPr>
            <a:picLocks noChangeAspect="1"/>
          </p:cNvPicPr>
          <p:nvPr/>
        </p:nvPicPr>
        <p:blipFill rotWithShape="1">
          <a:blip r:embed="rId3"/>
          <a:srcRect l="4326" t="13601" r="51574" b="60182"/>
          <a:stretch/>
        </p:blipFill>
        <p:spPr>
          <a:xfrm>
            <a:off x="251520" y="5481997"/>
            <a:ext cx="3332221" cy="1114314"/>
          </a:xfrm>
          <a:prstGeom prst="rect">
            <a:avLst/>
          </a:prstGeom>
        </p:spPr>
      </p:pic>
      <p:sp>
        <p:nvSpPr>
          <p:cNvPr id="11" name="Rectangle 10">
            <a:extLst>
              <a:ext uri="{FF2B5EF4-FFF2-40B4-BE49-F238E27FC236}">
                <a16:creationId xmlns="" xmlns:a16="http://schemas.microsoft.com/office/drawing/2014/main" id="{DD577404-B759-4478-AC37-30630ED524FA}"/>
              </a:ext>
            </a:extLst>
          </p:cNvPr>
          <p:cNvSpPr/>
          <p:nvPr/>
        </p:nvSpPr>
        <p:spPr>
          <a:xfrm>
            <a:off x="5067505" y="5252294"/>
            <a:ext cx="3925791" cy="9725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?Not reassurance – e.g. no disease modifying  treatment</a:t>
            </a:r>
          </a:p>
        </p:txBody>
      </p:sp>
    </p:spTree>
    <p:extLst>
      <p:ext uri="{BB962C8B-B14F-4D97-AF65-F5344CB8AC3E}">
        <p14:creationId xmlns:p14="http://schemas.microsoft.com/office/powerpoint/2010/main" val="120137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3" grpId="0" animBg="1"/>
      <p:bldP spid="23" grpId="0" animBg="1"/>
      <p:bldP spid="11" grpId="0" animBg="1"/>
      <p:bldP spid="11"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923928" y="427037"/>
            <a:ext cx="3237972" cy="709786"/>
          </a:xfrm>
        </p:spPr>
        <p:txBody>
          <a:bodyPr>
            <a:normAutofit fontScale="90000"/>
          </a:bodyPr>
          <a:lstStyle/>
          <a:p>
            <a:r>
              <a:rPr lang="en-GB" dirty="0" smtClean="0">
                <a:solidFill>
                  <a:srgbClr val="C00000"/>
                </a:solidFill>
              </a:rPr>
              <a:t>What patients hear…</a:t>
            </a:r>
            <a:endParaRPr lang="en-GB" dirty="0">
              <a:solidFill>
                <a:srgbClr val="C00000"/>
              </a:solidFill>
            </a:endParaRPr>
          </a:p>
        </p:txBody>
      </p:sp>
      <p:sp>
        <p:nvSpPr>
          <p:cNvPr id="10" name="Title 1"/>
          <p:cNvSpPr txBox="1">
            <a:spLocks/>
          </p:cNvSpPr>
          <p:nvPr/>
        </p:nvSpPr>
        <p:spPr>
          <a:xfrm>
            <a:off x="0" y="-76345"/>
            <a:ext cx="4150804" cy="10067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C00000"/>
                </a:solidFill>
              </a:rPr>
              <a:t>What you say …</a:t>
            </a:r>
            <a:endParaRPr lang="en-GB" dirty="0">
              <a:solidFill>
                <a:srgbClr val="C00000"/>
              </a:solidFill>
            </a:endParaRPr>
          </a:p>
        </p:txBody>
      </p:sp>
      <p:sp>
        <p:nvSpPr>
          <p:cNvPr id="17" name="Cloud Callout 16"/>
          <p:cNvSpPr/>
          <p:nvPr/>
        </p:nvSpPr>
        <p:spPr>
          <a:xfrm>
            <a:off x="5835253" y="1077216"/>
            <a:ext cx="2827464" cy="1125978"/>
          </a:xfrm>
          <a:prstGeom prst="cloudCallout">
            <a:avLst>
              <a:gd name="adj1" fmla="val 55155"/>
              <a:gd name="adj2" fmla="val 4665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Treatable </a:t>
            </a:r>
            <a:endParaRPr lang="en-GB" sz="2400" b="1" dirty="0">
              <a:solidFill>
                <a:schemeClr val="tx1"/>
              </a:solidFill>
            </a:endParaRPr>
          </a:p>
        </p:txBody>
      </p:sp>
      <p:sp>
        <p:nvSpPr>
          <p:cNvPr id="21" name="TextBox 20"/>
          <p:cNvSpPr txBox="1"/>
          <p:nvPr/>
        </p:nvSpPr>
        <p:spPr>
          <a:xfrm>
            <a:off x="2191067" y="6424311"/>
            <a:ext cx="6984776" cy="369332"/>
          </a:xfrm>
          <a:prstGeom prst="rect">
            <a:avLst/>
          </a:prstGeom>
          <a:noFill/>
        </p:spPr>
        <p:txBody>
          <a:bodyPr wrap="square" rtlCol="0">
            <a:spAutoFit/>
          </a:bodyPr>
          <a:lstStyle/>
          <a:p>
            <a:pPr algn="r"/>
            <a:r>
              <a:rPr lang="en-GB" sz="1800" dirty="0" smtClean="0"/>
              <a:t>Barker et al. Disabil Rhabil. 2013; DOI: 10.3109/09638288.2013.793409</a:t>
            </a:r>
            <a:endParaRPr lang="en-GB" sz="1800" dirty="0"/>
          </a:p>
        </p:txBody>
      </p:sp>
      <p:sp>
        <p:nvSpPr>
          <p:cNvPr id="14" name="Oval Callout 13"/>
          <p:cNvSpPr/>
          <p:nvPr/>
        </p:nvSpPr>
        <p:spPr>
          <a:xfrm>
            <a:off x="277976" y="1244519"/>
            <a:ext cx="4856177" cy="867416"/>
          </a:xfrm>
          <a:prstGeom prst="wedgeEllipseCallout">
            <a:avLst>
              <a:gd name="adj1" fmla="val -52573"/>
              <a:gd name="adj2" fmla="val 7863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smtClean="0">
                <a:latin typeface="Kristen ITC" panose="03050502040202030202" pitchFamily="66" charset="0"/>
              </a:rPr>
              <a:t>Inflammation</a:t>
            </a:r>
            <a:endParaRPr lang="en-GB" sz="3600" dirty="0">
              <a:latin typeface="Kristen ITC" panose="03050502040202030202" pitchFamily="66" charset="0"/>
            </a:endParaRPr>
          </a:p>
        </p:txBody>
      </p:sp>
      <p:sp>
        <p:nvSpPr>
          <p:cNvPr id="15" name="Oval Callout 14"/>
          <p:cNvSpPr/>
          <p:nvPr/>
        </p:nvSpPr>
        <p:spPr>
          <a:xfrm>
            <a:off x="197278" y="4864626"/>
            <a:ext cx="4878778" cy="1418460"/>
          </a:xfrm>
          <a:prstGeom prst="wedgeEllipseCallout">
            <a:avLst>
              <a:gd name="adj1" fmla="val -52573"/>
              <a:gd name="adj2" fmla="val 7863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smtClean="0">
                <a:latin typeface="Kristen ITC" panose="03050502040202030202" pitchFamily="66" charset="0"/>
              </a:rPr>
              <a:t>Degenerative change</a:t>
            </a:r>
            <a:endParaRPr lang="en-GB" sz="3600" dirty="0">
              <a:latin typeface="Kristen ITC" panose="03050502040202030202" pitchFamily="66" charset="0"/>
            </a:endParaRPr>
          </a:p>
        </p:txBody>
      </p:sp>
      <p:sp>
        <p:nvSpPr>
          <p:cNvPr id="19" name="Cloud Callout 18"/>
          <p:cNvSpPr/>
          <p:nvPr/>
        </p:nvSpPr>
        <p:spPr>
          <a:xfrm>
            <a:off x="5748168" y="5157109"/>
            <a:ext cx="2827464" cy="1125978"/>
          </a:xfrm>
          <a:prstGeom prst="cloudCallout">
            <a:avLst>
              <a:gd name="adj1" fmla="val 63500"/>
              <a:gd name="adj2" fmla="val -16221"/>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My joints are crumbling</a:t>
            </a:r>
            <a:endParaRPr lang="en-GB" sz="2400" b="1" dirty="0">
              <a:solidFill>
                <a:schemeClr val="tx1"/>
              </a:solidFill>
            </a:endParaRPr>
          </a:p>
        </p:txBody>
      </p:sp>
      <p:sp>
        <p:nvSpPr>
          <p:cNvPr id="20" name="Oval Callout 19"/>
          <p:cNvSpPr/>
          <p:nvPr/>
        </p:nvSpPr>
        <p:spPr>
          <a:xfrm>
            <a:off x="219879" y="3100914"/>
            <a:ext cx="4856177" cy="867416"/>
          </a:xfrm>
          <a:prstGeom prst="wedgeEllipseCallout">
            <a:avLst>
              <a:gd name="adj1" fmla="val -52573"/>
              <a:gd name="adj2" fmla="val 7863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smtClean="0">
                <a:latin typeface="Kristen ITC" panose="03050502040202030202" pitchFamily="66" charset="0"/>
              </a:rPr>
              <a:t>Effusion</a:t>
            </a:r>
            <a:endParaRPr lang="en-GB" sz="3600" dirty="0">
              <a:latin typeface="Kristen ITC" panose="03050502040202030202" pitchFamily="66" charset="0"/>
            </a:endParaRPr>
          </a:p>
        </p:txBody>
      </p:sp>
      <p:sp>
        <p:nvSpPr>
          <p:cNvPr id="22" name="Cloud Callout 21"/>
          <p:cNvSpPr/>
          <p:nvPr/>
        </p:nvSpPr>
        <p:spPr>
          <a:xfrm>
            <a:off x="5748168" y="2375271"/>
            <a:ext cx="2880641" cy="1125978"/>
          </a:xfrm>
          <a:prstGeom prst="cloudCallout">
            <a:avLst>
              <a:gd name="adj1" fmla="val 55155"/>
              <a:gd name="adj2" fmla="val 46651"/>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Spreading problem</a:t>
            </a:r>
            <a:endParaRPr lang="en-GB" sz="2400" b="1" dirty="0">
              <a:solidFill>
                <a:schemeClr val="tx1"/>
              </a:solidFill>
            </a:endParaRPr>
          </a:p>
        </p:txBody>
      </p:sp>
      <p:sp>
        <p:nvSpPr>
          <p:cNvPr id="18" name="Cloud Callout 17"/>
          <p:cNvSpPr/>
          <p:nvPr/>
        </p:nvSpPr>
        <p:spPr>
          <a:xfrm>
            <a:off x="5801345" y="3642473"/>
            <a:ext cx="2880641" cy="1125978"/>
          </a:xfrm>
          <a:prstGeom prst="cloudCallout">
            <a:avLst>
              <a:gd name="adj1" fmla="val 64371"/>
              <a:gd name="adj2" fmla="val -4765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Bones are fusing</a:t>
            </a:r>
            <a:endParaRPr lang="en-GB" sz="2400" b="1" dirty="0">
              <a:solidFill>
                <a:schemeClr val="tx1"/>
              </a:solidFill>
            </a:endParaRPr>
          </a:p>
        </p:txBody>
      </p:sp>
    </p:spTree>
    <p:extLst>
      <p:ext uri="{BB962C8B-B14F-4D97-AF65-F5344CB8AC3E}">
        <p14:creationId xmlns:p14="http://schemas.microsoft.com/office/powerpoint/2010/main" val="328623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9" grpId="0" animBg="1"/>
      <p:bldP spid="20" grpId="0" animBg="1"/>
      <p:bldP spid="22"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238762" y="1078910"/>
            <a:ext cx="3870712" cy="2334559"/>
          </a:xfrm>
          <a:prstGeom prst="wedgeEllipseCallout">
            <a:avLst>
              <a:gd name="adj1" fmla="val -52573"/>
              <a:gd name="adj2" fmla="val 7863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400" dirty="0" smtClean="0">
                <a:latin typeface="Kristen ITC" panose="03050502040202030202" pitchFamily="66" charset="0"/>
              </a:rPr>
              <a:t>“Wear and repair”</a:t>
            </a:r>
            <a:endParaRPr lang="en-GB" sz="4400" dirty="0">
              <a:latin typeface="Kristen ITC" panose="03050502040202030202" pitchFamily="66" charset="0"/>
            </a:endParaRPr>
          </a:p>
        </p:txBody>
      </p:sp>
      <p:sp>
        <p:nvSpPr>
          <p:cNvPr id="9" name="Title 1"/>
          <p:cNvSpPr>
            <a:spLocks noGrp="1"/>
          </p:cNvSpPr>
          <p:nvPr>
            <p:ph type="title"/>
          </p:nvPr>
        </p:nvSpPr>
        <p:spPr>
          <a:xfrm>
            <a:off x="4109474" y="369124"/>
            <a:ext cx="3342846" cy="709786"/>
          </a:xfrm>
        </p:spPr>
        <p:txBody>
          <a:bodyPr>
            <a:normAutofit fontScale="90000"/>
          </a:bodyPr>
          <a:lstStyle/>
          <a:p>
            <a:r>
              <a:rPr lang="en-GB" dirty="0" smtClean="0">
                <a:solidFill>
                  <a:srgbClr val="C00000"/>
                </a:solidFill>
              </a:rPr>
              <a:t>What patients hear…</a:t>
            </a:r>
            <a:endParaRPr lang="en-GB" dirty="0">
              <a:solidFill>
                <a:srgbClr val="C00000"/>
              </a:solidFill>
            </a:endParaRPr>
          </a:p>
        </p:txBody>
      </p:sp>
      <p:sp>
        <p:nvSpPr>
          <p:cNvPr id="10" name="Title 1"/>
          <p:cNvSpPr txBox="1">
            <a:spLocks/>
          </p:cNvSpPr>
          <p:nvPr/>
        </p:nvSpPr>
        <p:spPr>
          <a:xfrm>
            <a:off x="0" y="-76345"/>
            <a:ext cx="4150804" cy="10067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C00000"/>
                </a:solidFill>
              </a:rPr>
              <a:t>What you say …</a:t>
            </a:r>
            <a:endParaRPr lang="en-GB" dirty="0">
              <a:solidFill>
                <a:srgbClr val="C00000"/>
              </a:solidFill>
            </a:endParaRPr>
          </a:p>
        </p:txBody>
      </p:sp>
      <p:sp>
        <p:nvSpPr>
          <p:cNvPr id="14" name="Cloud Callout 13"/>
          <p:cNvSpPr/>
          <p:nvPr/>
        </p:nvSpPr>
        <p:spPr>
          <a:xfrm>
            <a:off x="4993218" y="1434746"/>
            <a:ext cx="3286988" cy="1978723"/>
          </a:xfrm>
          <a:prstGeom prst="cloudCallout">
            <a:avLst>
              <a:gd name="adj1" fmla="val 71204"/>
              <a:gd name="adj2" fmla="val 904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a:t>
            </a:r>
            <a:endParaRPr lang="en-GB" sz="2400" b="1" dirty="0">
              <a:solidFill>
                <a:schemeClr val="tx1"/>
              </a:solidFill>
            </a:endParaRPr>
          </a:p>
        </p:txBody>
      </p:sp>
    </p:spTree>
    <p:extLst>
      <p:ext uri="{BB962C8B-B14F-4D97-AF65-F5344CB8AC3E}">
        <p14:creationId xmlns:p14="http://schemas.microsoft.com/office/powerpoint/2010/main" val="256489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lstStyle/>
          <a:p>
            <a:r>
              <a:rPr lang="en-GB" dirty="0" smtClean="0">
                <a:solidFill>
                  <a:srgbClr val="C00000"/>
                </a:solidFill>
              </a:rPr>
              <a:t>“Wear and repair”</a:t>
            </a:r>
            <a:endParaRPr lang="en-GB" dirty="0">
              <a:solidFill>
                <a:srgbClr val="C00000"/>
              </a:solidFill>
            </a:endParaRPr>
          </a:p>
        </p:txBody>
      </p:sp>
      <p:sp>
        <p:nvSpPr>
          <p:cNvPr id="3" name="Content Placeholder 2"/>
          <p:cNvSpPr>
            <a:spLocks noGrp="1"/>
          </p:cNvSpPr>
          <p:nvPr>
            <p:ph idx="1"/>
          </p:nvPr>
        </p:nvSpPr>
        <p:spPr>
          <a:xfrm>
            <a:off x="467544" y="1916832"/>
            <a:ext cx="5112568" cy="4824536"/>
          </a:xfrm>
        </p:spPr>
        <p:txBody>
          <a:bodyPr>
            <a:normAutofit fontScale="85000" lnSpcReduction="20000"/>
          </a:bodyPr>
          <a:lstStyle/>
          <a:p>
            <a:r>
              <a:rPr lang="en-GB" dirty="0" smtClean="0"/>
              <a:t>May be more accurate characterisation of the process</a:t>
            </a:r>
          </a:p>
          <a:p>
            <a:r>
              <a:rPr lang="en-GB" dirty="0" smtClean="0"/>
              <a:t>A bit clumsy?</a:t>
            </a:r>
          </a:p>
          <a:p>
            <a:r>
              <a:rPr lang="en-GB" dirty="0" smtClean="0"/>
              <a:t>Still emphasises bone and cartilage</a:t>
            </a:r>
          </a:p>
          <a:p>
            <a:r>
              <a:rPr lang="en-GB" dirty="0" smtClean="0"/>
              <a:t>Better concept of “repair” might be:</a:t>
            </a:r>
          </a:p>
          <a:p>
            <a:pPr lvl="1"/>
            <a:r>
              <a:rPr lang="en-GB" dirty="0" smtClean="0"/>
              <a:t>restoration of muscle tone</a:t>
            </a:r>
          </a:p>
          <a:p>
            <a:pPr lvl="1"/>
            <a:r>
              <a:rPr lang="en-GB" dirty="0" smtClean="0"/>
              <a:t>tightening ligaments </a:t>
            </a:r>
          </a:p>
          <a:p>
            <a:pPr lvl="1"/>
            <a:r>
              <a:rPr lang="en-GB" dirty="0" smtClean="0"/>
              <a:t>improved posture</a:t>
            </a:r>
          </a:p>
          <a:p>
            <a:pPr marL="457200" lvl="1" indent="0">
              <a:buNone/>
            </a:pPr>
            <a:r>
              <a:rPr lang="en-GB" dirty="0" smtClean="0"/>
              <a:t>…all of which improve function and pain</a:t>
            </a:r>
            <a:endParaRPr lang="en-GB" dirty="0"/>
          </a:p>
        </p:txBody>
      </p:sp>
      <p:pic>
        <p:nvPicPr>
          <p:cNvPr id="5" name="Picture 4"/>
          <p:cNvPicPr>
            <a:picLocks noChangeAspect="1"/>
          </p:cNvPicPr>
          <p:nvPr/>
        </p:nvPicPr>
        <p:blipFill rotWithShape="1">
          <a:blip r:embed="rId3"/>
          <a:srcRect l="4326" t="13601" r="51574" b="60182"/>
          <a:stretch/>
        </p:blipFill>
        <p:spPr>
          <a:xfrm>
            <a:off x="5580112" y="2060848"/>
            <a:ext cx="3332221" cy="1114314"/>
          </a:xfrm>
          <a:prstGeom prst="rect">
            <a:avLst/>
          </a:prstGeom>
        </p:spPr>
      </p:pic>
    </p:spTree>
    <p:extLst>
      <p:ext uri="{BB962C8B-B14F-4D97-AF65-F5344CB8AC3E}">
        <p14:creationId xmlns:p14="http://schemas.microsoft.com/office/powerpoint/2010/main" val="216658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72" y="404664"/>
            <a:ext cx="8229600" cy="1143000"/>
          </a:xfrm>
        </p:spPr>
        <p:txBody>
          <a:bodyPr/>
          <a:lstStyle/>
          <a:p>
            <a:r>
              <a:rPr lang="en-GB" dirty="0" smtClean="0">
                <a:solidFill>
                  <a:srgbClr val="C00000"/>
                </a:solidFill>
              </a:rPr>
              <a:t>Essential component:</a:t>
            </a:r>
            <a:endParaRPr lang="en-GB" dirty="0">
              <a:solidFill>
                <a:srgbClr val="C00000"/>
              </a:solidFill>
            </a:endParaRPr>
          </a:p>
        </p:txBody>
      </p:sp>
      <p:sp>
        <p:nvSpPr>
          <p:cNvPr id="13" name="Rounded Rectangle 12"/>
          <p:cNvSpPr/>
          <p:nvPr/>
        </p:nvSpPr>
        <p:spPr>
          <a:xfrm>
            <a:off x="611560" y="1417638"/>
            <a:ext cx="7931224" cy="158417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dirty="0"/>
              <a:t>Osteoarthritis</a:t>
            </a:r>
            <a:r>
              <a:rPr lang="en-GB" sz="6000" dirty="0"/>
              <a:t> </a:t>
            </a:r>
          </a:p>
        </p:txBody>
      </p:sp>
      <p:graphicFrame>
        <p:nvGraphicFramePr>
          <p:cNvPr id="27" name="Content Placeholder 5"/>
          <p:cNvGraphicFramePr>
            <a:graphicFrameLocks noGrp="1"/>
          </p:cNvGraphicFramePr>
          <p:nvPr>
            <p:ph idx="1"/>
            <p:extLst>
              <p:ext uri="{D42A27DB-BD31-4B8C-83A1-F6EECF244321}">
                <p14:modId xmlns:p14="http://schemas.microsoft.com/office/powerpoint/2010/main" val="1444292897"/>
              </p:ext>
            </p:extLst>
          </p:nvPr>
        </p:nvGraphicFramePr>
        <p:xfrm>
          <a:off x="457200" y="3356992"/>
          <a:ext cx="8229600" cy="301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p:cNvSpPr txBox="1"/>
          <p:nvPr/>
        </p:nvSpPr>
        <p:spPr>
          <a:xfrm>
            <a:off x="2153094" y="6543575"/>
            <a:ext cx="6984776" cy="307777"/>
          </a:xfrm>
          <a:prstGeom prst="rect">
            <a:avLst/>
          </a:prstGeom>
          <a:noFill/>
        </p:spPr>
        <p:txBody>
          <a:bodyPr wrap="square" rtlCol="0">
            <a:spAutoFit/>
          </a:bodyPr>
          <a:lstStyle/>
          <a:p>
            <a:pPr algn="r"/>
            <a:r>
              <a:rPr lang="en-GB" sz="1400" dirty="0" smtClean="0"/>
              <a:t>Paskins et al. Ann Fam Med. 2015; 13(6): 537-44.</a:t>
            </a:r>
          </a:p>
        </p:txBody>
      </p:sp>
    </p:spTree>
    <p:extLst>
      <p:ext uri="{BB962C8B-B14F-4D97-AF65-F5344CB8AC3E}">
        <p14:creationId xmlns:p14="http://schemas.microsoft.com/office/powerpoint/2010/main" val="23134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graphicEl>
                                              <a:dgm id="{BC27464C-BB81-4BB0-9F7E-33B4725AA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graphicEl>
                                              <a:dgm id="{84A22C8E-5BAD-41A5-9A17-FFF124FC79B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graphicEl>
                                              <a:dgm id="{D2ED345D-F0D2-43BB-98C6-BD23A8D43C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404664"/>
            <a:ext cx="8640960" cy="1109278"/>
          </a:xfrm>
        </p:spPr>
        <p:txBody>
          <a:bodyPr>
            <a:normAutofit fontScale="90000"/>
          </a:bodyPr>
          <a:lstStyle/>
          <a:p>
            <a:r>
              <a:rPr lang="en-GB" dirty="0" smtClean="0">
                <a:solidFill>
                  <a:srgbClr val="C00000"/>
                </a:solidFill>
              </a:rPr>
              <a:t>Suggested structure for OA explanation</a:t>
            </a:r>
            <a:endParaRPr lang="en-US" dirty="0">
              <a:solidFill>
                <a:srgbClr val="C00000"/>
              </a:solidFill>
            </a:endParaRPr>
          </a:p>
        </p:txBody>
      </p:sp>
      <p:sp>
        <p:nvSpPr>
          <p:cNvPr id="2" name="Content Placeholder 1"/>
          <p:cNvSpPr>
            <a:spLocks noGrp="1"/>
          </p:cNvSpPr>
          <p:nvPr>
            <p:ph idx="1"/>
          </p:nvPr>
        </p:nvSpPr>
        <p:spPr>
          <a:xfrm>
            <a:off x="685800" y="1268760"/>
            <a:ext cx="8458200" cy="5589240"/>
          </a:xfrm>
        </p:spPr>
        <p:txBody>
          <a:bodyPr>
            <a:noAutofit/>
          </a:bodyPr>
          <a:lstStyle/>
          <a:p>
            <a:r>
              <a:rPr lang="en-US" sz="2600" dirty="0" smtClean="0"/>
              <a:t>Ask what the patient knows about OA</a:t>
            </a:r>
          </a:p>
          <a:p>
            <a:pPr lvl="1"/>
            <a:r>
              <a:rPr lang="en-US" sz="1600" dirty="0" smtClean="0"/>
              <a:t>May highlight misconceptions in need of address</a:t>
            </a:r>
          </a:p>
          <a:p>
            <a:endParaRPr lang="en-US" sz="1600" dirty="0" smtClean="0"/>
          </a:p>
          <a:p>
            <a:r>
              <a:rPr lang="en-US" sz="2600" dirty="0" smtClean="0"/>
              <a:t>Validate the problem </a:t>
            </a:r>
            <a:r>
              <a:rPr lang="en-US" sz="2600" dirty="0"/>
              <a:t>(so NOT simple reassurance) </a:t>
            </a:r>
            <a:endParaRPr lang="en-US" sz="2600" dirty="0" smtClean="0"/>
          </a:p>
          <a:p>
            <a:endParaRPr lang="en-US" sz="1600" dirty="0"/>
          </a:p>
          <a:p>
            <a:r>
              <a:rPr lang="en-US" sz="2600" dirty="0" smtClean="0"/>
              <a:t>The whole joint </a:t>
            </a:r>
            <a:endParaRPr lang="en-US" sz="2600" dirty="0"/>
          </a:p>
          <a:p>
            <a:pPr lvl="1"/>
            <a:r>
              <a:rPr lang="en-US" sz="1600" dirty="0"/>
              <a:t>bone / cartilage / synovium  / muscle / </a:t>
            </a:r>
            <a:r>
              <a:rPr lang="en-US" sz="1600" dirty="0" smtClean="0"/>
              <a:t>ligaments</a:t>
            </a:r>
          </a:p>
          <a:p>
            <a:pPr lvl="1"/>
            <a:endParaRPr lang="en-US" sz="1600" dirty="0"/>
          </a:p>
          <a:p>
            <a:r>
              <a:rPr lang="en-US" sz="2600" dirty="0" smtClean="0"/>
              <a:t>Stresses to the joint – </a:t>
            </a:r>
            <a:r>
              <a:rPr lang="en-US" sz="2600" b="1" dirty="0" smtClean="0">
                <a:solidFill>
                  <a:srgbClr val="C00000"/>
                </a:solidFill>
              </a:rPr>
              <a:t>wear</a:t>
            </a:r>
          </a:p>
          <a:p>
            <a:pPr lvl="1"/>
            <a:r>
              <a:rPr lang="en-US" sz="1600" dirty="0"/>
              <a:t>injury / sport / work / weight / </a:t>
            </a:r>
            <a:r>
              <a:rPr lang="en-US" sz="1600" dirty="0" smtClean="0"/>
              <a:t>malalignment</a:t>
            </a:r>
          </a:p>
          <a:p>
            <a:pPr lvl="1"/>
            <a:endParaRPr lang="en-US" sz="1600" dirty="0"/>
          </a:p>
          <a:p>
            <a:r>
              <a:rPr lang="en-US" sz="2600" dirty="0" smtClean="0"/>
              <a:t>Capable of</a:t>
            </a:r>
            <a:r>
              <a:rPr lang="en-US" sz="2600" b="1" dirty="0" smtClean="0">
                <a:solidFill>
                  <a:srgbClr val="C00000"/>
                </a:solidFill>
              </a:rPr>
              <a:t> repair </a:t>
            </a:r>
            <a:r>
              <a:rPr lang="en-US" sz="2600" dirty="0" smtClean="0"/>
              <a:t>/ not inevitably worse</a:t>
            </a:r>
          </a:p>
          <a:p>
            <a:endParaRPr lang="en-US" sz="1600" dirty="0" smtClean="0"/>
          </a:p>
          <a:p>
            <a:r>
              <a:rPr lang="en-US" sz="2600" dirty="0" smtClean="0"/>
              <a:t>Something we can do</a:t>
            </a:r>
          </a:p>
          <a:p>
            <a:pPr lvl="1"/>
            <a:r>
              <a:rPr lang="en-US" sz="1600" dirty="0"/>
              <a:t>strengthen muscles / lose weight / reduce inflammation / help pain </a:t>
            </a:r>
          </a:p>
        </p:txBody>
      </p:sp>
    </p:spTree>
    <p:extLst>
      <p:ext uri="{BB962C8B-B14F-4D97-AF65-F5344CB8AC3E}">
        <p14:creationId xmlns:p14="http://schemas.microsoft.com/office/powerpoint/2010/main" val="289004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7962"/>
            <a:ext cx="7772400" cy="1362075"/>
          </a:xfrm>
        </p:spPr>
        <p:txBody>
          <a:bodyPr/>
          <a:lstStyle/>
          <a:p>
            <a:pPr algn="ctr"/>
            <a:r>
              <a:rPr lang="en-GB" dirty="0" smtClean="0">
                <a:solidFill>
                  <a:srgbClr val="00B050"/>
                </a:solidFill>
              </a:rPr>
              <a:t>Supporting OA self-Management</a:t>
            </a:r>
            <a:br>
              <a:rPr lang="en-GB" dirty="0" smtClean="0">
                <a:solidFill>
                  <a:srgbClr val="00B050"/>
                </a:solidFill>
              </a:rPr>
            </a:br>
            <a:r>
              <a:rPr lang="en-GB" dirty="0" smtClean="0">
                <a:solidFill>
                  <a:srgbClr val="00B050"/>
                </a:solidFill>
              </a:rPr>
              <a:t/>
            </a:r>
            <a:br>
              <a:rPr lang="en-GB" dirty="0" smtClean="0">
                <a:solidFill>
                  <a:srgbClr val="00B050"/>
                </a:solidFill>
              </a:rPr>
            </a:br>
            <a:r>
              <a:rPr lang="en-GB" sz="1600" dirty="0" smtClean="0">
                <a:solidFill>
                  <a:srgbClr val="00B050"/>
                </a:solidFill>
              </a:rPr>
              <a:t>Andrew, Lizzie and Vince</a:t>
            </a:r>
            <a:endParaRPr lang="en-GB" sz="1600" dirty="0">
              <a:solidFill>
                <a:srgbClr val="00B050"/>
              </a:solidFill>
            </a:endParaRPr>
          </a:p>
        </p:txBody>
      </p:sp>
    </p:spTree>
    <p:extLst>
      <p:ext uri="{BB962C8B-B14F-4D97-AF65-F5344CB8AC3E}">
        <p14:creationId xmlns:p14="http://schemas.microsoft.com/office/powerpoint/2010/main" val="28996351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rgbClr val="C00000"/>
                </a:solidFill>
              </a:rPr>
              <a:t>Supporting OA self-management</a:t>
            </a:r>
            <a:endParaRPr lang="en-GB" sz="4000" dirty="0">
              <a:solidFill>
                <a:srgbClr val="C00000"/>
              </a:solidFill>
            </a:endParaRPr>
          </a:p>
        </p:txBody>
      </p:sp>
      <p:sp>
        <p:nvSpPr>
          <p:cNvPr id="3" name="Content Placeholder 2"/>
          <p:cNvSpPr>
            <a:spLocks noGrp="1"/>
          </p:cNvSpPr>
          <p:nvPr>
            <p:ph idx="1"/>
          </p:nvPr>
        </p:nvSpPr>
        <p:spPr>
          <a:xfrm>
            <a:off x="457200" y="2209793"/>
            <a:ext cx="8686800" cy="4387560"/>
          </a:xfrm>
        </p:spPr>
        <p:txBody>
          <a:bodyPr/>
          <a:lstStyle/>
          <a:p>
            <a:r>
              <a:rPr lang="en-GB" sz="2800" dirty="0" smtClean="0"/>
              <a:t>The problem, and ideas / concerns / expectations understood</a:t>
            </a:r>
          </a:p>
          <a:p>
            <a:r>
              <a:rPr lang="en-GB" sz="2800" dirty="0" smtClean="0"/>
              <a:t>The diagnosis is made</a:t>
            </a:r>
          </a:p>
          <a:p>
            <a:r>
              <a:rPr lang="en-GB" sz="2800" dirty="0" smtClean="0"/>
              <a:t>Diagnosis clearly given and explained</a:t>
            </a:r>
          </a:p>
          <a:p>
            <a:r>
              <a:rPr lang="en-GB" sz="2800" dirty="0" smtClean="0"/>
              <a:t>Offered good written information </a:t>
            </a:r>
          </a:p>
          <a:p>
            <a:r>
              <a:rPr lang="en-GB" sz="2800" dirty="0" smtClean="0"/>
              <a:t>Supported to gain the knowledge, skills and confidence to care for their symptoms and limitations in the most effective way</a:t>
            </a:r>
          </a:p>
        </p:txBody>
      </p:sp>
    </p:spTree>
    <p:extLst>
      <p:ext uri="{BB962C8B-B14F-4D97-AF65-F5344CB8AC3E}">
        <p14:creationId xmlns:p14="http://schemas.microsoft.com/office/powerpoint/2010/main" val="29038564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sz="4000" dirty="0" smtClean="0">
                <a:solidFill>
                  <a:srgbClr val="C00000"/>
                </a:solidFill>
              </a:rPr>
              <a:t>Supporting self-care</a:t>
            </a:r>
            <a:endParaRPr lang="en-GB" sz="4000" dirty="0">
              <a:solidFill>
                <a:srgbClr val="C00000"/>
              </a:solidFill>
            </a:endParaRPr>
          </a:p>
        </p:txBody>
      </p:sp>
      <p:pic>
        <p:nvPicPr>
          <p:cNvPr id="7" name="Picture 3" descr="LTC copy"/>
          <p:cNvPicPr>
            <a:picLocks noGrp="1" noChangeAspect="1" noChangeArrowheads="1"/>
          </p:cNvPicPr>
          <p:nvPr>
            <p:ph sz="half" idx="2"/>
          </p:nvPr>
        </p:nvPicPr>
        <p:blipFill>
          <a:blip r:embed="rId3" cstate="print"/>
          <a:srcRect/>
          <a:stretch>
            <a:fillRect/>
          </a:stretch>
        </p:blipFill>
        <p:spPr>
          <a:xfrm>
            <a:off x="487219" y="1628800"/>
            <a:ext cx="8191572" cy="3672408"/>
          </a:xfrm>
        </p:spPr>
      </p:pic>
      <p:sp>
        <p:nvSpPr>
          <p:cNvPr id="2" name="Content Placeholder 1"/>
          <p:cNvSpPr>
            <a:spLocks noGrp="1"/>
          </p:cNvSpPr>
          <p:nvPr>
            <p:ph sz="half" idx="1"/>
          </p:nvPr>
        </p:nvSpPr>
        <p:spPr>
          <a:xfrm>
            <a:off x="0" y="5445224"/>
            <a:ext cx="9144000" cy="1152128"/>
          </a:xfrm>
        </p:spPr>
        <p:txBody>
          <a:bodyPr>
            <a:noAutofit/>
          </a:bodyPr>
          <a:lstStyle/>
          <a:p>
            <a:r>
              <a:rPr lang="en-GB" sz="2400" dirty="0" smtClean="0"/>
              <a:t>Most “care” happens outside of primary care consultations</a:t>
            </a:r>
          </a:p>
          <a:p>
            <a:r>
              <a:rPr lang="en-GB" sz="2400" dirty="0" smtClean="0"/>
              <a:t>Own experiences and lay networks are key</a:t>
            </a:r>
          </a:p>
          <a:p>
            <a:r>
              <a:rPr lang="en-GB" sz="2400" dirty="0" smtClean="0"/>
              <a:t>Patients manage without us most of the time</a:t>
            </a:r>
          </a:p>
        </p:txBody>
      </p:sp>
    </p:spTree>
    <p:extLst>
      <p:ext uri="{BB962C8B-B14F-4D97-AF65-F5344CB8AC3E}">
        <p14:creationId xmlns:p14="http://schemas.microsoft.com/office/powerpoint/2010/main" val="2017468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7962"/>
            <a:ext cx="7772400" cy="1362075"/>
          </a:xfrm>
        </p:spPr>
        <p:txBody>
          <a:bodyPr/>
          <a:lstStyle/>
          <a:p>
            <a:pPr algn="ctr"/>
            <a:r>
              <a:rPr lang="en-GB" dirty="0" smtClean="0">
                <a:solidFill>
                  <a:srgbClr val="00B050"/>
                </a:solidFill>
              </a:rPr>
              <a:t>What is OA?</a:t>
            </a:r>
            <a:br>
              <a:rPr lang="en-GB" dirty="0" smtClean="0">
                <a:solidFill>
                  <a:srgbClr val="00B050"/>
                </a:solidFill>
              </a:rPr>
            </a:br>
            <a:r>
              <a:rPr lang="en-GB" dirty="0" smtClean="0">
                <a:solidFill>
                  <a:srgbClr val="00B050"/>
                </a:solidFill>
              </a:rPr>
              <a:t/>
            </a:r>
            <a:br>
              <a:rPr lang="en-GB" dirty="0" smtClean="0">
                <a:solidFill>
                  <a:srgbClr val="00B050"/>
                </a:solidFill>
              </a:rPr>
            </a:br>
            <a:r>
              <a:rPr lang="en-GB" sz="1600" dirty="0" smtClean="0">
                <a:solidFill>
                  <a:srgbClr val="00B050"/>
                </a:solidFill>
              </a:rPr>
              <a:t>Vince Cooper</a:t>
            </a:r>
            <a:endParaRPr lang="en-GB" sz="1600" dirty="0">
              <a:solidFill>
                <a:srgbClr val="00B050"/>
              </a:solidFill>
            </a:endParaRPr>
          </a:p>
        </p:txBody>
      </p:sp>
    </p:spTree>
    <p:extLst>
      <p:ext uri="{BB962C8B-B14F-4D97-AF65-F5344CB8AC3E}">
        <p14:creationId xmlns:p14="http://schemas.microsoft.com/office/powerpoint/2010/main" val="15737547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7962"/>
            <a:ext cx="7772400" cy="1362075"/>
          </a:xfrm>
        </p:spPr>
        <p:txBody>
          <a:bodyPr/>
          <a:lstStyle/>
          <a:p>
            <a:pPr algn="ctr"/>
            <a:r>
              <a:rPr lang="en-GB" dirty="0" smtClean="0">
                <a:solidFill>
                  <a:srgbClr val="00B050"/>
                </a:solidFill>
              </a:rPr>
              <a:t>A model nurse </a:t>
            </a:r>
            <a:r>
              <a:rPr lang="en-GB" dirty="0" err="1" smtClean="0">
                <a:solidFill>
                  <a:srgbClr val="00B050"/>
                </a:solidFill>
              </a:rPr>
              <a:t>oa</a:t>
            </a:r>
            <a:r>
              <a:rPr lang="en-GB" dirty="0" smtClean="0">
                <a:solidFill>
                  <a:srgbClr val="00B050"/>
                </a:solidFill>
              </a:rPr>
              <a:t> consultation</a:t>
            </a:r>
            <a:br>
              <a:rPr lang="en-GB" dirty="0" smtClean="0">
                <a:solidFill>
                  <a:srgbClr val="00B050"/>
                </a:solidFill>
              </a:rPr>
            </a:br>
            <a:r>
              <a:rPr lang="en-GB" dirty="0">
                <a:solidFill>
                  <a:srgbClr val="00B050"/>
                </a:solidFill>
              </a:rPr>
              <a:t/>
            </a:r>
            <a:br>
              <a:rPr lang="en-GB" dirty="0">
                <a:solidFill>
                  <a:srgbClr val="00B050"/>
                </a:solidFill>
              </a:rPr>
            </a:br>
            <a:r>
              <a:rPr lang="en-GB" sz="1600" dirty="0">
                <a:solidFill>
                  <a:srgbClr val="00B050"/>
                </a:solidFill>
              </a:rPr>
              <a:t>Andrew, Lizzie and Vince</a:t>
            </a:r>
          </a:p>
        </p:txBody>
      </p:sp>
    </p:spTree>
    <p:extLst>
      <p:ext uri="{BB962C8B-B14F-4D97-AF65-F5344CB8AC3E}">
        <p14:creationId xmlns:p14="http://schemas.microsoft.com/office/powerpoint/2010/main" val="27107369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884230"/>
            <a:ext cx="9144000" cy="1143000"/>
          </a:xfrm>
        </p:spPr>
        <p:txBody>
          <a:bodyPr/>
          <a:lstStyle/>
          <a:p>
            <a:r>
              <a:rPr lang="en-GB" sz="4000" dirty="0" smtClean="0">
                <a:solidFill>
                  <a:srgbClr val="C00000"/>
                </a:solidFill>
              </a:rPr>
              <a:t>Managing OA in Consultations Study</a:t>
            </a:r>
            <a:endParaRPr lang="en-GB" dirty="0" smtClean="0">
              <a:solidFill>
                <a:srgbClr val="C00000"/>
              </a:solidFill>
            </a:endParaRPr>
          </a:p>
        </p:txBody>
      </p:sp>
      <p:graphicFrame>
        <p:nvGraphicFramePr>
          <p:cNvPr id="4" name="Diagram 3"/>
          <p:cNvGraphicFramePr/>
          <p:nvPr>
            <p:extLst>
              <p:ext uri="{D42A27DB-BD31-4B8C-83A1-F6EECF244321}">
                <p14:modId xmlns:p14="http://schemas.microsoft.com/office/powerpoint/2010/main" val="1494551446"/>
              </p:ext>
            </p:extLst>
          </p:nvPr>
        </p:nvGraphicFramePr>
        <p:xfrm>
          <a:off x="1994568" y="1848386"/>
          <a:ext cx="6840760" cy="3678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546143" y="6571559"/>
            <a:ext cx="7610417" cy="307777"/>
          </a:xfrm>
          <a:prstGeom prst="rect">
            <a:avLst/>
          </a:prstGeom>
        </p:spPr>
        <p:txBody>
          <a:bodyPr wrap="none">
            <a:spAutoFit/>
          </a:bodyPr>
          <a:lstStyle/>
          <a:p>
            <a:r>
              <a:rPr lang="en-GB" sz="1400" dirty="0" smtClean="0"/>
              <a:t>Grime</a:t>
            </a:r>
            <a:r>
              <a:rPr lang="en-GB" sz="1400" i="1" dirty="0" smtClean="0"/>
              <a:t> Health Expectations </a:t>
            </a:r>
            <a:r>
              <a:rPr lang="en-GB" sz="1400" dirty="0" smtClean="0"/>
              <a:t>2011, Dziedzic </a:t>
            </a:r>
            <a:r>
              <a:rPr lang="en-GB" sz="1400" i="1" dirty="0" smtClean="0"/>
              <a:t>Implementation Science </a:t>
            </a:r>
            <a:r>
              <a:rPr lang="en-GB" sz="1400" dirty="0" smtClean="0"/>
              <a:t>2014, Edwards </a:t>
            </a:r>
            <a:r>
              <a:rPr lang="en-GB" sz="1400" i="1" dirty="0" smtClean="0"/>
              <a:t>Rheumatology </a:t>
            </a:r>
            <a:r>
              <a:rPr lang="en-GB" sz="1400" dirty="0" smtClean="0"/>
              <a:t>2015</a:t>
            </a:r>
            <a:endParaRPr lang="en-GB" sz="1400" dirty="0"/>
          </a:p>
        </p:txBody>
      </p:sp>
      <p:pic>
        <p:nvPicPr>
          <p:cNvPr id="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875" y="116632"/>
            <a:ext cx="233142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44008" y="5327882"/>
            <a:ext cx="3960440" cy="917079"/>
          </a:xfrm>
          <a:prstGeom prst="left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dirty="0" smtClean="0">
                <a:solidFill>
                  <a:srgbClr val="C00000"/>
                </a:solidFill>
              </a:rPr>
              <a:t>OA Template </a:t>
            </a:r>
            <a:endParaRPr lang="en-GB" sz="2400" b="1" dirty="0">
              <a:solidFill>
                <a:srgbClr val="C00000"/>
              </a:solidFill>
            </a:endParaRPr>
          </a:p>
        </p:txBody>
      </p:sp>
      <p:pic>
        <p:nvPicPr>
          <p:cNvPr id="9" name="Picture 8"/>
          <p:cNvPicPr>
            <a:picLocks noChangeAspect="1"/>
          </p:cNvPicPr>
          <p:nvPr/>
        </p:nvPicPr>
        <p:blipFill>
          <a:blip r:embed="rId9"/>
          <a:stretch>
            <a:fillRect/>
          </a:stretch>
        </p:blipFill>
        <p:spPr>
          <a:xfrm>
            <a:off x="2640822" y="4653136"/>
            <a:ext cx="1356933" cy="1918423"/>
          </a:xfrm>
          <a:prstGeom prst="rect">
            <a:avLst/>
          </a:prstGeom>
        </p:spPr>
      </p:pic>
      <p:pic>
        <p:nvPicPr>
          <p:cNvPr id="10" name="Picture 3"/>
          <p:cNvPicPr>
            <a:picLocks noChangeAspect="1" noChangeArrowheads="1"/>
          </p:cNvPicPr>
          <p:nvPr/>
        </p:nvPicPr>
        <p:blipFill>
          <a:blip r:embed="rId10" cstate="print"/>
          <a:srcRect/>
          <a:stretch>
            <a:fillRect/>
          </a:stretch>
        </p:blipFill>
        <p:spPr bwMode="auto">
          <a:xfrm>
            <a:off x="291542" y="2614738"/>
            <a:ext cx="1411484" cy="2238776"/>
          </a:xfrm>
          <a:prstGeom prst="rect">
            <a:avLst/>
          </a:prstGeom>
          <a:noFill/>
          <a:ln w="50800">
            <a:noFill/>
            <a:miter lim="800000"/>
            <a:headEnd/>
            <a:tailEnd/>
          </a:ln>
        </p:spPr>
      </p:pic>
    </p:spTree>
    <p:extLst>
      <p:ext uri="{BB962C8B-B14F-4D97-AF65-F5344CB8AC3E}">
        <p14:creationId xmlns:p14="http://schemas.microsoft.com/office/powerpoint/2010/main" val="1283267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7962"/>
            <a:ext cx="7772400" cy="1362075"/>
          </a:xfrm>
        </p:spPr>
        <p:txBody>
          <a:bodyPr/>
          <a:lstStyle/>
          <a:p>
            <a:pPr algn="ctr"/>
            <a:r>
              <a:rPr lang="en-GB" dirty="0" smtClean="0">
                <a:solidFill>
                  <a:srgbClr val="00B050"/>
                </a:solidFill>
              </a:rPr>
              <a:t>Questions and homework</a:t>
            </a:r>
            <a:endParaRPr lang="en-GB" dirty="0">
              <a:solidFill>
                <a:srgbClr val="00B050"/>
              </a:solidFill>
            </a:endParaRPr>
          </a:p>
        </p:txBody>
      </p:sp>
    </p:spTree>
    <p:extLst>
      <p:ext uri="{BB962C8B-B14F-4D97-AF65-F5344CB8AC3E}">
        <p14:creationId xmlns:p14="http://schemas.microsoft.com/office/powerpoint/2010/main" val="40743937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45"/>
            <a:ext cx="9144000" cy="6676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7280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7962"/>
            <a:ext cx="7772400" cy="1362075"/>
          </a:xfrm>
        </p:spPr>
        <p:txBody>
          <a:bodyPr/>
          <a:lstStyle/>
          <a:p>
            <a:pPr algn="ctr"/>
            <a:r>
              <a:rPr lang="en-GB" dirty="0" smtClean="0">
                <a:solidFill>
                  <a:schemeClr val="accent1"/>
                </a:solidFill>
              </a:rPr>
              <a:t>Well done,</a:t>
            </a:r>
            <a:br>
              <a:rPr lang="en-GB" dirty="0" smtClean="0">
                <a:solidFill>
                  <a:schemeClr val="accent1"/>
                </a:solidFill>
              </a:rPr>
            </a:br>
            <a:r>
              <a:rPr lang="en-GB" dirty="0" smtClean="0">
                <a:solidFill>
                  <a:schemeClr val="accent1"/>
                </a:solidFill>
              </a:rPr>
              <a:t>See you next week</a:t>
            </a:r>
            <a:r>
              <a:rPr lang="en-GB" smtClean="0">
                <a:solidFill>
                  <a:schemeClr val="accent1"/>
                </a:solidFill>
              </a:rPr>
              <a:t/>
            </a:r>
            <a:br>
              <a:rPr lang="en-GB" smtClean="0">
                <a:solidFill>
                  <a:schemeClr val="accent1"/>
                </a:solidFill>
              </a:rPr>
            </a:br>
            <a:endParaRPr lang="en-GB" dirty="0">
              <a:solidFill>
                <a:schemeClr val="accent1"/>
              </a:solidFill>
            </a:endParaRPr>
          </a:p>
        </p:txBody>
      </p:sp>
    </p:spTree>
    <p:extLst>
      <p:ext uri="{BB962C8B-B14F-4D97-AF65-F5344CB8AC3E}">
        <p14:creationId xmlns:p14="http://schemas.microsoft.com/office/powerpoint/2010/main" val="918471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sz="4000" dirty="0">
                <a:solidFill>
                  <a:srgbClr val="C00000"/>
                </a:solidFill>
              </a:rPr>
              <a:t>WHAT IS OSTEOARTHRITIS?</a:t>
            </a:r>
          </a:p>
        </p:txBody>
      </p:sp>
      <p:sp>
        <p:nvSpPr>
          <p:cNvPr id="3" name="Content Placeholder 2"/>
          <p:cNvSpPr>
            <a:spLocks noGrp="1"/>
          </p:cNvSpPr>
          <p:nvPr>
            <p:ph idx="1"/>
          </p:nvPr>
        </p:nvSpPr>
        <p:spPr/>
        <p:txBody>
          <a:bodyPr/>
          <a:lstStyle/>
          <a:p>
            <a:r>
              <a:rPr lang="en-GB" dirty="0" smtClean="0"/>
              <a:t>What are your concepts?</a:t>
            </a:r>
            <a:endParaRPr lang="en-GB" dirty="0"/>
          </a:p>
        </p:txBody>
      </p:sp>
    </p:spTree>
    <p:extLst>
      <p:ext uri="{BB962C8B-B14F-4D97-AF65-F5344CB8AC3E}">
        <p14:creationId xmlns:p14="http://schemas.microsoft.com/office/powerpoint/2010/main" val="2391006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a:solidFill>
                  <a:srgbClr val="C00000"/>
                </a:solidFill>
              </a:rPr>
              <a:t>Consider other long-term conditions</a:t>
            </a:r>
            <a:br>
              <a:rPr lang="en-GB" sz="4000" dirty="0">
                <a:solidFill>
                  <a:srgbClr val="C00000"/>
                </a:solidFill>
              </a:rPr>
            </a:br>
            <a:r>
              <a:rPr lang="en-GB" sz="4000" dirty="0">
                <a:solidFill>
                  <a:srgbClr val="C00000"/>
                </a:solidFill>
              </a:rPr>
              <a:t>(e.g. T2 Diabetes, COPD)</a:t>
            </a:r>
          </a:p>
        </p:txBody>
      </p:sp>
      <p:sp>
        <p:nvSpPr>
          <p:cNvPr id="3" name="Content Placeholder 2"/>
          <p:cNvSpPr>
            <a:spLocks noGrp="1"/>
          </p:cNvSpPr>
          <p:nvPr>
            <p:ph idx="1"/>
          </p:nvPr>
        </p:nvSpPr>
        <p:spPr/>
        <p:txBody>
          <a:bodyPr/>
          <a:lstStyle/>
          <a:p>
            <a:r>
              <a:rPr lang="en-GB" dirty="0" smtClean="0"/>
              <a:t>What are the causes?</a:t>
            </a:r>
          </a:p>
          <a:p>
            <a:r>
              <a:rPr lang="en-GB" dirty="0" smtClean="0"/>
              <a:t>What is their natural history?</a:t>
            </a:r>
          </a:p>
          <a:p>
            <a:r>
              <a:rPr lang="en-GB" dirty="0" smtClean="0"/>
              <a:t>How do you explain them to patients?</a:t>
            </a:r>
          </a:p>
          <a:p>
            <a:r>
              <a:rPr lang="en-GB" dirty="0" smtClean="0"/>
              <a:t>What are the goals in managing them?</a:t>
            </a:r>
          </a:p>
          <a:p>
            <a:r>
              <a:rPr lang="en-GB" dirty="0" smtClean="0"/>
              <a:t>What are the criteria for success?</a:t>
            </a:r>
            <a:endParaRPr lang="en-GB" dirty="0"/>
          </a:p>
        </p:txBody>
      </p:sp>
    </p:spTree>
    <p:extLst>
      <p:ext uri="{BB962C8B-B14F-4D97-AF65-F5344CB8AC3E}">
        <p14:creationId xmlns:p14="http://schemas.microsoft.com/office/powerpoint/2010/main" val="2799541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rgbClr val="C00000"/>
                </a:solidFill>
              </a:rPr>
              <a:t>How does this fit with OA?</a:t>
            </a:r>
          </a:p>
        </p:txBody>
      </p:sp>
      <p:sp>
        <p:nvSpPr>
          <p:cNvPr id="3" name="Content Placeholder 2"/>
          <p:cNvSpPr>
            <a:spLocks noGrp="1"/>
          </p:cNvSpPr>
          <p:nvPr>
            <p:ph idx="1"/>
          </p:nvPr>
        </p:nvSpPr>
        <p:spPr/>
        <p:txBody>
          <a:bodyPr/>
          <a:lstStyle/>
          <a:p>
            <a:r>
              <a:rPr lang="en-GB" dirty="0"/>
              <a:t>What are the causes</a:t>
            </a:r>
            <a:r>
              <a:rPr lang="en-GB" dirty="0" smtClean="0"/>
              <a:t>?</a:t>
            </a:r>
          </a:p>
          <a:p>
            <a:r>
              <a:rPr lang="en-GB" dirty="0" smtClean="0"/>
              <a:t>What structures are involved?</a:t>
            </a:r>
            <a:endParaRPr lang="en-GB" dirty="0"/>
          </a:p>
          <a:p>
            <a:r>
              <a:rPr lang="en-GB" dirty="0"/>
              <a:t>What is </a:t>
            </a:r>
            <a:r>
              <a:rPr lang="en-GB" dirty="0" smtClean="0"/>
              <a:t>its </a:t>
            </a:r>
            <a:r>
              <a:rPr lang="en-GB" dirty="0"/>
              <a:t>natural history?</a:t>
            </a:r>
          </a:p>
          <a:p>
            <a:r>
              <a:rPr lang="en-GB" dirty="0"/>
              <a:t>How do you explain </a:t>
            </a:r>
            <a:r>
              <a:rPr lang="en-GB" dirty="0" smtClean="0"/>
              <a:t>it </a:t>
            </a:r>
            <a:r>
              <a:rPr lang="en-GB" dirty="0"/>
              <a:t>to patients?</a:t>
            </a:r>
          </a:p>
          <a:p>
            <a:r>
              <a:rPr lang="en-GB" dirty="0"/>
              <a:t>What are the goals in managing </a:t>
            </a:r>
            <a:r>
              <a:rPr lang="en-GB" dirty="0" smtClean="0"/>
              <a:t>OA?</a:t>
            </a:r>
            <a:endParaRPr lang="en-GB" dirty="0"/>
          </a:p>
          <a:p>
            <a:r>
              <a:rPr lang="en-GB" dirty="0"/>
              <a:t>What are the criteria for success?</a:t>
            </a:r>
          </a:p>
          <a:p>
            <a:endParaRPr lang="en-GB" dirty="0"/>
          </a:p>
        </p:txBody>
      </p:sp>
    </p:spTree>
    <p:extLst>
      <p:ext uri="{BB962C8B-B14F-4D97-AF65-F5344CB8AC3E}">
        <p14:creationId xmlns:p14="http://schemas.microsoft.com/office/powerpoint/2010/main" val="3603962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a:solidFill>
                  <a:srgbClr val="C00000"/>
                </a:solidFill>
              </a:rPr>
              <a:t>The underlying problem </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239124223"/>
              </p:ext>
            </p:extLst>
          </p:nvPr>
        </p:nvGraphicFramePr>
        <p:xfrm>
          <a:off x="683568" y="198884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6204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Kee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1166</TotalTime>
  <Words>3673</Words>
  <Application>Microsoft Office PowerPoint</Application>
  <PresentationFormat>On-screen Show (4:3)</PresentationFormat>
  <Paragraphs>566</Paragraphs>
  <Slides>54</Slides>
  <Notes>46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MS Mincho</vt:lpstr>
      <vt:lpstr>ＭＳ Ｐゴシック</vt:lpstr>
      <vt:lpstr>Arial</vt:lpstr>
      <vt:lpstr>Calibri</vt:lpstr>
      <vt:lpstr>Cambria</vt:lpstr>
      <vt:lpstr>Kristen ITC</vt:lpstr>
      <vt:lpstr>Palatino Linotype</vt:lpstr>
      <vt:lpstr>Symbol</vt:lpstr>
      <vt:lpstr>Times New Roman</vt:lpstr>
      <vt:lpstr>Verdana</vt:lpstr>
      <vt:lpstr>Wingdings</vt:lpstr>
      <vt:lpstr>Keele</vt:lpstr>
      <vt:lpstr>Enhancing Primary Care Management of OA GPN Workshop Day 1</vt:lpstr>
      <vt:lpstr>Introductions  Andrew Finney</vt:lpstr>
      <vt:lpstr>What does Joint pain mean for someone you know?  Andrew Finney</vt:lpstr>
      <vt:lpstr>How does OA present?  Andrew Finney</vt:lpstr>
      <vt:lpstr>What is OA?  Vince Cooper</vt:lpstr>
      <vt:lpstr>WHAT IS OSTEOARTHRITIS?</vt:lpstr>
      <vt:lpstr>Consider other long-term conditions (e.g. T2 Diabetes, COPD)</vt:lpstr>
      <vt:lpstr>How does this fit with OA?</vt:lpstr>
      <vt:lpstr>The underlying problem </vt:lpstr>
      <vt:lpstr>The underlying problem - complex</vt:lpstr>
      <vt:lpstr>The concept of osteoarthritis – a shift in understanding</vt:lpstr>
      <vt:lpstr>How to define - Symptoms or X-rays?</vt:lpstr>
      <vt:lpstr>A working diagnosis of OA</vt:lpstr>
      <vt:lpstr>Sites commonly affected by osteoarthritis</vt:lpstr>
      <vt:lpstr>Making the diagnosis</vt:lpstr>
      <vt:lpstr>Indicators of “alternative or additional diagnoses”</vt:lpstr>
      <vt:lpstr>The natural history of knee OA (in 600 people)</vt:lpstr>
      <vt:lpstr>Natural history of OA</vt:lpstr>
      <vt:lpstr>What are your management goals?</vt:lpstr>
      <vt:lpstr>Managing Oa  Lizzie Cottrell</vt:lpstr>
      <vt:lpstr>Managing OA</vt:lpstr>
      <vt:lpstr>PowerPoint Presentation</vt:lpstr>
      <vt:lpstr>Providing quality information</vt:lpstr>
      <vt:lpstr>OA Guidebook</vt:lpstr>
      <vt:lpstr>OA treatments recommended by NICE</vt:lpstr>
      <vt:lpstr>OA treatments recommended by NICE</vt:lpstr>
      <vt:lpstr>Explaining Oa  Lizzie Cottrell</vt:lpstr>
      <vt:lpstr>The importance of an explanation</vt:lpstr>
      <vt:lpstr>What is the target of an explanation?</vt:lpstr>
      <vt:lpstr>PowerPoint Presentation</vt:lpstr>
      <vt:lpstr>Giving an explanation</vt:lpstr>
      <vt:lpstr>Quality written information</vt:lpstr>
      <vt:lpstr>Essential component:</vt:lpstr>
      <vt:lpstr>In pairs or trios…..</vt:lpstr>
      <vt:lpstr>How did you get on?</vt:lpstr>
      <vt:lpstr>What you say and what patients hear…</vt:lpstr>
      <vt:lpstr>What patients hear…</vt:lpstr>
      <vt:lpstr>Further problems with “wear and tear”</vt:lpstr>
      <vt:lpstr>What patients hear…</vt:lpstr>
      <vt:lpstr>What patients hear…</vt:lpstr>
      <vt:lpstr>What patients hear…</vt:lpstr>
      <vt:lpstr>What patients hear…</vt:lpstr>
      <vt:lpstr>What patients hear…</vt:lpstr>
      <vt:lpstr>“Wear and repair”</vt:lpstr>
      <vt:lpstr>Essential component:</vt:lpstr>
      <vt:lpstr>Suggested structure for OA explanation</vt:lpstr>
      <vt:lpstr>Supporting OA self-Management  Andrew, Lizzie and Vince</vt:lpstr>
      <vt:lpstr>Supporting OA self-management</vt:lpstr>
      <vt:lpstr>Supporting self-care</vt:lpstr>
      <vt:lpstr>A model nurse oa consultation  Andrew, Lizzie and Vince</vt:lpstr>
      <vt:lpstr>Managing OA in Consultations Study</vt:lpstr>
      <vt:lpstr>Questions and homework</vt:lpstr>
      <vt:lpstr>PowerPoint Presentation</vt:lpstr>
      <vt:lpstr>Well done, See you next week </vt:lpstr>
    </vt:vector>
  </TitlesOfParts>
  <Company>Primary Care Sciences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Mayson</dc:creator>
  <cp:lastModifiedBy>Administrator</cp:lastModifiedBy>
  <cp:revision>96</cp:revision>
  <cp:lastPrinted>2018-05-21T09:41:26Z</cp:lastPrinted>
  <dcterms:created xsi:type="dcterms:W3CDTF">2012-10-02T09:06:28Z</dcterms:created>
  <dcterms:modified xsi:type="dcterms:W3CDTF">2018-05-25T11:34:59Z</dcterms:modified>
</cp:coreProperties>
</file>